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69" r:id="rId6"/>
    <p:sldId id="259" r:id="rId7"/>
    <p:sldId id="261" r:id="rId8"/>
    <p:sldId id="270" r:id="rId9"/>
    <p:sldId id="265" r:id="rId10"/>
    <p:sldId id="264" r:id="rId11"/>
    <p:sldId id="274" r:id="rId12"/>
    <p:sldId id="271" r:id="rId13"/>
    <p:sldId id="266" r:id="rId14"/>
    <p:sldId id="272" r:id="rId15"/>
    <p:sldId id="273" r:id="rId16"/>
    <p:sldId id="275" r:id="rId17"/>
    <p:sldId id="268" r:id="rId18"/>
    <p:sldId id="277" r:id="rId19"/>
    <p:sldId id="276" r:id="rId2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BC5D2-87CA-4E5F-8AB6-112FB4D5FDB5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1DAB-9D1D-4C95-A45F-1D2F3B4C2E4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81D3-3CA9-4896-867C-208AA9F5212C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D2140-B5B4-4225-B87D-5F59D0902B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9FBD-E5FF-4B2F-A43B-B8BEB6B58FD8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FC9F-2A63-4AE2-A93E-1E32DA4D1D3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B0DCC-1791-45A3-BDE1-732F65FA872C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AAAC-48D4-4E89-8AEF-DFF2D0C4D6D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955D0-3DB2-4DBF-80FA-2FE103CA1073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003E-BF61-4C76-8608-7BB555A6247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D9D5B-A0FD-4D6F-A74E-A1A42B572276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A756-7B7C-4A2A-B05F-0AC8EA3C795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7DB88-11AB-4D4D-B067-0DC893F6849E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EE5E5-BACE-4CD7-BCFC-B9E29FF0BC6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F7ACF-F220-4345-B76E-966932139D3F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6A1FC-B3E3-4CE9-904A-14BEFAD3DEC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07FD-529C-49DB-B600-18D41D072F59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BBD01-B651-4C76-BA65-62CC250C089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3FDA0-7F22-469D-8347-F01B8CB617A4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7D1BA-F563-4B4A-BF98-264379B2036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0BEE5-C143-4969-A958-583035EFA877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D827-CE47-47B3-B80E-28ACCAD7CF7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8FAF2-8394-414A-A7E8-B738719D7FF3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44838-34DC-4871-B717-3A0D159BD76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C64A5-AC28-4397-BBC0-6D1BD3DF3FA4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A3209-8E40-4F3B-A41A-11612A725F1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0F545-A5E6-48C0-A57A-A849B52120A0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4D6B-AEE4-4839-A14B-089B9259ABC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1142E-7CDD-4695-AE8D-6E260F7D52B7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E042E-2FB4-4095-8FA1-23E47DDD605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A2A7-698B-44F3-8223-F8BA9C5FF8E4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AE01-985F-4AEE-87C0-CFBD485CB9E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25EA-D192-4916-852B-FA11602EC957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E78C-61A2-4AE4-878E-37ED0D42148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FC8D2-F44F-4EE4-81DF-31745562DEB4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F28E2-4171-4468-86CD-586F0612655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C0A7-B712-433D-BBB5-2B839ECF5B0E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C3E5E-7DE3-43A5-BF60-478257B4397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A39E-1DCA-49A1-BC91-5DA9FDFC95DA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21039-A4E7-4A68-876C-57329EAD6B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9FA00-65D5-465C-B200-1250E4826A65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33B8-0007-4F82-8624-2F4C759E698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A5215-5B21-4F6A-93BB-2246019DC876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7074A-0491-4B8B-9C12-5AE99ABD34D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DE7C84-37EB-4701-92CB-A0F8037A038C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CAD108-541C-4AFA-A726-94EE4B80D17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3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331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9ECE3C-940E-46FD-B54E-1C7FE54CD7AD}" type="datetimeFigureOut">
              <a:rPr lang="uk-UA"/>
              <a:pPr>
                <a:defRPr/>
              </a:pPr>
              <a:t>26.04.2017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CF6656-8411-4616-816D-ACD74FDE964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ГКОУ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«Школа-интернат Костромской области </a:t>
            </a:r>
            <a:b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с ограниченными возможностями здоровья </a:t>
            </a:r>
            <a:b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слуху»</a:t>
            </a:r>
            <a:b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2852738"/>
            <a:ext cx="6767513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4800" b="1" dirty="0">
                <a:solidFill>
                  <a:schemeClr val="tx2"/>
                </a:solidFill>
              </a:rPr>
              <a:t>«Сколько весит </a:t>
            </a:r>
            <a:endParaRPr lang="ru-RU" altLang="ru-RU" sz="4800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4800" b="1" dirty="0">
                <a:solidFill>
                  <a:schemeClr val="tx2"/>
                </a:solidFill>
              </a:rPr>
              <a:t>з</a:t>
            </a:r>
            <a:r>
              <a:rPr lang="ru-RU" altLang="ru-RU" sz="4800" b="1" dirty="0" smtClean="0">
                <a:solidFill>
                  <a:schemeClr val="tx2"/>
                </a:solidFill>
              </a:rPr>
              <a:t>доровье школьника?»</a:t>
            </a:r>
            <a:endParaRPr lang="ru-RU" altLang="ru-RU" sz="4800" b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2865437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18254"/>
            <a:ext cx="435927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19081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4521240"/>
            <a:ext cx="2294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3 кг 300г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8559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827584" y="1340768"/>
            <a:ext cx="7920880" cy="338437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задумались, почему же наши портфели такие тяжёлые?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быть мы носим в портфелях лишнее?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4221087"/>
            <a:ext cx="2511425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/>
        </p:nvSpPr>
        <p:spPr bwMode="auto">
          <a:xfrm>
            <a:off x="323528" y="836712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Мы посмотрели, что лежит в наших ранцах.</a:t>
            </a:r>
            <a:endParaRPr lang="ru-RU" altLang="ru-RU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Марина\Desktop\IMG_20170425_173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17" y="2401163"/>
            <a:ext cx="5554422" cy="416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 bwMode="auto">
          <a:xfrm>
            <a:off x="323528" y="836712"/>
            <a:ext cx="82296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Мы увидели, что в них есть лишние предметы: игрушки, блокноты для рисования, одежда, еда….</a:t>
            </a:r>
            <a:endParaRPr lang="ru-RU" altLang="ru-RU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050" name="Picture 2" descr="C:\Users\Марина\Desktop\IMG_20170425_173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5133184" cy="38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323528" y="836712"/>
            <a:ext cx="82296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Мы убрали лишние предметы, положили только необходимые книги и тетради и снова взвесили наши ранцы.</a:t>
            </a:r>
            <a:endParaRPr lang="ru-RU" altLang="ru-RU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Марина\Desktop\P1060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600400" cy="28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на\Desktop\P10608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28" y="3212976"/>
            <a:ext cx="3748400" cy="28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2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323528" y="188640"/>
            <a:ext cx="82296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Вывод:</a:t>
            </a:r>
          </a:p>
          <a:p>
            <a:pPr algn="ctr"/>
            <a:r>
              <a:rPr lang="ru-RU" altLang="ru-RU" sz="36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Если правильно собирать вещи в школу, то наши ранцы не будут тяжёлыми и мы всегда будем здоровыми и красивыми!</a:t>
            </a:r>
          </a:p>
          <a:p>
            <a:pPr algn="ctr"/>
            <a:endParaRPr lang="ru-RU" altLang="ru-RU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D:\Мои изображения\фото\P1060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09849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/>
        </p:nvSpPr>
        <p:spPr bwMode="auto">
          <a:xfrm>
            <a:off x="323528" y="836712"/>
            <a:ext cx="82296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36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Мы подготовили памятку для ребят.</a:t>
            </a:r>
          </a:p>
          <a:p>
            <a:r>
              <a:rPr lang="ru-RU" altLang="ru-RU" sz="3600" b="1" u="sng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Что должно быть в школьном ранце?</a:t>
            </a:r>
            <a:endParaRPr lang="ru-RU" altLang="ru-RU" sz="3600" b="1" u="sng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altLang="ru-RU" sz="36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 Учебники и тетради для уроков по расписанию;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altLang="ru-RU" sz="36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Ручки и карандаши носить в маленьком пенале.</a:t>
            </a:r>
            <a:endParaRPr lang="ru-RU" altLang="ru-RU" sz="3600" b="1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altLang="ru-RU" sz="3600" b="1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altLang="ru-RU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2" y="4540587"/>
            <a:ext cx="1728192" cy="2162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927907"/>
            <a:ext cx="1368152" cy="1783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540587"/>
            <a:ext cx="1637539" cy="2181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3600" b="1" dirty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  <a:t>Толстые пеналы с цветными </a:t>
            </a:r>
            <a:r>
              <a:rPr lang="ru-RU" altLang="ru-RU" sz="3600" b="1" dirty="0" smtClean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  <a:t>карандашами, форму для уроков физкультуры </a:t>
            </a:r>
          </a:p>
          <a:p>
            <a:pPr lvl="0" algn="ctr"/>
            <a:r>
              <a:rPr lang="ru-RU" altLang="ru-RU" sz="3600" b="1" dirty="0" smtClean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3600" b="1" dirty="0">
                <a:solidFill>
                  <a:srgbClr val="1F497D"/>
                </a:solidFill>
                <a:latin typeface="Calibri" pitchFamily="34" charset="0"/>
                <a:cs typeface="Times New Roman" pitchFamily="18" charset="0"/>
              </a:rPr>
              <a:t>можно оставить в классе;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2860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3857756"/>
            <a:ext cx="245745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5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635" y="2044005"/>
            <a:ext cx="8644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80970" y="1541469"/>
            <a:ext cx="7335446" cy="866527"/>
          </a:xfrm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2"/>
                </a:solidFill>
                <a:cs typeface="Times New Roman" pitchFamily="18" charset="0"/>
              </a:rPr>
              <a:t>Предмет исследования </a:t>
            </a:r>
            <a:r>
              <a:rPr lang="ru-RU" altLang="ru-RU" b="1" dirty="0" smtClean="0">
                <a:solidFill>
                  <a:schemeClr val="tx2"/>
                </a:solidFill>
                <a:cs typeface="Times New Roman" pitchFamily="18" charset="0"/>
              </a:rPr>
              <a:t>: школьный портфель</a:t>
            </a:r>
            <a:r>
              <a:rPr lang="ru-RU" altLang="ru-RU" b="1" dirty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chemeClr val="tx2"/>
                </a:solidFill>
                <a:cs typeface="Times New Roman" pitchFamily="18" charset="0"/>
              </a:rPr>
            </a:br>
            <a:endParaRPr lang="uk-UA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626" name="Rectangle 7"/>
          <p:cNvSpPr>
            <a:spLocks noChangeArrowheads="1"/>
          </p:cNvSpPr>
          <p:nvPr/>
        </p:nvSpPr>
        <p:spPr bwMode="white">
          <a:xfrm>
            <a:off x="1355725" y="5641975"/>
            <a:ext cx="222726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EFEFE"/>
                </a:solidFill>
                <a:latin typeface="Calibri" pitchFamily="34" charset="0"/>
              </a:rPr>
              <a:t>Название графика</a:t>
            </a:r>
            <a:endParaRPr lang="en-US" sz="2000" b="1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26627" name="Text Box 14"/>
          <p:cNvSpPr txBox="1">
            <a:spLocks noChangeArrowheads="1"/>
          </p:cNvSpPr>
          <p:nvPr/>
        </p:nvSpPr>
        <p:spPr bwMode="gray">
          <a:xfrm>
            <a:off x="890588" y="5135563"/>
            <a:ext cx="60166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EFEFE"/>
                </a:solidFill>
                <a:latin typeface="Calibri" pitchFamily="34" charset="0"/>
              </a:rPr>
              <a:t>200</a:t>
            </a:r>
            <a:r>
              <a:rPr lang="ru-RU" sz="1600">
                <a:solidFill>
                  <a:srgbClr val="FEFEFE"/>
                </a:solidFill>
                <a:latin typeface="Calibri" pitchFamily="34" charset="0"/>
              </a:rPr>
              <a:t>8</a:t>
            </a:r>
            <a:endParaRPr lang="en-US" sz="160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26628" name="Text Box 15"/>
          <p:cNvSpPr txBox="1">
            <a:spLocks noChangeArrowheads="1"/>
          </p:cNvSpPr>
          <p:nvPr/>
        </p:nvSpPr>
        <p:spPr bwMode="gray">
          <a:xfrm>
            <a:off x="1681163" y="5135563"/>
            <a:ext cx="60166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EFEFE"/>
                </a:solidFill>
                <a:latin typeface="Calibri" pitchFamily="34" charset="0"/>
              </a:rPr>
              <a:t>200</a:t>
            </a:r>
            <a:r>
              <a:rPr lang="ru-RU" sz="1600">
                <a:solidFill>
                  <a:srgbClr val="FEFEFE"/>
                </a:solidFill>
                <a:latin typeface="Calibri" pitchFamily="34" charset="0"/>
              </a:rPr>
              <a:t>9</a:t>
            </a:r>
            <a:endParaRPr lang="en-US" sz="160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26629" name="Text Box 16"/>
          <p:cNvSpPr txBox="1">
            <a:spLocks noChangeArrowheads="1"/>
          </p:cNvSpPr>
          <p:nvPr/>
        </p:nvSpPr>
        <p:spPr bwMode="gray">
          <a:xfrm>
            <a:off x="2462213" y="5135563"/>
            <a:ext cx="60166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EFEFE"/>
                </a:solidFill>
                <a:latin typeface="Calibri" pitchFamily="34" charset="0"/>
              </a:rPr>
              <a:t>20</a:t>
            </a:r>
            <a:r>
              <a:rPr lang="ru-RU" sz="1600">
                <a:solidFill>
                  <a:srgbClr val="FEFEFE"/>
                </a:solidFill>
                <a:latin typeface="Calibri" pitchFamily="34" charset="0"/>
              </a:rPr>
              <a:t>10</a:t>
            </a:r>
            <a:endParaRPr lang="en-US" sz="160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26630" name="Text Box 17"/>
          <p:cNvSpPr txBox="1">
            <a:spLocks noChangeArrowheads="1"/>
          </p:cNvSpPr>
          <p:nvPr/>
        </p:nvSpPr>
        <p:spPr bwMode="gray">
          <a:xfrm>
            <a:off x="3319463" y="5135563"/>
            <a:ext cx="60166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EFEFE"/>
                </a:solidFill>
                <a:latin typeface="Calibri" pitchFamily="34" charset="0"/>
              </a:rPr>
              <a:t>20</a:t>
            </a:r>
            <a:r>
              <a:rPr lang="ru-RU" sz="1600">
                <a:solidFill>
                  <a:srgbClr val="FEFEFE"/>
                </a:solidFill>
                <a:latin typeface="Calibri" pitchFamily="34" charset="0"/>
              </a:rPr>
              <a:t>11</a:t>
            </a:r>
            <a:endParaRPr lang="en-US" sz="1600">
              <a:solidFill>
                <a:srgbClr val="FEFEFE"/>
              </a:solidFill>
              <a:latin typeface="Calibri" pitchFamily="34" charset="0"/>
            </a:endParaRPr>
          </a:p>
        </p:txBody>
      </p:sp>
      <p:sp>
        <p:nvSpPr>
          <p:cNvPr id="26631" name="Text Box 19"/>
          <p:cNvSpPr txBox="1">
            <a:spLocks noChangeArrowheads="1"/>
          </p:cNvSpPr>
          <p:nvPr/>
        </p:nvSpPr>
        <p:spPr bwMode="black">
          <a:xfrm>
            <a:off x="1766888" y="3686175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  <a:latin typeface="Calibri" pitchFamily="34" charset="0"/>
              </a:rPr>
              <a:t>50</a:t>
            </a:r>
          </a:p>
        </p:txBody>
      </p:sp>
      <p:sp>
        <p:nvSpPr>
          <p:cNvPr id="26632" name="Text Box 20"/>
          <p:cNvSpPr txBox="1">
            <a:spLocks noChangeArrowheads="1"/>
          </p:cNvSpPr>
          <p:nvPr/>
        </p:nvSpPr>
        <p:spPr bwMode="black">
          <a:xfrm>
            <a:off x="2538413" y="3219450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  <a:latin typeface="Calibri" pitchFamily="34" charset="0"/>
              </a:rPr>
              <a:t>70</a:t>
            </a:r>
          </a:p>
        </p:txBody>
      </p:sp>
      <p:sp>
        <p:nvSpPr>
          <p:cNvPr id="26633" name="Text Box 21"/>
          <p:cNvSpPr txBox="1">
            <a:spLocks noChangeArrowheads="1"/>
          </p:cNvSpPr>
          <p:nvPr/>
        </p:nvSpPr>
        <p:spPr bwMode="black">
          <a:xfrm>
            <a:off x="3294063" y="2076450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  <a:latin typeface="Calibri" pitchFamily="34" charset="0"/>
              </a:rPr>
              <a:t>120</a:t>
            </a:r>
          </a:p>
        </p:txBody>
      </p:sp>
      <p:pic>
        <p:nvPicPr>
          <p:cNvPr id="26634" name="Picture 2" descr="G:\РамкиФоны\Фоны к презентациям\картинки для оформления презентаций\23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4950" y="2708275"/>
            <a:ext cx="3571875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ChangeArrowheads="1"/>
          </p:cNvSpPr>
          <p:nvPr/>
        </p:nvSpPr>
        <p:spPr bwMode="auto">
          <a:xfrm>
            <a:off x="1866900" y="544513"/>
            <a:ext cx="541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chemeClr val="tx2"/>
                </a:solidFill>
                <a:latin typeface="Tahoma" pitchFamily="34" charset="0"/>
              </a:rPr>
              <a:t>Гипотеза исследования</a:t>
            </a:r>
          </a:p>
        </p:txBody>
      </p:sp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-722313" y="1484313"/>
            <a:ext cx="86407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 algn="ctr">
              <a:spcBef>
                <a:spcPct val="20000"/>
              </a:spcBef>
              <a:buFont typeface="Arial" charset="0"/>
              <a:buNone/>
            </a:pPr>
            <a:r>
              <a:rPr lang="ru-RU" altLang="ru-RU" sz="3200">
                <a:solidFill>
                  <a:schemeClr val="tx2"/>
                </a:solidFill>
                <a:latin typeface="Tahoma" pitchFamily="34" charset="0"/>
              </a:rPr>
              <a:t>Мы думаем , что тяжелый ранец вредит здоровью ученика </a:t>
            </a:r>
          </a:p>
        </p:txBody>
      </p:sp>
      <p:pic>
        <p:nvPicPr>
          <p:cNvPr id="27651" name="Picture 8" descr="IMG_20170410_1732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4188" y="2636838"/>
            <a:ext cx="5616575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/>
        </p:nvSpPr>
        <p:spPr bwMode="auto">
          <a:xfrm>
            <a:off x="332692" y="1268760"/>
            <a:ext cx="8559787" cy="434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ahoma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ahoma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>
              <a:buNone/>
              <a:defRPr/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</a:t>
            </a:r>
            <a:r>
              <a:rPr lang="ru-RU" alt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М</a:t>
            </a: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етоды исследования:</a:t>
            </a:r>
          </a:p>
          <a:p>
            <a:pPr marL="0" indent="0">
              <a:buNone/>
              <a:defRPr/>
            </a:pPr>
            <a:endParaRPr lang="ru-RU" altLang="ru-RU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Сбор информации из книг, интернета;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Эксперимент (взвешивание портфелей);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Составление памятки для ребят.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alt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ru-RU" altLang="ru-RU" sz="4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76" y="3284983"/>
            <a:ext cx="151765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89" y="548680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227013" y="981075"/>
            <a:ext cx="8229600" cy="1073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ctr">
              <a:defRPr/>
            </a:pPr>
            <a:r>
              <a:rPr lang="ru-RU" altLang="ru-RU" sz="3200" u="sng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В данном исследовании мы </a:t>
            </a:r>
            <a:r>
              <a:rPr lang="ru-RU" altLang="ru-RU" sz="32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рассматривали вопросы</a:t>
            </a:r>
            <a:r>
              <a:rPr lang="ru-RU" altLang="ru-RU" sz="3200" u="sng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:</a:t>
            </a:r>
            <a:endParaRPr lang="ru-RU" altLang="ru-RU" sz="3200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/>
        </p:nvSpPr>
        <p:spPr bwMode="auto">
          <a:xfrm>
            <a:off x="323850" y="1916113"/>
            <a:ext cx="8229600" cy="434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ahoma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ahoma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Как </a:t>
            </a:r>
            <a:r>
              <a:rPr lang="ru-RU" alt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тяжёлый портфель влияет </a:t>
            </a:r>
            <a:endParaRPr lang="ru-RU" altLang="ru-RU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alt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  на здоровье </a:t>
            </a:r>
            <a:r>
              <a:rPr lang="ru-RU" alt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учеников? 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Сколько </a:t>
            </a:r>
            <a:r>
              <a:rPr lang="ru-RU" alt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должен </a:t>
            </a: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весить школьный </a:t>
            </a:r>
            <a:r>
              <a:rPr lang="ru-RU" alt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портфель?</a:t>
            </a:r>
            <a:endParaRPr lang="ru-RU" altLang="ru-RU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Как </a:t>
            </a:r>
            <a:r>
              <a:rPr lang="ru-RU" alt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правильно </a:t>
            </a:r>
            <a:r>
              <a:rPr lang="ru-RU" alt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собрать портфель в школу?</a:t>
            </a:r>
            <a:endParaRPr lang="ru-RU" alt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ru-RU" altLang="ru-RU" sz="4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246298"/>
            <a:ext cx="1368152" cy="132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467544" y="765175"/>
            <a:ext cx="8280920" cy="3460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ctr">
              <a:defRPr/>
            </a:pPr>
            <a:r>
              <a:rPr lang="ru-RU" altLang="ru-RU" sz="6000" b="1" dirty="0">
                <a:cs typeface="Times New Roman" pitchFamily="18" charset="0"/>
              </a:rPr>
              <a:t>Практическая работа </a:t>
            </a:r>
            <a:endParaRPr lang="ru-RU" altLang="ru-RU" sz="6000" b="1" dirty="0" smtClean="0"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6000" b="1" dirty="0" smtClean="0">
                <a:cs typeface="Times New Roman" pitchFamily="18" charset="0"/>
              </a:rPr>
              <a:t>и </a:t>
            </a:r>
            <a:r>
              <a:rPr lang="ru-RU" altLang="ru-RU" sz="6000" b="1" dirty="0">
                <a:cs typeface="Times New Roman" pitchFamily="18" charset="0"/>
              </a:rPr>
              <a:t>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268760"/>
            <a:ext cx="55446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Мы узнали, что тяжёлый ранец вредит здоровью ученика. </a:t>
            </a:r>
          </a:p>
          <a:p>
            <a:r>
              <a:rPr lang="ru-RU" altLang="ru-RU" sz="3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Если  носить тяжёлый ранец, то может искривиться позвоночник и будет тяжело работать сердцу.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r="38426"/>
          <a:stretch/>
        </p:blipFill>
        <p:spPr bwMode="auto">
          <a:xfrm>
            <a:off x="6516216" y="1279192"/>
            <a:ext cx="1904971" cy="287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4" t="-3123" r="19194" b="5562"/>
          <a:stretch/>
        </p:blipFill>
        <p:spPr>
          <a:xfrm>
            <a:off x="5796136" y="4271712"/>
            <a:ext cx="3020587" cy="2285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/>
        </p:nvSpPr>
        <p:spPr bwMode="auto">
          <a:xfrm>
            <a:off x="466954" y="1196975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Мы узнали, что ранец первоклассника должен весить 1 с половиной кг.</a:t>
            </a:r>
            <a:endParaRPr lang="ru-RU" altLang="ru-RU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78" y="4053391"/>
            <a:ext cx="4356484" cy="266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1570" y="5013176"/>
            <a:ext cx="246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1,5 кг</a:t>
            </a:r>
            <a:endParaRPr lang="ru-RU" sz="6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06" y="2780928"/>
            <a:ext cx="1904404" cy="183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 bwMode="auto">
          <a:xfrm>
            <a:off x="1115616" y="880091"/>
            <a:ext cx="6684962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ctr">
              <a:defRPr/>
            </a:pPr>
            <a:r>
              <a:rPr lang="ru-RU" altLang="ru-RU" sz="3600" dirty="0"/>
              <a:t>Мы взвесили </a:t>
            </a:r>
            <a:r>
              <a:rPr lang="ru-RU" altLang="ru-RU" sz="3600" dirty="0" smtClean="0"/>
              <a:t>наши портфели </a:t>
            </a:r>
            <a:r>
              <a:rPr lang="ru-RU" altLang="ru-RU" sz="3600" dirty="0"/>
              <a:t>с </a:t>
            </a:r>
            <a:r>
              <a:rPr lang="ru-RU" altLang="ru-RU" sz="3600" dirty="0" smtClean="0"/>
              <a:t>учебниками. </a:t>
            </a:r>
            <a:endParaRPr lang="ru-RU" altLang="ru-RU" sz="3600" dirty="0"/>
          </a:p>
        </p:txBody>
      </p:sp>
      <p:pic>
        <p:nvPicPr>
          <p:cNvPr id="33794" name="Picture 4" descr="IMG_20170411_170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564904"/>
            <a:ext cx="2601912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435927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244277"/>
            <a:ext cx="19081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4725144"/>
            <a:ext cx="2294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 кг 800г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AWJJH2MPE6E2-1258848757-263</_dlc_DocId>
    <_dlc_DocIdUrl xmlns="4a252ca3-5a62-4c1c-90a6-29f4710e47f8">
      <Url>http://edu-sps.koiro.local/sch_int_12/_layouts/15/DocIdRedir.aspx?ID=AWJJH2MPE6E2-1258848757-263</Url>
      <Description>AWJJH2MPE6E2-1258848757-263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833C7F51E50494CAC3C2E2DD79F48A3" ma:contentTypeVersion="49" ma:contentTypeDescription="Создание документа." ma:contentTypeScope="" ma:versionID="f2ec2322a8575efd2723f52118d6d7f5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8d04d9c43652114a41dbc3976a31b98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F04A4A4E-516A-4954-A2E5-A21234D32967}"/>
</file>

<file path=customXml/itemProps2.xml><?xml version="1.0" encoding="utf-8"?>
<ds:datastoreItem xmlns:ds="http://schemas.openxmlformats.org/officeDocument/2006/customXml" ds:itemID="{33FBEF3C-E305-4E1B-8C83-AC2CDC9C0902}"/>
</file>

<file path=customXml/itemProps3.xml><?xml version="1.0" encoding="utf-8"?>
<ds:datastoreItem xmlns:ds="http://schemas.openxmlformats.org/officeDocument/2006/customXml" ds:itemID="{E2F2D8EC-7CF9-4419-9D43-3A48C1EE1957}"/>
</file>

<file path=customXml/itemProps4.xml><?xml version="1.0" encoding="utf-8"?>
<ds:datastoreItem xmlns:ds="http://schemas.openxmlformats.org/officeDocument/2006/customXml" ds:itemID="{B642D39C-53D0-4865-BEFE-453DD5B44FAD}"/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274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Специальное оформление</vt:lpstr>
      <vt:lpstr>  ГКОУ «Школа-интернат Костромской области  для обучающихся с ограниченными возможностями здоровья  по слуху» </vt:lpstr>
      <vt:lpstr>Предмет исследования : школьный портфель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Марина</cp:lastModifiedBy>
  <cp:revision>57</cp:revision>
  <dcterms:created xsi:type="dcterms:W3CDTF">2009-01-08T12:15:48Z</dcterms:created>
  <dcterms:modified xsi:type="dcterms:W3CDTF">2017-04-26T13:07:25Z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0x0101004833C7F51E50494CAC3C2E2DD79F48A3</vt:lpwstr>
  </property>
  <property fmtid="{D5CDD505-2E9C-101B-9397-08002B2CF9AE}" pid="3" name="_dlc_DocIdItemGuid">
    <vt:lpwstr>679327bc-f68b-4717-8b12-f6d03b7012e8</vt:lpwstr>
  </property>
</Properties>
</file>