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3" r:id="rId3"/>
    <p:sldId id="274" r:id="rId4"/>
    <p:sldId id="276" r:id="rId5"/>
    <p:sldId id="277" r:id="rId6"/>
    <p:sldId id="275" r:id="rId7"/>
    <p:sldId id="257" r:id="rId8"/>
    <p:sldId id="279" r:id="rId9"/>
    <p:sldId id="258" r:id="rId10"/>
    <p:sldId id="261" r:id="rId11"/>
    <p:sldId id="262" r:id="rId12"/>
    <p:sldId id="280" r:id="rId13"/>
    <p:sldId id="260" r:id="rId14"/>
    <p:sldId id="259" r:id="rId15"/>
    <p:sldId id="263" r:id="rId16"/>
    <p:sldId id="265" r:id="rId17"/>
    <p:sldId id="264" r:id="rId18"/>
    <p:sldId id="278" r:id="rId19"/>
    <p:sldId id="266" r:id="rId20"/>
    <p:sldId id="281" r:id="rId21"/>
    <p:sldId id="267" r:id="rId22"/>
    <p:sldId id="283" r:id="rId23"/>
    <p:sldId id="282" r:id="rId24"/>
    <p:sldId id="285" r:id="rId25"/>
    <p:sldId id="268" r:id="rId26"/>
    <p:sldId id="271" r:id="rId27"/>
    <p:sldId id="270" r:id="rId28"/>
    <p:sldId id="287" r:id="rId29"/>
    <p:sldId id="269" r:id="rId30"/>
    <p:sldId id="286" r:id="rId31"/>
    <p:sldId id="288"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362DD0C-32EE-44C2-97E2-69D4225CA2F3}" type="datetimeFigureOut">
              <a:rPr lang="ru-RU"/>
              <a:pPr>
                <a:defRPr/>
              </a:pPr>
              <a:t>26.10.2020</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4623F882-D1F5-45ED-B162-389CBF5A592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F80B0CB-09DC-4E4F-B4EB-6A313417476B}" type="datetimeFigureOut">
              <a:rPr lang="ru-RU"/>
              <a:pPr>
                <a:defRPr/>
              </a:pPr>
              <a:t>26.10.2020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AEEF787-7816-4656-8450-EB0B8B9C9D6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1F594089-E1AC-4CBA-A4A4-652038C0E870}" type="datetimeFigureOut">
              <a:rPr lang="ru-RU"/>
              <a:pPr>
                <a:defRPr/>
              </a:pPr>
              <a:t>26.10.2020</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7D46DC75-9131-4D50-94B2-F7F16CE0B70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52FFF94F-AD76-48DB-954F-2503F12CA9AB}" type="datetimeFigureOut">
              <a:rPr lang="ru-RU"/>
              <a:pPr>
                <a:defRPr/>
              </a:pPr>
              <a:t>26.10.2020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8DF9A4B-39E6-413C-B3D6-DDB7A9BDE7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CA5B04B5-8D09-456E-A60B-11FB64AFCB28}" type="datetimeFigureOut">
              <a:rPr lang="ru-RU"/>
              <a:pPr>
                <a:defRPr/>
              </a:pPr>
              <a:t>26.10.2020</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CCFB80FE-15E3-4E0D-A24F-2639509EFA7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84F75F21-D63C-4FE3-8C5B-5C38EC5FFA24}" type="datetimeFigureOut">
              <a:rPr lang="ru-RU"/>
              <a:pPr>
                <a:defRPr/>
              </a:pPr>
              <a:t>26.10.2020</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98C5EC47-8851-49F4-9D4D-48A946A453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96740828-FBEE-46A3-942A-7E4EF7A4B809}" type="datetimeFigureOut">
              <a:rPr lang="ru-RU"/>
              <a:pPr>
                <a:defRPr/>
              </a:pPr>
              <a:t>26.10.2020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4C9E156-BF82-4E70-9DD1-4EAF86D8052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5DEE8F4-1F52-4238-ABED-3638DCBD3F7B}" type="datetimeFigureOut">
              <a:rPr lang="ru-RU"/>
              <a:pPr>
                <a:defRPr/>
              </a:pPr>
              <a:t>26.10.2020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144FC89-85DD-4309-A0FA-CE500EF1104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DD256F4E-22D3-4611-9678-D3884345AB7B}" type="datetimeFigureOut">
              <a:rPr lang="ru-RU"/>
              <a:pPr>
                <a:defRPr/>
              </a:pPr>
              <a:t>26.10.2020</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3D73F407-52AE-4AEA-9B68-311FAA5A2C0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6D24E5FF-27BD-4C8F-B039-34A5968EA762}" type="datetimeFigureOut">
              <a:rPr lang="ru-RU"/>
              <a:pPr>
                <a:defRPr/>
              </a:pPr>
              <a:t>26.10.2020</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203322C1-8BFD-406F-99D3-282D7793F30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E34E7341-1ACF-47A7-969D-EADE2AF3E0B2}" type="datetimeFigureOut">
              <a:rPr lang="ru-RU"/>
              <a:pPr>
                <a:defRPr/>
              </a:pPr>
              <a:t>26.10.2020</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4B560D42-7E96-4AAC-94AC-C4F09F8A598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ABFC377A-AB25-42C7-B73A-A5006040E591}" type="datetimeFigureOut">
              <a:rPr lang="ru-RU"/>
              <a:pPr>
                <a:defRPr/>
              </a:pPr>
              <a:t>26.10.2020</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435C1527-D5F4-43E8-A402-413588F9D47D}"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34" r:id="rId7"/>
    <p:sldLayoutId id="2147483735" r:id="rId8"/>
    <p:sldLayoutId id="2147483736" r:id="rId9"/>
    <p:sldLayoutId id="2147483727" r:id="rId10"/>
    <p:sldLayoutId id="2147483737"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Arial" charset="0"/>
        </a:defRPr>
      </a:lvl2pPr>
      <a:lvl3pPr algn="ctr" rtl="0" fontAlgn="base">
        <a:spcBef>
          <a:spcPct val="0"/>
        </a:spcBef>
        <a:spcAft>
          <a:spcPct val="0"/>
        </a:spcAft>
        <a:defRPr sz="4400">
          <a:solidFill>
            <a:srgbClr val="FFFFFF"/>
          </a:solidFill>
          <a:latin typeface="Arial" charset="0"/>
        </a:defRPr>
      </a:lvl3pPr>
      <a:lvl4pPr algn="ctr" rtl="0" fontAlgn="base">
        <a:spcBef>
          <a:spcPct val="0"/>
        </a:spcBef>
        <a:spcAft>
          <a:spcPct val="0"/>
        </a:spcAft>
        <a:defRPr sz="4400">
          <a:solidFill>
            <a:srgbClr val="FFFFFF"/>
          </a:solidFill>
          <a:latin typeface="Arial" charset="0"/>
        </a:defRPr>
      </a:lvl4pPr>
      <a:lvl5pPr algn="ctr" rtl="0" fontAlgn="base">
        <a:spcBef>
          <a:spcPct val="0"/>
        </a:spcBef>
        <a:spcAft>
          <a:spcPct val="0"/>
        </a:spcAft>
        <a:defRPr sz="4400">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рямоугольник 3"/>
          <p:cNvSpPr>
            <a:spLocks noChangeArrowheads="1"/>
          </p:cNvSpPr>
          <p:nvPr/>
        </p:nvSpPr>
        <p:spPr bwMode="auto">
          <a:xfrm>
            <a:off x="360363" y="4076700"/>
            <a:ext cx="4572000" cy="22479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русский писатель украинско-польского происхождения, журналист, публицист.</a:t>
            </a:r>
          </a:p>
        </p:txBody>
      </p:sp>
      <p:sp>
        <p:nvSpPr>
          <p:cNvPr id="13314" name="Прямоугольник 4"/>
          <p:cNvSpPr>
            <a:spLocks noChangeArrowheads="1"/>
          </p:cNvSpPr>
          <p:nvPr/>
        </p:nvSpPr>
        <p:spPr bwMode="auto">
          <a:xfrm>
            <a:off x="350838" y="2133600"/>
            <a:ext cx="4681537" cy="1568450"/>
          </a:xfrm>
          <a:prstGeom prst="rect">
            <a:avLst/>
          </a:prstGeom>
          <a:noFill/>
          <a:ln w="9525">
            <a:noFill/>
            <a:miter lim="800000"/>
            <a:headEnd/>
            <a:tailEnd/>
          </a:ln>
        </p:spPr>
        <p:txBody>
          <a:bodyPr>
            <a:spAutoFit/>
          </a:bodyPr>
          <a:lstStyle/>
          <a:p>
            <a:r>
              <a:rPr lang="ru-RU" sz="3200" b="1">
                <a:solidFill>
                  <a:srgbClr val="FFC000"/>
                </a:solidFill>
                <a:latin typeface="Times New Roman" pitchFamily="18" charset="0"/>
                <a:cs typeface="Times New Roman" pitchFamily="18" charset="0"/>
              </a:rPr>
              <a:t>Владимир Галактионович Короленко (1853- 1921)</a:t>
            </a:r>
          </a:p>
        </p:txBody>
      </p:sp>
      <p:pic>
        <p:nvPicPr>
          <p:cNvPr id="2050" name="Picture 2"/>
          <p:cNvPicPr>
            <a:picLocks noChangeAspect="1" noChangeArrowheads="1"/>
          </p:cNvPicPr>
          <p:nvPr/>
        </p:nvPicPr>
        <p:blipFill>
          <a:blip r:embed="rId2">
            <a:extLst/>
          </a:blip>
          <a:srcRect/>
          <a:stretch>
            <a:fillRect/>
          </a:stretch>
        </p:blipFill>
        <p:spPr bwMode="auto">
          <a:xfrm>
            <a:off x="4733765" y="371696"/>
            <a:ext cx="4309172" cy="5091980"/>
          </a:xfrm>
          <a:prstGeom prst="ellipse">
            <a:avLst/>
          </a:prstGeom>
          <a:ln>
            <a:noFill/>
          </a:ln>
          <a:effectLst>
            <a:softEdge rad="11250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52438" y="476250"/>
            <a:ext cx="8424862" cy="2678113"/>
          </a:xfrm>
          <a:prstGeom prst="rect">
            <a:avLst/>
          </a:prstGeom>
          <a:noFill/>
          <a:ln w="9525">
            <a:noFill/>
            <a:miter lim="800000"/>
            <a:headEnd/>
            <a:tailEnd/>
          </a:ln>
        </p:spPr>
        <p:txBody>
          <a:bodyPr>
            <a:spAutoFit/>
          </a:bodyPr>
          <a:lstStyle/>
          <a:p>
            <a:r>
              <a:rPr lang="ru-RU" sz="2800" b="1">
                <a:latin typeface="Times New Roman" pitchFamily="18" charset="0"/>
                <a:cs typeface="Times New Roman" pitchFamily="18" charset="0"/>
              </a:rPr>
              <a:t>                                Глава вторая</a:t>
            </a:r>
          </a:p>
          <a:p>
            <a:r>
              <a:rPr lang="ru-RU" sz="2800">
                <a:latin typeface="Times New Roman" pitchFamily="18" charset="0"/>
                <a:cs typeface="Times New Roman" pitchFamily="18" charset="0"/>
              </a:rPr>
              <a:t>В пять лет Петрик уже достаточно хорошо ориентировался в своем доме. Со стороны сложно было даже предположить, что ребенок ничего не видит. Могло лишь показаться, что мальчик более сосредоточен, чем другие дети.</a:t>
            </a:r>
          </a:p>
        </p:txBody>
      </p:sp>
      <p:sp>
        <p:nvSpPr>
          <p:cNvPr id="5" name="Прямоугольник 4"/>
          <p:cNvSpPr>
            <a:spLocks noChangeArrowheads="1"/>
          </p:cNvSpPr>
          <p:nvPr/>
        </p:nvSpPr>
        <p:spPr bwMode="auto">
          <a:xfrm>
            <a:off x="452438" y="3149600"/>
            <a:ext cx="4983162" cy="304800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Как-то Петрик услышал звук свирели и долго был под впечатлением от этой мелодии. На народном инструменте играл конюх Иохим. После этого случая мальчик стал часто заходить на конюшню, чтобы послушать новые и такие приятные звуки.</a:t>
            </a:r>
          </a:p>
        </p:txBody>
      </p:sp>
      <p:pic>
        <p:nvPicPr>
          <p:cNvPr id="1026" name="Picture 2"/>
          <p:cNvPicPr>
            <a:picLocks noChangeAspect="1" noChangeArrowheads="1"/>
          </p:cNvPicPr>
          <p:nvPr/>
        </p:nvPicPr>
        <p:blipFill>
          <a:blip r:embed="rId2"/>
          <a:srcRect/>
          <a:stretch>
            <a:fillRect/>
          </a:stretch>
        </p:blipFill>
        <p:spPr bwMode="auto">
          <a:xfrm>
            <a:off x="5435600" y="3406775"/>
            <a:ext cx="3352800" cy="2514600"/>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23850" y="333375"/>
            <a:ext cx="8424863" cy="304641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Анна Михайловна стала ревновать сына к конюху. Она решила купить пианино и сыграла для Пети пьесу. Однако мальчик не воспринял сложное музыкальное произведение. Это сильно расстроило мать, но не сломило. Каждый вечер, когда мальчик засиживался у Иохима и наслаждался звучанием дудки, Анна Михайловна садилась за пианино и наигрывала простые, но красивые мелодии. Их слышали Иохим с Петриком и все чаще увлекались звучанием инструмента.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276225" y="1844675"/>
            <a:ext cx="3529013" cy="3816350"/>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Однажды Петя пробрался в комнату, где стоял этот загадочный музыкальный инструмент, и начал его изучать.</a:t>
            </a:r>
          </a:p>
          <a:p>
            <a:endParaRPr lang="ru-RU"/>
          </a:p>
        </p:txBody>
      </p:sp>
      <p:pic>
        <p:nvPicPr>
          <p:cNvPr id="4" name="Picture 2"/>
          <p:cNvPicPr>
            <a:picLocks noChangeAspect="1" noChangeArrowheads="1"/>
          </p:cNvPicPr>
          <p:nvPr/>
        </p:nvPicPr>
        <p:blipFill>
          <a:blip r:embed="rId2">
            <a:extLst/>
          </a:blip>
          <a:srcRect/>
          <a:stretch>
            <a:fillRect/>
          </a:stretch>
        </p:blipFill>
        <p:spPr bwMode="auto">
          <a:xfrm>
            <a:off x="3962707" y="1340768"/>
            <a:ext cx="4912170" cy="3168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2"/>
          <p:cNvSpPr>
            <a:spLocks noChangeArrowheads="1"/>
          </p:cNvSpPr>
          <p:nvPr/>
        </p:nvSpPr>
        <p:spPr bwMode="auto">
          <a:xfrm>
            <a:off x="506413" y="3963988"/>
            <a:ext cx="8424862" cy="13843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Он посоветовал своей сестре не слишком опекать ребенка, а предоставить тому возможность развиваться свободно, как все дети.</a:t>
            </a:r>
          </a:p>
        </p:txBody>
      </p:sp>
      <p:sp>
        <p:nvSpPr>
          <p:cNvPr id="25602" name="Прямоугольник 3"/>
          <p:cNvSpPr>
            <a:spLocks noChangeArrowheads="1"/>
          </p:cNvSpPr>
          <p:nvPr/>
        </p:nvSpPr>
        <p:spPr bwMode="auto">
          <a:xfrm>
            <a:off x="506413" y="641350"/>
            <a:ext cx="8139112" cy="2246313"/>
          </a:xfrm>
          <a:prstGeom prst="rect">
            <a:avLst/>
          </a:prstGeom>
          <a:noFill/>
          <a:ln w="9525">
            <a:noFill/>
            <a:miter lim="800000"/>
            <a:headEnd/>
            <a:tailEnd/>
          </a:ln>
        </p:spPr>
        <p:txBody>
          <a:bodyPr>
            <a:spAutoFit/>
          </a:bodyPr>
          <a:lstStyle/>
          <a:p>
            <a:r>
              <a:rPr lang="ru-RU" sz="2800">
                <a:solidFill>
                  <a:srgbClr val="000000"/>
                </a:solidFill>
                <a:latin typeface="Times New Roman" pitchFamily="18" charset="0"/>
                <a:cs typeface="Times New Roman" pitchFamily="18" charset="0"/>
              </a:rPr>
              <a:t>Дядя стал все чаще присматриваться к своему племяннику, который тоже был инвалидом, только с рождения. Максим решил позаботиться о малыше, развить в нем сильные качества, хотя бы частично компенсировать его слепоту силой воли</a:t>
            </a:r>
            <a:endParaRPr lang="ru-RU" sz="28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95288" y="333375"/>
            <a:ext cx="8424862" cy="2246313"/>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Постепенно мальчик привыкал к окружающим звукам, а когда научился говорить, стал жадно расспрашивать маму и дядю обо всех предметах и животных. Петрика очень интересовало, как они выглядят?</a:t>
            </a:r>
          </a:p>
        </p:txBody>
      </p:sp>
      <p:sp>
        <p:nvSpPr>
          <p:cNvPr id="5" name="Прямоугольник 4"/>
          <p:cNvSpPr>
            <a:spLocks noChangeArrowheads="1"/>
          </p:cNvSpPr>
          <p:nvPr/>
        </p:nvSpPr>
        <p:spPr bwMode="auto">
          <a:xfrm>
            <a:off x="395288" y="4238625"/>
            <a:ext cx="8424862" cy="2246313"/>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Дядя Максим пришел к выводу, что слепота мальчика – не простая случайность, она дана ребенку для реализации необыкновенных способностей, в скором времени будет понятно каких.</a:t>
            </a:r>
          </a:p>
          <a:p>
            <a:endParaRPr lang="ru-RU" sz="2800"/>
          </a:p>
        </p:txBody>
      </p:sp>
      <p:pic>
        <p:nvPicPr>
          <p:cNvPr id="26627" name="Picture 2" descr="ÐÐ°ÑÑÐ¸Ð½ÐºÐ¸ Ð¿Ð¾ Ð·Ð°Ð¿ÑÐ¾ÑÑ Ð´Ð¸Ð°ÑÐ¸Ð»ÑÐ¼ ÑÐ»ÐµÐ¿Ð¾Ð¹ Ð¼ÑÐ·ÑÐºÐ°Ð½Ñ"/>
          <p:cNvPicPr>
            <a:picLocks noChangeAspect="1" noChangeArrowheads="1"/>
          </p:cNvPicPr>
          <p:nvPr/>
        </p:nvPicPr>
        <p:blipFill>
          <a:blip r:embed="rId2"/>
          <a:srcRect/>
          <a:stretch>
            <a:fillRect/>
          </a:stretch>
        </p:blipFill>
        <p:spPr bwMode="auto">
          <a:xfrm>
            <a:off x="5867400" y="2244725"/>
            <a:ext cx="2659063" cy="199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2"/>
          <p:cNvSpPr>
            <a:spLocks noChangeArrowheads="1"/>
          </p:cNvSpPr>
          <p:nvPr/>
        </p:nvSpPr>
        <p:spPr bwMode="auto">
          <a:xfrm>
            <a:off x="293688" y="1628775"/>
            <a:ext cx="8569325" cy="3540125"/>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Дядя Максим продолжал серьезно заниматься воспитанием Пети, что приносило свои плоды. В шестилетнем возрасте мальчик уже мог сам убрать в своей комнате и даже ездить верхом на лошади. В этом свою помощь оказывал конюх Иохим. Однако друзей-ровесников у Петрика практически не было, хотя сельские ребята приходили к нему в гости. Им было забавно слушать истории слепого паныча.</a:t>
            </a:r>
          </a:p>
        </p:txBody>
      </p:sp>
      <p:sp>
        <p:nvSpPr>
          <p:cNvPr id="27650" name="Прямоугольник 1"/>
          <p:cNvSpPr>
            <a:spLocks noChangeArrowheads="1"/>
          </p:cNvSpPr>
          <p:nvPr/>
        </p:nvSpPr>
        <p:spPr bwMode="auto">
          <a:xfrm>
            <a:off x="2771775" y="404813"/>
            <a:ext cx="4176713" cy="769937"/>
          </a:xfrm>
          <a:prstGeom prst="rect">
            <a:avLst/>
          </a:prstGeom>
          <a:noFill/>
          <a:ln w="9525">
            <a:noFill/>
            <a:miter lim="800000"/>
            <a:headEnd/>
            <a:tailEnd/>
          </a:ln>
        </p:spPr>
        <p:txBody>
          <a:bodyPr>
            <a:spAutoFit/>
          </a:bodyPr>
          <a:lstStyle/>
          <a:p>
            <a:r>
              <a:rPr lang="ru-RU" sz="4400" b="1">
                <a:latin typeface="Times New Roman" pitchFamily="18" charset="0"/>
                <a:cs typeface="Times New Roman" pitchFamily="18" charset="0"/>
              </a:rPr>
              <a:t>Глава третья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2"/>
          <p:cNvSpPr>
            <a:spLocks noChangeArrowheads="1"/>
          </p:cNvSpPr>
          <p:nvPr/>
        </p:nvSpPr>
        <p:spPr bwMode="auto">
          <a:xfrm>
            <a:off x="409575" y="1052513"/>
            <a:ext cx="8424863" cy="2246312"/>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Вскоре в имении, которое было расположено по соседству, поселилась чета Яскульских. Их девочка Эвелина была почти одних лет с Петей. Она большую часть времени проводила в уединении, вела себя здраво и рассудительно, как взрослая женщина.</a:t>
            </a:r>
          </a:p>
        </p:txBody>
      </p:sp>
      <p:sp>
        <p:nvSpPr>
          <p:cNvPr id="28674" name="Прямоугольник 1"/>
          <p:cNvSpPr>
            <a:spLocks noChangeArrowheads="1"/>
          </p:cNvSpPr>
          <p:nvPr/>
        </p:nvSpPr>
        <p:spPr bwMode="auto">
          <a:xfrm>
            <a:off x="415925" y="4046538"/>
            <a:ext cx="6007100" cy="13843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Первое знакомство Эвелины с Петриком у реки получилось неудачным. </a:t>
            </a:r>
            <a:endParaRPr lang="ru-RU" sz="2800"/>
          </a:p>
        </p:txBody>
      </p:sp>
      <p:pic>
        <p:nvPicPr>
          <p:cNvPr id="6" name="Picture 4" descr="ÐÐ°ÑÑÐ¸Ð½ÐºÐ¸ Ð¿Ð¾ Ð·Ð°Ð¿ÑÐ¾ÑÑ Ð´Ð¸Ð°ÑÐ¸Ð»ÑÐ¼ ÑÐ»ÐµÐ¿Ð¾Ð¹ Ð¼ÑÐ·ÑÐºÐ°Ð½Ñ"/>
          <p:cNvPicPr>
            <a:picLocks noChangeAspect="1" noChangeArrowheads="1"/>
          </p:cNvPicPr>
          <p:nvPr/>
        </p:nvPicPr>
        <p:blipFill>
          <a:blip r:embed="rId2">
            <a:extLst/>
          </a:blip>
          <a:srcRect/>
          <a:stretch>
            <a:fillRect/>
          </a:stretch>
        </p:blipFill>
        <p:spPr bwMode="auto">
          <a:xfrm>
            <a:off x="5652120" y="3933056"/>
            <a:ext cx="3168352" cy="2534681"/>
          </a:xfrm>
          <a:prstGeom prst="rect">
            <a:avLst/>
          </a:prstGeom>
          <a:ln>
            <a:noFill/>
          </a:ln>
          <a:effectLst>
            <a:softEdge rad="11250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263" y="4797425"/>
            <a:ext cx="8229600" cy="1789113"/>
          </a:xfrm>
        </p:spPr>
        <p:txBody>
          <a:bodyPr rtlCol="0">
            <a:normAutofit/>
          </a:bodyPr>
          <a:lstStyle/>
          <a:p>
            <a:pPr marL="0" indent="0" fontAlgn="auto">
              <a:spcAft>
                <a:spcPts val="0"/>
              </a:spcAft>
              <a:buFont typeface="Symbol" pitchFamily="18" charset="2"/>
              <a:buNone/>
              <a:defRPr/>
            </a:pPr>
            <a:r>
              <a:rPr lang="ru-RU" sz="2800" dirty="0" smtClean="0">
                <a:solidFill>
                  <a:schemeClr val="tx1"/>
                </a:solidFill>
                <a:latin typeface="Times New Roman" panose="02020603050405020304" pitchFamily="18" charset="0"/>
                <a:cs typeface="Times New Roman" panose="02020603050405020304" pitchFamily="18" charset="0"/>
              </a:rPr>
              <a:t>На </a:t>
            </a:r>
            <a:r>
              <a:rPr lang="ru-RU" sz="2800" dirty="0">
                <a:solidFill>
                  <a:schemeClr val="tx1"/>
                </a:solidFill>
                <a:latin typeface="Times New Roman" panose="02020603050405020304" pitchFamily="18" charset="0"/>
                <a:cs typeface="Times New Roman" panose="02020603050405020304" pitchFamily="18" charset="0"/>
              </a:rPr>
              <a:t>следующий день Эвелина сама пришла в гости к Петрику. С тех пор дети стали дружить и вместе заниматься под руководством дяди Максима.</a:t>
            </a:r>
          </a:p>
          <a:p>
            <a:pPr marL="274320" indent="-274320" fontAlgn="auto">
              <a:spcAft>
                <a:spcPts val="0"/>
              </a:spcAft>
              <a:defRPr/>
            </a:pP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a:spLocks noChangeArrowheads="1"/>
          </p:cNvSpPr>
          <p:nvPr/>
        </p:nvSpPr>
        <p:spPr bwMode="auto">
          <a:xfrm>
            <a:off x="349250" y="722313"/>
            <a:ext cx="8208963" cy="1814512"/>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Мальчик не любил, когда кто-то внезапно нарушал его одиночество, и прогнал Эвелину. Однако через несколько дней дети встретились вновь. На этот раз у них завязался разговор. </a:t>
            </a:r>
            <a:endParaRPr lang="ru-RU" sz="2800"/>
          </a:p>
        </p:txBody>
      </p:sp>
      <p:pic>
        <p:nvPicPr>
          <p:cNvPr id="29699" name="Picture 2" descr="ÐÐ¾ÑÐ¾Ð¶ÐµÐµ Ð¸Ð·Ð¾Ð±ÑÐ°Ð¶ÐµÐ½Ð¸Ðµ"/>
          <p:cNvPicPr>
            <a:picLocks noChangeAspect="1" noChangeArrowheads="1"/>
          </p:cNvPicPr>
          <p:nvPr/>
        </p:nvPicPr>
        <p:blipFill>
          <a:blip r:embed="rId2"/>
          <a:srcRect/>
          <a:stretch>
            <a:fillRect/>
          </a:stretch>
        </p:blipFill>
        <p:spPr bwMode="auto">
          <a:xfrm>
            <a:off x="6372225" y="2349500"/>
            <a:ext cx="2370138" cy="1878013"/>
          </a:xfrm>
          <a:prstGeom prst="rect">
            <a:avLst/>
          </a:prstGeom>
          <a:noFill/>
          <a:ln w="9525">
            <a:noFill/>
            <a:miter lim="800000"/>
            <a:headEnd/>
            <a:tailEnd/>
          </a:ln>
        </p:spPr>
      </p:pic>
      <p:sp>
        <p:nvSpPr>
          <p:cNvPr id="4" name="Прямоугольник 3"/>
          <p:cNvSpPr>
            <a:spLocks noChangeArrowheads="1"/>
          </p:cNvSpPr>
          <p:nvPr/>
        </p:nvSpPr>
        <p:spPr bwMode="auto">
          <a:xfrm>
            <a:off x="349250" y="2549525"/>
            <a:ext cx="5662613" cy="22479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Во время общения Петя стал ощупывать лицо Эвелины руками. Девочку это напугало. Она поняла, что ее новый знакомый ничего не видит.</a:t>
            </a:r>
            <a:endParaRPr lang="ru-RU"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solidFill>
                  <a:srgbClr val="000000"/>
                </a:solidFill>
                <a:latin typeface="Roboto"/>
              </a:rPr>
              <a:t>Глава четвертая</a:t>
            </a:r>
            <a:br>
              <a:rPr lang="ru-RU" b="1" dirty="0">
                <a:solidFill>
                  <a:srgbClr val="000000"/>
                </a:solidFill>
                <a:latin typeface="Roboto"/>
              </a:rPr>
            </a:br>
            <a:endParaRPr lang="ru-RU" dirty="0"/>
          </a:p>
        </p:txBody>
      </p:sp>
      <p:sp>
        <p:nvSpPr>
          <p:cNvPr id="31746" name="Прямоугольник 3"/>
          <p:cNvSpPr>
            <a:spLocks noChangeArrowheads="1"/>
          </p:cNvSpPr>
          <p:nvPr/>
        </p:nvSpPr>
        <p:spPr bwMode="auto">
          <a:xfrm>
            <a:off x="155575" y="862013"/>
            <a:ext cx="4824413" cy="2678112"/>
          </a:xfrm>
          <a:prstGeom prst="rect">
            <a:avLst/>
          </a:prstGeom>
          <a:noFill/>
          <a:ln w="9525">
            <a:noFill/>
            <a:miter lim="800000"/>
            <a:headEnd/>
            <a:tailEnd/>
          </a:ln>
        </p:spPr>
        <p:txBody>
          <a:bodyPr>
            <a:spAutoFit/>
          </a:bodyPr>
          <a:lstStyle/>
          <a:p>
            <a:pPr marL="273050" indent="254000">
              <a:spcBef>
                <a:spcPct val="20000"/>
              </a:spcBef>
              <a:buClr>
                <a:srgbClr val="7FD13B"/>
              </a:buClr>
              <a:buSzPct val="100000"/>
              <a:buFont typeface="Symbol" pitchFamily="18" charset="2"/>
              <a:buChar char=""/>
            </a:pPr>
            <a:r>
              <a:rPr lang="ru-RU" sz="2400">
                <a:latin typeface="Times New Roman" pitchFamily="18" charset="0"/>
                <a:cs typeface="Times New Roman" pitchFamily="18" charset="0"/>
              </a:rPr>
              <a:t>В семье мальчика дружбе Петруся и Эвелины очень обрадовались. Здесь посчитали, что эта умная и нравственная девочка сможет хоть частично облегчить сложную жизнь инвалида.</a:t>
            </a:r>
          </a:p>
        </p:txBody>
      </p:sp>
      <p:sp>
        <p:nvSpPr>
          <p:cNvPr id="31747" name="Прямоугольник 4"/>
          <p:cNvSpPr>
            <a:spLocks noChangeArrowheads="1"/>
          </p:cNvSpPr>
          <p:nvPr/>
        </p:nvSpPr>
        <p:spPr bwMode="auto">
          <a:xfrm>
            <a:off x="331788" y="3532188"/>
            <a:ext cx="8304212" cy="3046412"/>
          </a:xfrm>
          <a:prstGeom prst="rect">
            <a:avLst/>
          </a:prstGeom>
          <a:noFill/>
          <a:ln w="9525">
            <a:noFill/>
            <a:miter lim="800000"/>
            <a:headEnd/>
            <a:tailEnd/>
          </a:ln>
        </p:spPr>
        <p:txBody>
          <a:bodyPr>
            <a:spAutoFit/>
          </a:bodyPr>
          <a:lstStyle/>
          <a:p>
            <a:r>
              <a:rPr lang="ru-RU" sz="2400">
                <a:solidFill>
                  <a:srgbClr val="222222"/>
                </a:solidFill>
                <a:latin typeface="Times New Roman" pitchFamily="18" charset="0"/>
                <a:cs typeface="Times New Roman" pitchFamily="18" charset="0"/>
              </a:rPr>
              <a:t>Тем временем Петрик подрастал. Вскоре в его мировоззрении стали намечаться изменения, о которых дядя Максим раньше не догадывался. Теперь Яценко стал понимать, что далеко не полностью знает своего подопечного, особенно его богатый внутренний мир. Максим пытался как-то воспрепятствовать душевным исканиям и эмоциональным порывам подростка. Он считал, что инвалиду будет гораздо легче жить в удобном и понятном измерении.</a:t>
            </a:r>
            <a:endParaRPr lang="ru-RU">
              <a:latin typeface="Times New Roman" pitchFamily="18" charset="0"/>
              <a:cs typeface="Times New Roman" pitchFamily="18" charset="0"/>
            </a:endParaRPr>
          </a:p>
        </p:txBody>
      </p:sp>
      <p:sp>
        <p:nvSpPr>
          <p:cNvPr id="31748" name="AutoShape 2" descr="ÐÐ°ÑÑÐ¸Ð½ÐºÐ¸ Ð¿Ð¾ Ð·Ð°Ð¿ÑÐ¾ÑÑ ÐºÐ°ÑÑÐ¸Ð½ÐºÐ¸ ÑÐ¸Ð»ÑÐ¼ Ð¼ÑÐ·ÑÐºÐ°Ð½Ñ ÑÐ»ÐµÐ¿Ð¾Ð¹"/>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a:xfrm>
            <a:off x="1331913" y="1355725"/>
            <a:ext cx="6119812" cy="4589463"/>
          </a:xfrm>
          <a:effectLst>
            <a:outerShdw blurRad="190500" algn="tl" rotWithShape="0">
              <a:srgbClr val="000000">
                <a:alpha val="70000"/>
              </a:srgbClr>
            </a:outerShdw>
          </a:effectLst>
          <a:extLst/>
        </p:spPr>
      </p:pic>
      <p:sp>
        <p:nvSpPr>
          <p:cNvPr id="14338" name="Заголовок 1"/>
          <p:cNvSpPr>
            <a:spLocks noGrp="1"/>
          </p:cNvSpPr>
          <p:nvPr>
            <p:ph type="title"/>
          </p:nvPr>
        </p:nvSpPr>
        <p:spPr/>
        <p:txBody>
          <a:bodyPr/>
          <a:lstStyle/>
          <a:p>
            <a:r>
              <a:rPr lang="ru-RU" smtClean="0"/>
              <a:t>Родился в г. Житомире</a:t>
            </a:r>
          </a:p>
        </p:txBody>
      </p:sp>
      <p:sp>
        <p:nvSpPr>
          <p:cNvPr id="14339" name="Прямоугольник 4"/>
          <p:cNvSpPr>
            <a:spLocks noChangeArrowheads="1"/>
          </p:cNvSpPr>
          <p:nvPr/>
        </p:nvSpPr>
        <p:spPr bwMode="auto">
          <a:xfrm>
            <a:off x="1116013" y="5957888"/>
            <a:ext cx="7086600" cy="584200"/>
          </a:xfrm>
          <a:prstGeom prst="rect">
            <a:avLst/>
          </a:prstGeom>
          <a:noFill/>
          <a:ln w="9525">
            <a:noFill/>
            <a:miter lim="800000"/>
            <a:headEnd/>
            <a:tailEnd/>
          </a:ln>
        </p:spPr>
        <p:txBody>
          <a:bodyPr wrap="none">
            <a:spAutoFit/>
          </a:bodyPr>
          <a:lstStyle/>
          <a:p>
            <a:r>
              <a:rPr lang="ru-RU" sz="3200" b="1">
                <a:latin typeface="Times New Roman" pitchFamily="18" charset="0"/>
                <a:cs typeface="Times New Roman" pitchFamily="18" charset="0"/>
              </a:rPr>
              <a:t>Дом- музей Короленко в г. Житомире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3"/>
          <p:cNvSpPr>
            <a:spLocks noChangeArrowheads="1"/>
          </p:cNvSpPr>
          <p:nvPr/>
        </p:nvSpPr>
        <p:spPr bwMode="auto">
          <a:xfrm>
            <a:off x="323850" y="944563"/>
            <a:ext cx="8424863" cy="4130675"/>
          </a:xfrm>
          <a:prstGeom prst="rect">
            <a:avLst/>
          </a:prstGeom>
          <a:noFill/>
          <a:ln w="9525">
            <a:noFill/>
            <a:miter lim="800000"/>
            <a:headEnd/>
            <a:tailEnd/>
          </a:ln>
        </p:spPr>
        <p:txBody>
          <a:bodyPr>
            <a:spAutoFit/>
          </a:bodyPr>
          <a:lstStyle/>
          <a:p>
            <a:pPr marL="273050" indent="254000">
              <a:spcBef>
                <a:spcPct val="20000"/>
              </a:spcBef>
              <a:buClr>
                <a:srgbClr val="7FD13B"/>
              </a:buClr>
              <a:buSzPct val="100000"/>
              <a:buFont typeface="Symbol" pitchFamily="18" charset="2"/>
              <a:buChar char=""/>
            </a:pPr>
            <a:r>
              <a:rPr lang="ru-RU" sz="3200">
                <a:latin typeface="Times New Roman" pitchFamily="18" charset="0"/>
                <a:cs typeface="Times New Roman" pitchFamily="18" charset="0"/>
              </a:rPr>
              <a:t>Но мать Пети поняла, что в ее ребенке будут все чаще раскрываться особенности слепого человека, о которых зрячие даже не догадываются. И с этому никак нельзя воспрепятствовать.</a:t>
            </a:r>
          </a:p>
          <a:p>
            <a:pPr marL="273050" indent="254000">
              <a:spcBef>
                <a:spcPct val="20000"/>
              </a:spcBef>
              <a:buClr>
                <a:srgbClr val="7FD13B"/>
              </a:buClr>
              <a:buSzPct val="100000"/>
              <a:buFont typeface="Symbol" pitchFamily="18" charset="2"/>
              <a:buChar char=""/>
            </a:pPr>
            <a:r>
              <a:rPr lang="ru-RU" sz="3200">
                <a:latin typeface="Times New Roman" pitchFamily="18" charset="0"/>
                <a:cs typeface="Times New Roman" pitchFamily="18" charset="0"/>
              </a:rPr>
              <a:t>Однажды мальчик вбежал в комнату матери и рассказал сон, в котором отчетливо видел ее и дядю Максим</a:t>
            </a:r>
            <a:r>
              <a:rPr lang="ru-RU" sz="2400">
                <a:latin typeface="Times New Roman" pitchFamily="18" charset="0"/>
                <a:cs typeface="Times New Roman" pitchFamily="18" charset="0"/>
              </a:rPr>
              <a:t>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174625"/>
            <a:ext cx="8229600" cy="1252538"/>
          </a:xfrm>
        </p:spPr>
        <p:txBody>
          <a:bodyPr rtlCol="0">
            <a:normAutofit fontScale="90000"/>
          </a:bodyPr>
          <a:lstStyle/>
          <a:p>
            <a:pPr fontAlgn="auto">
              <a:spcAft>
                <a:spcPts val="0"/>
              </a:spcAft>
              <a:defRPr/>
            </a:pPr>
            <a:r>
              <a:rPr lang="ru-RU" b="1" dirty="0">
                <a:solidFill>
                  <a:schemeClr val="tx1"/>
                </a:solidFill>
              </a:rPr>
              <a:t>Глава пятая</a:t>
            </a:r>
            <a:br>
              <a:rPr lang="ru-RU" b="1" dirty="0">
                <a:solidFill>
                  <a:schemeClr val="tx1"/>
                </a:solidFill>
              </a:rPr>
            </a:br>
            <a:endParaRPr lang="ru-RU" dirty="0">
              <a:solidFill>
                <a:schemeClr val="tx1"/>
              </a:solidFill>
            </a:endParaRPr>
          </a:p>
        </p:txBody>
      </p:sp>
      <p:sp>
        <p:nvSpPr>
          <p:cNvPr id="33794" name="Прямоугольник 3"/>
          <p:cNvSpPr>
            <a:spLocks noChangeArrowheads="1"/>
          </p:cNvSpPr>
          <p:nvPr/>
        </p:nvSpPr>
        <p:spPr bwMode="auto">
          <a:xfrm>
            <a:off x="389844" y="3266276"/>
            <a:ext cx="5478298" cy="3108543"/>
          </a:xfrm>
          <a:prstGeom prst="rect">
            <a:avLst/>
          </a:prstGeom>
          <a:noFill/>
          <a:ln w="9525">
            <a:noFill/>
            <a:miter lim="800000"/>
            <a:headEnd/>
            <a:tailEnd/>
          </a:ln>
        </p:spPr>
        <p:txBody>
          <a:bodyPr wrap="square">
            <a:spAutoFit/>
          </a:bodyPr>
          <a:lstStyle/>
          <a:p>
            <a:r>
              <a:rPr lang="ru-RU" sz="2800" dirty="0">
                <a:latin typeface="Times New Roman" pitchFamily="18" charset="0"/>
                <a:cs typeface="Times New Roman" pitchFamily="18" charset="0"/>
              </a:rPr>
              <a:t>Чувствовал это и дядя Максим. Чтобы как-то развеять скуку, он пригласил в гости своего старого товарища </a:t>
            </a:r>
            <a:r>
              <a:rPr lang="ru-RU" sz="2800" dirty="0" err="1">
                <a:latin typeface="Times New Roman" pitchFamily="18" charset="0"/>
                <a:cs typeface="Times New Roman" pitchFamily="18" charset="0"/>
              </a:rPr>
              <a:t>Ставрученко</a:t>
            </a:r>
            <a:r>
              <a:rPr lang="ru-RU" sz="2800" dirty="0">
                <a:latin typeface="Times New Roman" pitchFamily="18" charset="0"/>
                <a:cs typeface="Times New Roman" pitchFamily="18" charset="0"/>
              </a:rPr>
              <a:t>, который жил в семидесяти верстах от их усадьбы. </a:t>
            </a:r>
            <a:r>
              <a:rPr lang="ru-RU" sz="2800" dirty="0" err="1">
                <a:latin typeface="Times New Roman" pitchFamily="18" charset="0"/>
                <a:cs typeface="Times New Roman" pitchFamily="18" charset="0"/>
              </a:rPr>
              <a:t>Ставрученко</a:t>
            </a:r>
            <a:r>
              <a:rPr lang="ru-RU" sz="2800" dirty="0">
                <a:latin typeface="Times New Roman" pitchFamily="18" charset="0"/>
                <a:cs typeface="Times New Roman" pitchFamily="18" charset="0"/>
              </a:rPr>
              <a:t> приехал в гости с сыновьями-студентами</a:t>
            </a:r>
            <a:r>
              <a:rPr lang="ru-RU" sz="2800" dirty="0"/>
              <a:t>.</a:t>
            </a:r>
          </a:p>
        </p:txBody>
      </p:sp>
      <p:sp>
        <p:nvSpPr>
          <p:cNvPr id="33796" name="Прямоугольник 5"/>
          <p:cNvSpPr>
            <a:spLocks noChangeArrowheads="1"/>
          </p:cNvSpPr>
          <p:nvPr/>
        </p:nvSpPr>
        <p:spPr bwMode="auto">
          <a:xfrm>
            <a:off x="377355" y="736581"/>
            <a:ext cx="5490787" cy="2677656"/>
          </a:xfrm>
          <a:prstGeom prst="rect">
            <a:avLst/>
          </a:prstGeom>
          <a:noFill/>
          <a:ln w="9525">
            <a:noFill/>
            <a:miter lim="800000"/>
            <a:headEnd/>
            <a:tailEnd/>
          </a:ln>
        </p:spPr>
        <p:txBody>
          <a:bodyPr wrap="square">
            <a:spAutoFit/>
          </a:bodyPr>
          <a:lstStyle/>
          <a:p>
            <a:r>
              <a:rPr lang="ru-RU" sz="2800" dirty="0">
                <a:latin typeface="Times New Roman" pitchFamily="18" charset="0"/>
                <a:cs typeface="Times New Roman" pitchFamily="18" charset="0"/>
              </a:rPr>
              <a:t>Прошло еще несколько лет. Эвелина и Петр стали уже молодыми людьми, им хотелось каких-то новых впечатлений, но жизнь в усадьбе была скучной и однообразной. </a:t>
            </a:r>
            <a:endParaRPr lang="ru-RU" sz="2800" dirty="0"/>
          </a:p>
        </p:txBody>
      </p:sp>
      <p:pic>
        <p:nvPicPr>
          <p:cNvPr id="33797" name="Picture 2" descr="ÐÐ°ÑÑÐ¸Ð½ÐºÐ¸ Ð¿Ð¾ Ð·Ð°Ð¿ÑÐ¾ÑÑ ÑÐ¸Ð»ÑÐ¼  ÐºÐ°ÑÑÐ¸Ð½ÐºÐ¸ ÑÐ»ÐµÐ¿Ð¾Ð¹ Ð¼ÑÐ·ÑÐºÐ°Ð½Ñ"/>
          <p:cNvPicPr>
            <a:picLocks noChangeAspect="1" noChangeArrowheads="1"/>
          </p:cNvPicPr>
          <p:nvPr/>
        </p:nvPicPr>
        <p:blipFill>
          <a:blip r:embed="rId2"/>
          <a:srcRect/>
          <a:stretch>
            <a:fillRect/>
          </a:stretch>
        </p:blipFill>
        <p:spPr bwMode="auto">
          <a:xfrm>
            <a:off x="5743496" y="728662"/>
            <a:ext cx="3024188" cy="2268537"/>
          </a:xfrm>
          <a:prstGeom prst="rect">
            <a:avLst/>
          </a:prstGeom>
          <a:ln>
            <a:noFill/>
          </a:ln>
          <a:effectLst>
            <a:softEdge rad="112500"/>
          </a:effectLst>
        </p:spPr>
      </p:pic>
      <p:pic>
        <p:nvPicPr>
          <p:cNvPr id="2050" name="Picture 2" descr="http://filmiki.arjlover.net/ap/slepoj.muzykant.avi/slepoj.muzykant.avi.thum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332" y="3665716"/>
            <a:ext cx="2870861" cy="23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469" y="1556792"/>
            <a:ext cx="4408917" cy="33066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4"/>
          <p:cNvSpPr>
            <a:spLocks noChangeArrowheads="1"/>
          </p:cNvSpPr>
          <p:nvPr/>
        </p:nvSpPr>
        <p:spPr bwMode="auto">
          <a:xfrm>
            <a:off x="252127" y="476672"/>
            <a:ext cx="4185342" cy="6001643"/>
          </a:xfrm>
          <a:prstGeom prst="rect">
            <a:avLst/>
          </a:prstGeom>
          <a:noFill/>
          <a:ln w="9525">
            <a:noFill/>
            <a:miter lim="800000"/>
            <a:headEnd/>
            <a:tailEnd/>
          </a:ln>
        </p:spPr>
        <p:txBody>
          <a:bodyPr wrap="square">
            <a:spAutoFit/>
          </a:bodyPr>
          <a:lstStyle/>
          <a:p>
            <a:r>
              <a:rPr lang="ru-RU" sz="3200" dirty="0">
                <a:latin typeface="Times New Roman" pitchFamily="18" charset="0"/>
                <a:cs typeface="Times New Roman" pitchFamily="18" charset="0"/>
              </a:rPr>
              <a:t>Молодые люди живо обсуждали различные вопросы, много внимания уделяли Эвелине, а вот Петра вроде и не замечали. Такое отношение больно ранило самолюбие слепого юноши, но он долгое время старался не подавать виду.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2"/>
          <p:cNvSpPr>
            <a:spLocks noChangeArrowheads="1"/>
          </p:cNvSpPr>
          <p:nvPr/>
        </p:nvSpPr>
        <p:spPr bwMode="auto">
          <a:xfrm>
            <a:off x="345646" y="174192"/>
            <a:ext cx="8280400" cy="3323987"/>
          </a:xfrm>
          <a:prstGeom prst="rect">
            <a:avLst/>
          </a:prstGeom>
          <a:noFill/>
          <a:ln w="9525">
            <a:noFill/>
            <a:miter lim="800000"/>
            <a:headEnd/>
            <a:tailEnd/>
          </a:ln>
        </p:spPr>
        <p:txBody>
          <a:bodyPr>
            <a:spAutoFit/>
          </a:bodyPr>
          <a:lstStyle/>
          <a:p>
            <a:r>
              <a:rPr lang="ru-RU" sz="3000" dirty="0">
                <a:latin typeface="Times New Roman" pitchFamily="18" charset="0"/>
                <a:cs typeface="Times New Roman" pitchFamily="18" charset="0"/>
              </a:rPr>
              <a:t>Однако во время одной беседы Петру стало совсем тоскливо и одиноко, он встал и куда-то ушел. Эвелина нашла друга у заброшенной мельницы. В этом месте и состоялся судьбоносный разговор молодых людей. Они признались друг другу в любви, а Эвелина первой предложила Петру обвенчаться.</a:t>
            </a:r>
          </a:p>
        </p:txBody>
      </p:sp>
      <p:sp>
        <p:nvSpPr>
          <p:cNvPr id="34818" name="Прямоугольник 3"/>
          <p:cNvSpPr>
            <a:spLocks noChangeArrowheads="1"/>
          </p:cNvSpPr>
          <p:nvPr/>
        </p:nvSpPr>
        <p:spPr bwMode="auto">
          <a:xfrm>
            <a:off x="224068" y="3498179"/>
            <a:ext cx="8740420" cy="3323987"/>
          </a:xfrm>
          <a:prstGeom prst="rect">
            <a:avLst/>
          </a:prstGeom>
          <a:noFill/>
          <a:ln w="9525">
            <a:noFill/>
            <a:miter lim="800000"/>
            <a:headEnd/>
            <a:tailEnd/>
          </a:ln>
        </p:spPr>
        <p:txBody>
          <a:bodyPr wrap="square">
            <a:spAutoFit/>
          </a:bodyPr>
          <a:lstStyle/>
          <a:p>
            <a:r>
              <a:rPr lang="ru-RU" sz="3000" dirty="0">
                <a:latin typeface="Times New Roman" pitchFamily="18" charset="0"/>
                <a:cs typeface="Times New Roman" pitchFamily="18" charset="0"/>
              </a:rPr>
              <a:t>После неожиданной помолвки молодые люди вернулись к гостям, где Петр сел за фортепиано. Юноша играл столь вдохновенно и красиво, что поразил своим умением всех присутствующих. Старший сын </a:t>
            </a:r>
            <a:r>
              <a:rPr lang="ru-RU" sz="3000" dirty="0" err="1">
                <a:latin typeface="Times New Roman" pitchFamily="18" charset="0"/>
                <a:cs typeface="Times New Roman" pitchFamily="18" charset="0"/>
              </a:rPr>
              <a:t>Ставрученко</a:t>
            </a:r>
            <a:r>
              <a:rPr lang="ru-RU" sz="3000" dirty="0">
                <a:latin typeface="Times New Roman" pitchFamily="18" charset="0"/>
                <a:cs typeface="Times New Roman" pitchFamily="18" charset="0"/>
              </a:rPr>
              <a:t> сказал, что юноше нужна серьезная школа, такой талант необходимо развивать.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481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1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3"/>
          <p:cNvSpPr>
            <a:spLocks noChangeArrowheads="1"/>
          </p:cNvSpPr>
          <p:nvPr/>
        </p:nvSpPr>
        <p:spPr bwMode="auto">
          <a:xfrm>
            <a:off x="179905" y="538609"/>
            <a:ext cx="6912375" cy="6124754"/>
          </a:xfrm>
          <a:prstGeom prst="rect">
            <a:avLst/>
          </a:prstGeom>
          <a:noFill/>
          <a:ln w="9525">
            <a:noFill/>
            <a:miter lim="800000"/>
            <a:headEnd/>
            <a:tailEnd/>
          </a:ln>
        </p:spPr>
        <p:txBody>
          <a:bodyPr wrap="square">
            <a:spAutoFit/>
          </a:bodyPr>
          <a:lstStyle/>
          <a:p>
            <a:r>
              <a:rPr lang="ru-RU" sz="2800" dirty="0" smtClean="0">
                <a:latin typeface="Times New Roman" pitchFamily="18" charset="0"/>
                <a:cs typeface="Times New Roman" pitchFamily="18" charset="0"/>
              </a:rPr>
              <a:t>Осенью </a:t>
            </a:r>
            <a:r>
              <a:rPr lang="ru-RU" sz="2800" dirty="0" err="1" smtClean="0">
                <a:latin typeface="Times New Roman" pitchFamily="18" charset="0"/>
                <a:cs typeface="Times New Roman" pitchFamily="18" charset="0"/>
              </a:rPr>
              <a:t>Попельские</a:t>
            </a:r>
            <a:r>
              <a:rPr lang="ru-RU" sz="2800" dirty="0" smtClean="0">
                <a:latin typeface="Times New Roman" pitchFamily="18" charset="0"/>
                <a:cs typeface="Times New Roman" pitchFamily="18" charset="0"/>
              </a:rPr>
              <a:t> нанесли </a:t>
            </a:r>
          </a:p>
          <a:p>
            <a:r>
              <a:rPr lang="ru-RU" sz="2800" dirty="0" smtClean="0">
                <a:latin typeface="Times New Roman" pitchFamily="18" charset="0"/>
                <a:cs typeface="Times New Roman" pitchFamily="18" charset="0"/>
              </a:rPr>
              <a:t>ответный визит </a:t>
            </a:r>
            <a:r>
              <a:rPr lang="ru-RU" sz="2800" dirty="0" err="1" smtClean="0">
                <a:latin typeface="Times New Roman" pitchFamily="18" charset="0"/>
                <a:cs typeface="Times New Roman" pitchFamily="18" charset="0"/>
              </a:rPr>
              <a:t>Ставрученко</a:t>
            </a:r>
            <a:r>
              <a:rPr lang="ru-RU" sz="2800" dirty="0" smtClean="0">
                <a:latin typeface="Times New Roman" pitchFamily="18" charset="0"/>
                <a:cs typeface="Times New Roman" pitchFamily="18" charset="0"/>
              </a:rPr>
              <a:t>. </a:t>
            </a:r>
          </a:p>
          <a:p>
            <a:r>
              <a:rPr lang="ru-RU" sz="2800" dirty="0" smtClean="0">
                <a:latin typeface="Times New Roman" pitchFamily="18" charset="0"/>
                <a:cs typeface="Times New Roman" pitchFamily="18" charset="0"/>
              </a:rPr>
              <a:t>В нескольких верстах </a:t>
            </a:r>
          </a:p>
          <a:p>
            <a:r>
              <a:rPr lang="ru-RU" sz="2800" dirty="0" smtClean="0">
                <a:latin typeface="Times New Roman" pitchFamily="18" charset="0"/>
                <a:cs typeface="Times New Roman" pitchFamily="18" charset="0"/>
              </a:rPr>
              <a:t>от их имения </a:t>
            </a:r>
          </a:p>
          <a:p>
            <a:r>
              <a:rPr lang="ru-RU" sz="2800" dirty="0" smtClean="0">
                <a:latin typeface="Times New Roman" pitchFamily="18" charset="0"/>
                <a:cs typeface="Times New Roman" pitchFamily="18" charset="0"/>
              </a:rPr>
              <a:t>находился N-</a:t>
            </a:r>
            <a:r>
              <a:rPr lang="ru-RU" sz="2800" dirty="0" err="1" smtClean="0">
                <a:latin typeface="Times New Roman" pitchFamily="18" charset="0"/>
                <a:cs typeface="Times New Roman" pitchFamily="18" charset="0"/>
              </a:rPr>
              <a:t>ский</a:t>
            </a:r>
            <a:r>
              <a:rPr lang="ru-RU" sz="2800" dirty="0" smtClean="0">
                <a:latin typeface="Times New Roman" pitchFamily="18" charset="0"/>
                <a:cs typeface="Times New Roman" pitchFamily="18" charset="0"/>
              </a:rPr>
              <a:t> монастырь, </a:t>
            </a:r>
          </a:p>
          <a:p>
            <a:r>
              <a:rPr lang="ru-RU" sz="2800" dirty="0" smtClean="0">
                <a:latin typeface="Times New Roman" pitchFamily="18" charset="0"/>
                <a:cs typeface="Times New Roman" pitchFamily="18" charset="0"/>
              </a:rPr>
              <a:t>куда все вместе решили поехать. </a:t>
            </a:r>
          </a:p>
          <a:p>
            <a:r>
              <a:rPr lang="ru-RU" sz="2800" dirty="0" smtClean="0">
                <a:latin typeface="Times New Roman" pitchFamily="18" charset="0"/>
                <a:cs typeface="Times New Roman" pitchFamily="18" charset="0"/>
              </a:rPr>
              <a:t>Там </a:t>
            </a:r>
            <a:r>
              <a:rPr lang="ru-RU" sz="2800" dirty="0">
                <a:latin typeface="Times New Roman" pitchFamily="18" charset="0"/>
                <a:cs typeface="Times New Roman" pitchFamily="18" charset="0"/>
              </a:rPr>
              <a:t>Петр познакомился со слепым послушником-звонарем Егорием, который внешне был удивительно похож на главного героя. Егорий также родился слепым. Он рассказал историю о послушнике Романе, который ослеп в семь лет. Петр немного позавидовал Роману, ведь тот успел узнать, что такое быть зрячим.</a:t>
            </a:r>
          </a:p>
        </p:txBody>
      </p:sp>
      <p:pic>
        <p:nvPicPr>
          <p:cNvPr id="3074" name="Picture 2" descr="http://fenixclub.com/uploads/52319/img-119040-34a9815b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519" y="188640"/>
            <a:ext cx="3888433" cy="2894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0"/>
            <a:ext cx="4572000" cy="1077218"/>
          </a:xfrm>
          <a:prstGeom prst="rect">
            <a:avLst/>
          </a:prstGeom>
        </p:spPr>
        <p:txBody>
          <a:bodyPr>
            <a:spAutoFit/>
          </a:bodyPr>
          <a:lstStyle/>
          <a:p>
            <a:r>
              <a:rPr lang="ru-RU" sz="3200" b="1" dirty="0">
                <a:latin typeface="Times New Roman" panose="02020603050405020304" pitchFamily="18" charset="0"/>
                <a:cs typeface="Times New Roman" panose="02020603050405020304" pitchFamily="18" charset="0"/>
              </a:rPr>
              <a:t>Глава шестая</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2"/>
          <p:cNvSpPr>
            <a:spLocks noChangeArrowheads="1"/>
          </p:cNvSpPr>
          <p:nvPr/>
        </p:nvSpPr>
        <p:spPr bwMode="auto">
          <a:xfrm>
            <a:off x="291821" y="3270387"/>
            <a:ext cx="8785225" cy="2862322"/>
          </a:xfrm>
          <a:prstGeom prst="rect">
            <a:avLst/>
          </a:prstGeom>
          <a:noFill/>
          <a:ln w="9525">
            <a:noFill/>
            <a:miter lim="800000"/>
            <a:headEnd/>
            <a:tailEnd/>
          </a:ln>
        </p:spPr>
        <p:txBody>
          <a:bodyPr>
            <a:spAutoFit/>
          </a:bodyPr>
          <a:lstStyle/>
          <a:p>
            <a:r>
              <a:rPr lang="ru-RU" sz="3000" dirty="0" smtClean="0">
                <a:latin typeface="Times New Roman" pitchFamily="18" charset="0"/>
                <a:cs typeface="Times New Roman" pitchFamily="18" charset="0"/>
              </a:rPr>
              <a:t>Она </a:t>
            </a:r>
            <a:r>
              <a:rPr lang="ru-RU" sz="3000" dirty="0">
                <a:latin typeface="Times New Roman" pitchFamily="18" charset="0"/>
                <a:cs typeface="Times New Roman" pitchFamily="18" charset="0"/>
              </a:rPr>
              <a:t>находилась в небольшом городишке верстах в шестидесяти от усадьбы </a:t>
            </a:r>
            <a:r>
              <a:rPr lang="ru-RU" sz="3000" dirty="0" err="1">
                <a:latin typeface="Times New Roman" pitchFamily="18" charset="0"/>
                <a:cs typeface="Times New Roman" pitchFamily="18" charset="0"/>
              </a:rPr>
              <a:t>Попельских</a:t>
            </a:r>
            <a:r>
              <a:rPr lang="ru-RU" sz="3000" dirty="0">
                <a:latin typeface="Times New Roman" pitchFamily="18" charset="0"/>
                <a:cs typeface="Times New Roman" pitchFamily="18" charset="0"/>
              </a:rPr>
              <a:t>. У входа в церквушку сидели слепые нищие и тянули заунывную песню. Петр сначала сильно их испугался, но затем справился с нервным потрясением и подал слепым милостыню.</a:t>
            </a:r>
            <a:endParaRPr lang="ru-RU" sz="3000" dirty="0"/>
          </a:p>
        </p:txBody>
      </p:sp>
      <p:sp>
        <p:nvSpPr>
          <p:cNvPr id="2" name="Прямоугольник 1"/>
          <p:cNvSpPr/>
          <p:nvPr/>
        </p:nvSpPr>
        <p:spPr>
          <a:xfrm>
            <a:off x="305469" y="548680"/>
            <a:ext cx="8496944" cy="2862322"/>
          </a:xfrm>
          <a:prstGeom prst="rect">
            <a:avLst/>
          </a:prstGeom>
        </p:spPr>
        <p:txBody>
          <a:bodyPr wrap="square">
            <a:spAutoFit/>
          </a:bodyPr>
          <a:lstStyle/>
          <a:p>
            <a:r>
              <a:rPr lang="ru-RU" sz="3000" dirty="0">
                <a:latin typeface="Times New Roman" panose="02020603050405020304" pitchFamily="18" charset="0"/>
                <a:cs typeface="Times New Roman" panose="02020603050405020304" pitchFamily="18" charset="0"/>
              </a:rPr>
              <a:t>Зимой юношу терзали постоянные вопросы о смысле жизни слепых людей. Ему стало казаться, что все окружающие от него только страдают, хоть и жалеют. И так продолжалось до самой весны, когда решено было поклониться чудотворной </a:t>
            </a:r>
            <a:r>
              <a:rPr lang="ru-RU" sz="3000" dirty="0" smtClean="0">
                <a:latin typeface="Times New Roman" panose="02020603050405020304" pitchFamily="18" charset="0"/>
                <a:cs typeface="Times New Roman" panose="02020603050405020304" pitchFamily="18" charset="0"/>
              </a:rPr>
              <a:t>иконе.</a:t>
            </a:r>
            <a:endParaRPr lang="ru-RU"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24744"/>
            <a:ext cx="8748464" cy="4031873"/>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Летом Петр с Максимом поехали на бричке в Киев. Там юноша должен был взять уроки у известного пианиста. Однако по дороге путешественники встретили двух слепцов, которые держали путь в </a:t>
            </a:r>
            <a:r>
              <a:rPr lang="ru-RU" sz="3200" dirty="0" err="1">
                <a:latin typeface="Times New Roman" panose="02020603050405020304" pitchFamily="18" charset="0"/>
                <a:cs typeface="Times New Roman" panose="02020603050405020304" pitchFamily="18" charset="0"/>
              </a:rPr>
              <a:t>Почаев</a:t>
            </a:r>
            <a:r>
              <a:rPr lang="ru-RU" sz="3200" dirty="0">
                <a:latin typeface="Times New Roman" panose="02020603050405020304" pitchFamily="18" charset="0"/>
                <a:cs typeface="Times New Roman" panose="02020603050405020304" pitchFamily="18" charset="0"/>
              </a:rPr>
              <a:t>. Петр принял решение пойти вместе с этими людьми, а Максим поехал в Киев один и долго скрывал от родни поступок племянника.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3"/>
          <p:cNvSpPr>
            <a:spLocks noChangeArrowheads="1"/>
          </p:cNvSpPr>
          <p:nvPr/>
        </p:nvSpPr>
        <p:spPr bwMode="auto">
          <a:xfrm>
            <a:off x="323528" y="562380"/>
            <a:ext cx="4968551" cy="5632311"/>
          </a:xfrm>
          <a:prstGeom prst="rect">
            <a:avLst/>
          </a:prstGeom>
          <a:noFill/>
          <a:ln w="9525">
            <a:noFill/>
            <a:miter lim="800000"/>
            <a:headEnd/>
            <a:tailEnd/>
          </a:ln>
        </p:spPr>
        <p:txBody>
          <a:bodyPr wrap="square">
            <a:spAutoFit/>
          </a:bodyPr>
          <a:lstStyle/>
          <a:p>
            <a:r>
              <a:rPr lang="ru-RU" sz="3000" dirty="0">
                <a:latin typeface="Times New Roman" pitchFamily="18" charset="0"/>
                <a:cs typeface="Times New Roman" pitchFamily="18" charset="0"/>
              </a:rPr>
              <a:t>Дорога в </a:t>
            </a:r>
            <a:r>
              <a:rPr lang="ru-RU" sz="3000" dirty="0" err="1">
                <a:latin typeface="Times New Roman" pitchFamily="18" charset="0"/>
                <a:cs typeface="Times New Roman" pitchFamily="18" charset="0"/>
              </a:rPr>
              <a:t>Почаев</a:t>
            </a:r>
            <a:r>
              <a:rPr lang="ru-RU" sz="3000" dirty="0">
                <a:latin typeface="Times New Roman" pitchFamily="18" charset="0"/>
                <a:cs typeface="Times New Roman" pitchFamily="18" charset="0"/>
              </a:rPr>
              <a:t> и общение с людьми, которые были тоже лишены зрения, обогатили юношу новыми приятными впечатлениями. Он выучил и часто стал напевать песню слепцов. Хоть чудо в </a:t>
            </a:r>
            <a:r>
              <a:rPr lang="ru-RU" sz="3000" dirty="0" err="1">
                <a:latin typeface="Times New Roman" pitchFamily="18" charset="0"/>
                <a:cs typeface="Times New Roman" pitchFamily="18" charset="0"/>
              </a:rPr>
              <a:t>Почаеве</a:t>
            </a:r>
            <a:r>
              <a:rPr lang="ru-RU" sz="3000" dirty="0">
                <a:latin typeface="Times New Roman" pitchFamily="18" charset="0"/>
                <a:cs typeface="Times New Roman" pitchFamily="18" charset="0"/>
              </a:rPr>
              <a:t> не случилось, душа Петра получила свое исцеление.</a:t>
            </a:r>
          </a:p>
          <a:p>
            <a:r>
              <a:rPr lang="ru-RU" sz="3000" dirty="0">
                <a:latin typeface="Times New Roman" pitchFamily="18" charset="0"/>
                <a:cs typeface="Times New Roman" pitchFamily="18" charset="0"/>
              </a:rPr>
              <a:t>Юноша вернулся домой только поздней осенью.</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484" y="1988840"/>
            <a:ext cx="388302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09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3"/>
          <p:cNvSpPr>
            <a:spLocks noChangeArrowheads="1"/>
          </p:cNvSpPr>
          <p:nvPr/>
        </p:nvSpPr>
        <p:spPr bwMode="auto">
          <a:xfrm>
            <a:off x="395288" y="823352"/>
            <a:ext cx="8424862" cy="2677656"/>
          </a:xfrm>
          <a:prstGeom prst="rect">
            <a:avLst/>
          </a:prstGeom>
          <a:noFill/>
          <a:ln w="9525">
            <a:noFill/>
            <a:miter lim="800000"/>
            <a:headEnd/>
            <a:tailEnd/>
          </a:ln>
        </p:spPr>
        <p:txBody>
          <a:bodyPr>
            <a:spAutoFit/>
          </a:bodyPr>
          <a:lstStyle/>
          <a:p>
            <a:r>
              <a:rPr lang="ru-RU" sz="2800" dirty="0" smtClean="0">
                <a:latin typeface="Times New Roman" pitchFamily="18" charset="0"/>
                <a:cs typeface="Times New Roman" pitchFamily="18" charset="0"/>
              </a:rPr>
              <a:t>Эвелина </a:t>
            </a:r>
            <a:r>
              <a:rPr lang="ru-RU" sz="2800" dirty="0">
                <a:latin typeface="Times New Roman" pitchFamily="18" charset="0"/>
                <a:cs typeface="Times New Roman" pitchFamily="18" charset="0"/>
              </a:rPr>
              <a:t>с Петром поженились и ждали прибавления в семействе. Когда же у них родился сын, молодой отец испытал необыкновенную радость. Правда, первые дни он был очень взволнован. Петр ужасно боялся, что его ребенок родится слепым. Эта мысль постоянно мучила его, не давала покоя.</a:t>
            </a:r>
          </a:p>
        </p:txBody>
      </p:sp>
      <p:sp>
        <p:nvSpPr>
          <p:cNvPr id="39938" name="Прямоугольник 4"/>
          <p:cNvSpPr>
            <a:spLocks noChangeArrowheads="1"/>
          </p:cNvSpPr>
          <p:nvPr/>
        </p:nvSpPr>
        <p:spPr bwMode="auto">
          <a:xfrm>
            <a:off x="392823" y="3501008"/>
            <a:ext cx="8427327" cy="2677656"/>
          </a:xfrm>
          <a:prstGeom prst="rect">
            <a:avLst/>
          </a:prstGeom>
          <a:noFill/>
          <a:ln w="9525">
            <a:noFill/>
            <a:miter lim="800000"/>
            <a:headEnd/>
            <a:tailEnd/>
          </a:ln>
        </p:spPr>
        <p:txBody>
          <a:bodyPr wrap="square">
            <a:spAutoFit/>
          </a:bodyPr>
          <a:lstStyle/>
          <a:p>
            <a:r>
              <a:rPr lang="ru-RU" sz="2800" dirty="0">
                <a:latin typeface="Times New Roman" pitchFamily="18" charset="0"/>
                <a:cs typeface="Times New Roman" pitchFamily="18" charset="0"/>
              </a:rPr>
              <a:t>Когда же доктор внимательно осмотрел малыша и сообщил Петру, что его сын родился зрячим, наш герой на какое-то время как бы переместился в иную реальность. Он сказал матери и Максиму, что видел их, а также этот мир, такой прекрасный и неповторимый.</a:t>
            </a:r>
          </a:p>
        </p:txBody>
      </p:sp>
      <p:sp>
        <p:nvSpPr>
          <p:cNvPr id="2" name="Прямоугольник 1"/>
          <p:cNvSpPr/>
          <p:nvPr/>
        </p:nvSpPr>
        <p:spPr>
          <a:xfrm>
            <a:off x="2987824" y="188640"/>
            <a:ext cx="3526030" cy="707886"/>
          </a:xfrm>
          <a:prstGeom prst="rect">
            <a:avLst/>
          </a:prstGeom>
        </p:spPr>
        <p:txBody>
          <a:bodyPr wrap="none">
            <a:spAutoFit/>
          </a:bodyPr>
          <a:lstStyle/>
          <a:p>
            <a:r>
              <a:rPr lang="ru-RU" sz="4000" b="1" dirty="0">
                <a:latin typeface="Times New Roman" panose="02020603050405020304" pitchFamily="18" charset="0"/>
                <a:cs typeface="Times New Roman" panose="02020603050405020304" pitchFamily="18" charset="0"/>
              </a:rPr>
              <a:t>Глава седьмая</a:t>
            </a:r>
            <a:endParaRPr lang="ru-RU"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blip>
          <a:srcRect l="1791" t="38606" r="67463" b="6071"/>
          <a:stretch/>
        </p:blipFill>
        <p:spPr bwMode="auto">
          <a:xfrm>
            <a:off x="-115540" y="1230059"/>
            <a:ext cx="3575016" cy="4824536"/>
          </a:xfrm>
          <a:prstGeom prst="ellipse">
            <a:avLst/>
          </a:prstGeom>
          <a:ln>
            <a:noFill/>
          </a:ln>
          <a:effectLst>
            <a:softEdge rad="112500"/>
          </a:effectLst>
          <a:extLst/>
        </p:spPr>
      </p:pic>
      <p:sp>
        <p:nvSpPr>
          <p:cNvPr id="2" name="Прямоугольник 1"/>
          <p:cNvSpPr>
            <a:spLocks noChangeArrowheads="1"/>
          </p:cNvSpPr>
          <p:nvPr/>
        </p:nvSpPr>
        <p:spPr bwMode="auto">
          <a:xfrm>
            <a:off x="3200400" y="295275"/>
            <a:ext cx="5795963" cy="3109913"/>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Свою учёбу маленький Володя начинал с пансионата в Польше, потом были годы учебы в Житомире. Когда отца по долгу его службы перевели в Ровно, Володя поступил учиться здесь же в училище. </a:t>
            </a:r>
          </a:p>
        </p:txBody>
      </p:sp>
      <p:sp>
        <p:nvSpPr>
          <p:cNvPr id="4" name="Прямоугольник 3"/>
          <p:cNvSpPr>
            <a:spLocks noChangeArrowheads="1"/>
          </p:cNvSpPr>
          <p:nvPr/>
        </p:nvSpPr>
        <p:spPr bwMode="auto">
          <a:xfrm>
            <a:off x="3459163" y="3416300"/>
            <a:ext cx="5280025" cy="1385888"/>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Ещё совсем юным мальчиком увлекся литературой, мечтал выучиться на адвоката.</a:t>
            </a:r>
          </a:p>
        </p:txBody>
      </p:sp>
      <p:sp>
        <p:nvSpPr>
          <p:cNvPr id="7" name="Прямоугольник 6"/>
          <p:cNvSpPr>
            <a:spLocks noChangeArrowheads="1"/>
          </p:cNvSpPr>
          <p:nvPr/>
        </p:nvSpPr>
        <p:spPr bwMode="auto">
          <a:xfrm>
            <a:off x="3059113" y="4879975"/>
            <a:ext cx="6396037" cy="18161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Короленко знал русский, польский и украинский языки, посещал православный и католический храмы.</a:t>
            </a:r>
          </a:p>
          <a:p>
            <a:endParaRPr lang="ru-RU"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79" y="846745"/>
            <a:ext cx="3846694" cy="553998"/>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Кто приехали в гости?</a:t>
            </a:r>
            <a:endParaRPr lang="ru-RU"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3981" y="1533925"/>
            <a:ext cx="4699235" cy="553998"/>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Кого </a:t>
            </a:r>
            <a:r>
              <a:rPr lang="ru-RU" sz="3000" dirty="0" err="1" smtClean="0">
                <a:latin typeface="Times New Roman" panose="02020603050405020304" pitchFamily="18" charset="0"/>
                <a:cs typeface="Times New Roman" panose="02020603050405020304" pitchFamily="18" charset="0"/>
              </a:rPr>
              <a:t>Стравученко</a:t>
            </a:r>
            <a:r>
              <a:rPr lang="ru-RU" sz="3000" dirty="0" smtClean="0">
                <a:latin typeface="Times New Roman" panose="02020603050405020304" pitchFamily="18" charset="0"/>
                <a:cs typeface="Times New Roman" panose="02020603050405020304" pitchFamily="18" charset="0"/>
              </a:rPr>
              <a:t> уделяли?</a:t>
            </a:r>
            <a:endParaRPr lang="ru-RU"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2635" y="2385846"/>
            <a:ext cx="3476786" cy="553998"/>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Почему </a:t>
            </a:r>
            <a:r>
              <a:rPr lang="ru-RU" sz="3000" dirty="0">
                <a:latin typeface="Times New Roman" panose="02020603050405020304" pitchFamily="18" charset="0"/>
                <a:cs typeface="Times New Roman" panose="02020603050405020304" pitchFamily="18" charset="0"/>
              </a:rPr>
              <a:t>П</a:t>
            </a:r>
            <a:r>
              <a:rPr lang="ru-RU" sz="3000" dirty="0" smtClean="0">
                <a:latin typeface="Times New Roman" panose="02020603050405020304" pitchFamily="18" charset="0"/>
                <a:cs typeface="Times New Roman" panose="02020603050405020304" pitchFamily="18" charset="0"/>
              </a:rPr>
              <a:t>етр ушел?</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2635" y="2974621"/>
            <a:ext cx="4426725" cy="1015663"/>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Что Эвелина предложила </a:t>
            </a:r>
          </a:p>
          <a:p>
            <a:r>
              <a:rPr lang="ru-RU" sz="3000" dirty="0" smtClean="0">
                <a:latin typeface="Times New Roman" panose="02020603050405020304" pitchFamily="18" charset="0"/>
                <a:cs typeface="Times New Roman" panose="02020603050405020304" pitchFamily="18" charset="0"/>
              </a:rPr>
              <a:t>Петру?</a:t>
            </a:r>
            <a:endParaRPr lang="ru-RU"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6077" y="4176536"/>
            <a:ext cx="4489755" cy="553998"/>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Кому Петр познакомился?</a:t>
            </a:r>
            <a:endParaRPr lang="ru-RU" sz="3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9511" y="4903195"/>
            <a:ext cx="3191515" cy="553998"/>
          </a:xfrm>
          <a:prstGeom prst="rect">
            <a:avLst/>
          </a:prstGeom>
          <a:noFill/>
        </p:spPr>
        <p:txBody>
          <a:bodyPr wrap="none" rtlCol="0">
            <a:spAutoFit/>
          </a:bodyPr>
          <a:lstStyle/>
          <a:p>
            <a:r>
              <a:rPr lang="ru-RU" sz="3000" dirty="0" smtClean="0">
                <a:latin typeface="Times New Roman" panose="02020603050405020304" pitchFamily="18" charset="0"/>
                <a:cs typeface="Times New Roman" panose="02020603050405020304" pitchFamily="18" charset="0"/>
              </a:rPr>
              <a:t>Что Петр выучил?</a:t>
            </a:r>
            <a:endParaRPr lang="ru-RU" sz="3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1584" y="5589239"/>
            <a:ext cx="5472607" cy="1015663"/>
          </a:xfrm>
          <a:prstGeom prst="rect">
            <a:avLst/>
          </a:prstGeom>
        </p:spPr>
        <p:txBody>
          <a:bodyPr wrap="square">
            <a:spAutoFit/>
          </a:bodyPr>
          <a:lstStyle/>
          <a:p>
            <a:r>
              <a:rPr lang="ru-RU" sz="3000" dirty="0">
                <a:latin typeface="Times New Roman" panose="02020603050405020304" pitchFamily="18" charset="0"/>
                <a:cs typeface="Times New Roman" panose="02020603050405020304" pitchFamily="18" charset="0"/>
              </a:rPr>
              <a:t>Что приносит Петру самую </a:t>
            </a:r>
            <a:endParaRPr lang="ru-RU" sz="3000" dirty="0" smtClean="0">
              <a:latin typeface="Times New Roman" panose="02020603050405020304" pitchFamily="18" charset="0"/>
              <a:cs typeface="Times New Roman" panose="02020603050405020304" pitchFamily="18" charset="0"/>
            </a:endParaRPr>
          </a:p>
          <a:p>
            <a:r>
              <a:rPr lang="ru-RU" sz="3000" dirty="0" smtClean="0">
                <a:latin typeface="Times New Roman" panose="02020603050405020304" pitchFamily="18" charset="0"/>
                <a:cs typeface="Times New Roman" panose="02020603050405020304" pitchFamily="18" charset="0"/>
              </a:rPr>
              <a:t>большую </a:t>
            </a:r>
            <a:r>
              <a:rPr lang="ru-RU" sz="3000" dirty="0">
                <a:latin typeface="Times New Roman" panose="02020603050405020304" pitchFamily="18" charset="0"/>
                <a:cs typeface="Times New Roman" panose="02020603050405020304" pitchFamily="18" charset="0"/>
              </a:rPr>
              <a:t>радость в жизни? </a:t>
            </a:r>
          </a:p>
        </p:txBody>
      </p:sp>
      <p:sp>
        <p:nvSpPr>
          <p:cNvPr id="9" name="TextBox 8"/>
          <p:cNvSpPr txBox="1"/>
          <p:nvPr/>
        </p:nvSpPr>
        <p:spPr>
          <a:xfrm>
            <a:off x="2390955" y="200414"/>
            <a:ext cx="3822713" cy="646331"/>
          </a:xfrm>
          <a:prstGeom prst="rect">
            <a:avLst/>
          </a:prstGeom>
          <a:no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Ответ на вопросы </a:t>
            </a:r>
            <a:endParaRPr lang="ru-RU"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28643" y="846745"/>
            <a:ext cx="5215357" cy="523220"/>
          </a:xfrm>
          <a:prstGeom prst="rect">
            <a:avLst/>
          </a:prstGeom>
          <a:noFill/>
        </p:spPr>
        <p:txBody>
          <a:bodyPr wrap="square" rtlCol="0">
            <a:spAutoFit/>
          </a:bodyPr>
          <a:lstStyle/>
          <a:p>
            <a:r>
              <a:rPr lang="ru-RU" dirty="0" smtClean="0"/>
              <a:t> </a:t>
            </a:r>
            <a:r>
              <a:rPr lang="ru-RU" sz="2800" dirty="0" err="1">
                <a:latin typeface="Times New Roman" panose="02020603050405020304" pitchFamily="18" charset="0"/>
                <a:cs typeface="Times New Roman" panose="02020603050405020304" pitchFamily="18" charset="0"/>
              </a:rPr>
              <a:t>С</a:t>
            </a:r>
            <a:r>
              <a:rPr lang="ru-RU" sz="2800" dirty="0" err="1" smtClean="0">
                <a:latin typeface="Times New Roman" panose="02020603050405020304" pitchFamily="18" charset="0"/>
                <a:cs typeface="Times New Roman" panose="02020603050405020304" pitchFamily="18" charset="0"/>
              </a:rPr>
              <a:t>травучнко</a:t>
            </a:r>
            <a:r>
              <a:rPr lang="ru-RU" sz="2800" dirty="0" smtClean="0">
                <a:latin typeface="Times New Roman" panose="02020603050405020304" pitchFamily="18" charset="0"/>
                <a:cs typeface="Times New Roman" panose="02020603050405020304" pitchFamily="18" charset="0"/>
              </a:rPr>
              <a:t> приехал в гости </a:t>
            </a:r>
            <a:r>
              <a:rPr lang="ru-RU" sz="2800" dirty="0" smtClean="0">
                <a:latin typeface="Times New Roman" panose="02020603050405020304" pitchFamily="18" charset="0"/>
                <a:cs typeface="Times New Roman" panose="02020603050405020304" pitchFamily="18" charset="0"/>
              </a:rPr>
              <a:t>им.</a:t>
            </a:r>
            <a:endParaRPr lang="ru-RU"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927823" y="1549314"/>
            <a:ext cx="3664080" cy="523220"/>
          </a:xfrm>
          <a:prstGeom prst="rect">
            <a:avLst/>
          </a:prstGeom>
          <a:noFill/>
        </p:spPr>
        <p:txBody>
          <a:bodyPr wrap="none" rtlCol="0">
            <a:spAutoFit/>
          </a:bodyPr>
          <a:lstStyle/>
          <a:p>
            <a:r>
              <a:rPr lang="ru-RU" dirty="0" smtClean="0"/>
              <a:t> </a:t>
            </a:r>
            <a:r>
              <a:rPr lang="ru-RU" sz="2800" dirty="0" smtClean="0">
                <a:latin typeface="Times New Roman" panose="02020603050405020304" pitchFamily="18" charset="0"/>
                <a:cs typeface="Times New Roman" panose="02020603050405020304" pitchFamily="18" charset="0"/>
              </a:rPr>
              <a:t>Они уделяли Эвелине.</a:t>
            </a:r>
            <a:endParaRPr lang="ru-RU"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89274" y="2299994"/>
            <a:ext cx="5554726" cy="523220"/>
          </a:xfrm>
          <a:prstGeom prst="rect">
            <a:avLst/>
          </a:prstGeom>
          <a:noFill/>
        </p:spPr>
        <p:txBody>
          <a:bodyPr wrap="none" rtlCol="0">
            <a:spAutoFit/>
          </a:bodyPr>
          <a:lstStyle/>
          <a:p>
            <a:r>
              <a:rPr lang="ru-RU" sz="2800" dirty="0" smtClean="0">
                <a:latin typeface="Times New Roman" panose="02020603050405020304" pitchFamily="18" charset="0"/>
                <a:cs typeface="Times New Roman" panose="02020603050405020304" pitchFamily="18" charset="0"/>
              </a:rPr>
              <a:t>Потому что они не </a:t>
            </a:r>
            <a:r>
              <a:rPr lang="ru-RU" sz="2800" dirty="0" smtClean="0">
                <a:latin typeface="Times New Roman" panose="02020603050405020304" pitchFamily="18" charset="0"/>
                <a:cs typeface="Times New Roman" panose="02020603050405020304" pitchFamily="18" charset="0"/>
              </a:rPr>
              <a:t>замечали Петру.</a:t>
            </a:r>
            <a:endParaRPr lang="ru-RU"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44526" y="2939844"/>
            <a:ext cx="3244221" cy="954107"/>
          </a:xfrm>
          <a:prstGeom prst="rect">
            <a:avLst/>
          </a:prstGeom>
          <a:noFill/>
        </p:spPr>
        <p:txBody>
          <a:bodyPr wrap="none" rtlCol="0">
            <a:spAutoFit/>
          </a:bodyPr>
          <a:lstStyle/>
          <a:p>
            <a:r>
              <a:rPr lang="ru-RU" sz="2800" dirty="0" smtClean="0">
                <a:latin typeface="Times New Roman" panose="02020603050405020304" pitchFamily="18" charset="0"/>
                <a:cs typeface="Times New Roman" panose="02020603050405020304" pitchFamily="18" charset="0"/>
              </a:rPr>
              <a:t>Она предложила </a:t>
            </a:r>
          </a:p>
          <a:p>
            <a:r>
              <a:rPr lang="ru-RU" sz="2800" dirty="0" smtClean="0">
                <a:latin typeface="Times New Roman" panose="02020603050405020304" pitchFamily="18" charset="0"/>
                <a:cs typeface="Times New Roman" panose="02020603050405020304" pitchFamily="18" charset="0"/>
              </a:rPr>
              <a:t>обвенчаться Петру  </a:t>
            </a:r>
            <a:endParaRPr lang="ru-RU"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576797" y="4145759"/>
            <a:ext cx="4314836" cy="523220"/>
          </a:xfrm>
          <a:prstGeom prst="rect">
            <a:avLst/>
          </a:prstGeom>
          <a:noFill/>
        </p:spPr>
        <p:txBody>
          <a:bodyPr wrap="none" rtlCol="0">
            <a:spAutoFit/>
          </a:bodyPr>
          <a:lstStyle/>
          <a:p>
            <a:r>
              <a:rPr lang="ru-RU" sz="2800" dirty="0" smtClean="0">
                <a:latin typeface="Times New Roman" panose="02020603050405020304" pitchFamily="18" charset="0"/>
                <a:cs typeface="Times New Roman" panose="02020603050405020304" pitchFamily="18" charset="0"/>
              </a:rPr>
              <a:t>Петр познакомился Егория</a:t>
            </a:r>
            <a:endParaRPr lang="ru-RU"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301026" y="4903195"/>
            <a:ext cx="5682710" cy="800219"/>
          </a:xfrm>
          <a:prstGeom prst="rect">
            <a:avLst/>
          </a:prstGeom>
          <a:noFill/>
        </p:spPr>
        <p:txBody>
          <a:bodyPr wrap="none" rtlCol="0">
            <a:spAutoFit/>
          </a:bodyPr>
          <a:lstStyle/>
          <a:p>
            <a:r>
              <a:rPr lang="ru-RU" sz="2800" dirty="0" smtClean="0">
                <a:latin typeface="Times New Roman" panose="02020603050405020304" pitchFamily="18" charset="0"/>
                <a:cs typeface="Times New Roman" panose="02020603050405020304" pitchFamily="18" charset="0"/>
              </a:rPr>
              <a:t>Он выучил </a:t>
            </a:r>
            <a:r>
              <a:rPr lang="ru-RU" sz="2800" dirty="0">
                <a:latin typeface="Times New Roman" panose="02020603050405020304" pitchFamily="18" charset="0"/>
                <a:cs typeface="Times New Roman" panose="02020603050405020304" pitchFamily="18" charset="0"/>
              </a:rPr>
              <a:t>напевать песню слепцов</a:t>
            </a:r>
          </a:p>
          <a:p>
            <a:r>
              <a:rPr lang="ru-RU" dirty="0" smtClean="0"/>
              <a:t> </a:t>
            </a:r>
            <a:endParaRPr lang="ru-RU" dirty="0"/>
          </a:p>
        </p:txBody>
      </p:sp>
      <p:sp>
        <p:nvSpPr>
          <p:cNvPr id="17" name="TextBox 16"/>
          <p:cNvSpPr txBox="1"/>
          <p:nvPr/>
        </p:nvSpPr>
        <p:spPr>
          <a:xfrm>
            <a:off x="4993599" y="5830380"/>
            <a:ext cx="3898824"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Его сын родился зрячим</a:t>
            </a:r>
          </a:p>
        </p:txBody>
      </p:sp>
    </p:spTree>
    <p:extLst>
      <p:ext uri="{BB962C8B-B14F-4D97-AF65-F5344CB8AC3E}">
        <p14:creationId xmlns:p14="http://schemas.microsoft.com/office/powerpoint/2010/main" val="40798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79889"/>
            <a:ext cx="6659259" cy="923330"/>
          </a:xfrm>
          <a:prstGeom prst="rect">
            <a:avLst/>
          </a:prstGeom>
          <a:noFill/>
        </p:spPr>
        <p:txBody>
          <a:bodyPr wrap="none" rtlCol="0">
            <a:spAutoFit/>
          </a:bodyPr>
          <a:lstStyle/>
          <a:p>
            <a:r>
              <a:rPr lang="ru-RU" sz="5400" dirty="0" smtClean="0">
                <a:latin typeface="Times New Roman" panose="02020603050405020304" pitchFamily="18" charset="0"/>
                <a:cs typeface="Times New Roman" panose="02020603050405020304" pitchFamily="18" charset="0"/>
              </a:rPr>
              <a:t>Спасибо за внимание </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5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3673475" y="981075"/>
            <a:ext cx="5391150" cy="5146675"/>
          </a:xfrm>
        </p:spPr>
        <p:txBody>
          <a:bodyPr/>
          <a:lstStyle/>
          <a:p>
            <a:r>
              <a:rPr lang="ru-RU" sz="2800" smtClean="0">
                <a:solidFill>
                  <a:schemeClr val="tx1"/>
                </a:solidFill>
                <a:latin typeface="Times New Roman" pitchFamily="18" charset="0"/>
                <a:cs typeface="Times New Roman" pitchFamily="18" charset="0"/>
              </a:rPr>
              <a:t>Учеба Отец умер, когда Владимиру было только тринадцать лет, и семья осталась без средств к существованию. Вскоре семья переехала в город Ровно, где Короленко начал учиться в реальной гимназии. Короленко окончил гимназию с серебряной медалью и приехал в Петербург, чтобы учиться</a:t>
            </a:r>
            <a:r>
              <a:rPr lang="ru-RU" smtClean="0">
                <a:solidFill>
                  <a:srgbClr val="383838"/>
                </a:solidFill>
                <a:latin typeface="Open Sans"/>
              </a:rPr>
              <a:t>.</a:t>
            </a:r>
            <a:endParaRPr lang="ru-RU" smtClean="0"/>
          </a:p>
        </p:txBody>
      </p:sp>
      <p:pic>
        <p:nvPicPr>
          <p:cNvPr id="16386" name="Picture 3"/>
          <p:cNvPicPr>
            <a:picLocks noChangeAspect="1" noChangeArrowheads="1"/>
          </p:cNvPicPr>
          <p:nvPr/>
        </p:nvPicPr>
        <p:blipFill>
          <a:blip r:embed="rId2"/>
          <a:srcRect/>
          <a:stretch>
            <a:fillRect/>
          </a:stretch>
        </p:blipFill>
        <p:spPr bwMode="auto">
          <a:xfrm>
            <a:off x="179388" y="1628775"/>
            <a:ext cx="3371850"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4140200" y="1916113"/>
            <a:ext cx="4895850" cy="4465637"/>
          </a:xfrm>
        </p:spPr>
        <p:txBody>
          <a:bodyPr/>
          <a:lstStyle/>
          <a:p>
            <a:pPr marL="0" indent="0">
              <a:buFont typeface="Symbol" pitchFamily="18" charset="2"/>
              <a:buNone/>
            </a:pPr>
            <a:r>
              <a:rPr lang="ru-RU" sz="3200" smtClean="0">
                <a:solidFill>
                  <a:schemeClr val="tx1"/>
                </a:solidFill>
                <a:latin typeface="Times New Roman" pitchFamily="18" charset="0"/>
                <a:cs typeface="Times New Roman" pitchFamily="18" charset="0"/>
              </a:rPr>
              <a:t>Петербург Материальные трудности мешали учебе: пришлось добывать деньги случайными заработками. Короленко раскрашивал ботанические атласы, читал корректуру и переводил.</a:t>
            </a:r>
          </a:p>
        </p:txBody>
      </p:sp>
      <p:sp>
        <p:nvSpPr>
          <p:cNvPr id="17410" name="Заголовок 1"/>
          <p:cNvSpPr>
            <a:spLocks noGrp="1"/>
          </p:cNvSpPr>
          <p:nvPr>
            <p:ph type="title"/>
          </p:nvPr>
        </p:nvSpPr>
        <p:spPr/>
        <p:txBody>
          <a:bodyPr/>
          <a:lstStyle/>
          <a:p>
            <a:endParaRPr lang="ru-RU" smtClean="0"/>
          </a:p>
        </p:txBody>
      </p:sp>
      <p:pic>
        <p:nvPicPr>
          <p:cNvPr id="17411" name="Picture 3"/>
          <p:cNvPicPr>
            <a:picLocks noChangeAspect="1" noChangeArrowheads="1"/>
          </p:cNvPicPr>
          <p:nvPr/>
        </p:nvPicPr>
        <p:blipFill>
          <a:blip r:embed="rId2"/>
          <a:srcRect/>
          <a:stretch>
            <a:fillRect/>
          </a:stretch>
        </p:blipFill>
        <p:spPr bwMode="auto">
          <a:xfrm>
            <a:off x="107950" y="908050"/>
            <a:ext cx="3889375" cy="555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395288" y="981075"/>
            <a:ext cx="3328987" cy="5556250"/>
          </a:xfrm>
        </p:spPr>
      </p:pic>
      <p:sp>
        <p:nvSpPr>
          <p:cNvPr id="2" name="Прямоугольник 1"/>
          <p:cNvSpPr>
            <a:spLocks noChangeArrowheads="1"/>
          </p:cNvSpPr>
          <p:nvPr/>
        </p:nvSpPr>
        <p:spPr bwMode="auto">
          <a:xfrm>
            <a:off x="4140200" y="1528763"/>
            <a:ext cx="4572000" cy="18161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В книге «Слепой музыкант» В.Г.Короленко пишет о жизни слепого человека с первого дня его жизни. </a:t>
            </a:r>
            <a:endParaRPr lang="ru-RU" sz="2800"/>
          </a:p>
        </p:txBody>
      </p:sp>
      <p:sp>
        <p:nvSpPr>
          <p:cNvPr id="3" name="Прямоугольник 2"/>
          <p:cNvSpPr>
            <a:spLocks noChangeArrowheads="1"/>
          </p:cNvSpPr>
          <p:nvPr/>
        </p:nvSpPr>
        <p:spPr bwMode="auto">
          <a:xfrm>
            <a:off x="4140200" y="3344863"/>
            <a:ext cx="4572000" cy="18161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Слепые – особенные люди, которые благодаря своей воле не сдаются, стараются жить в мире зрячих людей. </a:t>
            </a:r>
            <a:endParaRPr lang="ru-RU" sz="2800"/>
          </a:p>
        </p:txBody>
      </p:sp>
      <p:sp>
        <p:nvSpPr>
          <p:cNvPr id="5" name="Прямоугольник 4"/>
          <p:cNvSpPr>
            <a:spLocks noChangeArrowheads="1"/>
          </p:cNvSpPr>
          <p:nvPr/>
        </p:nvSpPr>
        <p:spPr bwMode="auto">
          <a:xfrm>
            <a:off x="4140200" y="5133975"/>
            <a:ext cx="4572000" cy="1385888"/>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Важно, чтобы у человека был стержень, который не позволит ему упасть духом.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587375"/>
            <a:ext cx="8229600" cy="868363"/>
          </a:xfrm>
        </p:spPr>
        <p:txBody>
          <a:bodyPr rtlCol="0">
            <a:normAutofit fontScale="90000"/>
          </a:bodyPr>
          <a:lstStyle/>
          <a:p>
            <a:pPr fontAlgn="auto">
              <a:spcAft>
                <a:spcPts val="0"/>
              </a:spcAft>
              <a:defRPr/>
            </a:pPr>
            <a:r>
              <a:rPr lang="ru-RU" b="1" dirty="0" smtClean="0">
                <a:solidFill>
                  <a:srgbClr val="FFC000"/>
                </a:solidFill>
              </a:rPr>
              <a:t>Повесть «Слепой </a:t>
            </a:r>
            <a:r>
              <a:rPr lang="ru-RU" b="1" dirty="0">
                <a:solidFill>
                  <a:srgbClr val="FFC000"/>
                </a:solidFill>
              </a:rPr>
              <a:t>музыкант»</a:t>
            </a:r>
            <a:br>
              <a:rPr lang="ru-RU" b="1" dirty="0">
                <a:solidFill>
                  <a:srgbClr val="FFC000"/>
                </a:solidFill>
              </a:rPr>
            </a:br>
            <a:endParaRPr lang="ru-RU" dirty="0">
              <a:solidFill>
                <a:srgbClr val="FFC000"/>
              </a:solidFill>
            </a:endParaRPr>
          </a:p>
        </p:txBody>
      </p:sp>
      <p:sp>
        <p:nvSpPr>
          <p:cNvPr id="19458" name="Прямоугольник 3"/>
          <p:cNvSpPr>
            <a:spLocks noChangeArrowheads="1"/>
          </p:cNvSpPr>
          <p:nvPr/>
        </p:nvSpPr>
        <p:spPr bwMode="auto">
          <a:xfrm>
            <a:off x="303213" y="836613"/>
            <a:ext cx="8713787" cy="369887"/>
          </a:xfrm>
          <a:prstGeom prst="rect">
            <a:avLst/>
          </a:prstGeom>
          <a:noFill/>
          <a:ln w="9525">
            <a:noFill/>
            <a:miter lim="800000"/>
            <a:headEnd/>
            <a:tailEnd/>
          </a:ln>
        </p:spPr>
        <p:txBody>
          <a:bodyPr>
            <a:spAutoFit/>
          </a:bodyPr>
          <a:lstStyle/>
          <a:p>
            <a:r>
              <a:rPr lang="ru-RU" b="1"/>
              <a:t>                                                </a:t>
            </a:r>
            <a:endParaRPr lang="ru-RU" sz="2800">
              <a:latin typeface="Times New Roman" pitchFamily="18" charset="0"/>
              <a:cs typeface="Times New Roman" pitchFamily="18" charset="0"/>
            </a:endParaRPr>
          </a:p>
        </p:txBody>
      </p:sp>
      <p:sp>
        <p:nvSpPr>
          <p:cNvPr id="3" name="Прямоугольник 2"/>
          <p:cNvSpPr>
            <a:spLocks noChangeArrowheads="1"/>
          </p:cNvSpPr>
          <p:nvPr/>
        </p:nvSpPr>
        <p:spPr bwMode="auto">
          <a:xfrm>
            <a:off x="80963" y="3170238"/>
            <a:ext cx="3000375" cy="13239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Петр – родился в богатой семье Попельских , слепой музыкант .</a:t>
            </a:r>
            <a:br>
              <a:rPr lang="ru-RU" sz="2000">
                <a:latin typeface="Times New Roman" pitchFamily="18" charset="0"/>
                <a:cs typeface="Times New Roman" pitchFamily="18" charset="0"/>
              </a:rPr>
            </a:br>
            <a:endParaRPr lang="ru-RU" sz="2000">
              <a:latin typeface="Times New Roman" pitchFamily="18" charset="0"/>
              <a:cs typeface="Times New Roman" pitchFamily="18" charset="0"/>
            </a:endParaRPr>
          </a:p>
        </p:txBody>
      </p:sp>
      <p:sp>
        <p:nvSpPr>
          <p:cNvPr id="6" name="Прямоугольник 5"/>
          <p:cNvSpPr>
            <a:spLocks noChangeArrowheads="1"/>
          </p:cNvSpPr>
          <p:nvPr/>
        </p:nvSpPr>
        <p:spPr bwMode="auto">
          <a:xfrm>
            <a:off x="3533775" y="3313113"/>
            <a:ext cx="2206625" cy="1446212"/>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Максим – дядя Петруся, брат его матери.</a:t>
            </a:r>
            <a:r>
              <a:rPr lang="ru-RU" sz="2800">
                <a:latin typeface="Times New Roman" pitchFamily="18" charset="0"/>
                <a:cs typeface="Times New Roman" pitchFamily="18" charset="0"/>
              </a:rPr>
              <a:t/>
            </a:r>
            <a:br>
              <a:rPr lang="ru-RU" sz="2800">
                <a:latin typeface="Times New Roman" pitchFamily="18" charset="0"/>
                <a:cs typeface="Times New Roman" pitchFamily="18" charset="0"/>
              </a:rPr>
            </a:br>
            <a:endParaRPr lang="ru-RU" sz="2800">
              <a:latin typeface="Times New Roman" pitchFamily="18" charset="0"/>
              <a:cs typeface="Times New Roman" pitchFamily="18" charset="0"/>
            </a:endParaRPr>
          </a:p>
        </p:txBody>
      </p:sp>
      <p:sp>
        <p:nvSpPr>
          <p:cNvPr id="7" name="Прямоугольник 6"/>
          <p:cNvSpPr>
            <a:spLocks noChangeArrowheads="1"/>
          </p:cNvSpPr>
          <p:nvPr/>
        </p:nvSpPr>
        <p:spPr bwMode="auto">
          <a:xfrm>
            <a:off x="6200775" y="3195638"/>
            <a:ext cx="2854325" cy="10160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Анна – мать Пети. Очень любит сына</a:t>
            </a:r>
            <a:br>
              <a:rPr lang="ru-RU" sz="2000">
                <a:latin typeface="Times New Roman" pitchFamily="18" charset="0"/>
                <a:cs typeface="Times New Roman" pitchFamily="18" charset="0"/>
              </a:rPr>
            </a:br>
            <a:endParaRPr lang="ru-RU" sz="2000">
              <a:latin typeface="Times New Roman" pitchFamily="18" charset="0"/>
              <a:cs typeface="Times New Roman" pitchFamily="18" charset="0"/>
            </a:endParaRPr>
          </a:p>
        </p:txBody>
      </p:sp>
      <p:sp>
        <p:nvSpPr>
          <p:cNvPr id="8" name="Прямоугольник 7"/>
          <p:cNvSpPr>
            <a:spLocks noChangeArrowheads="1"/>
          </p:cNvSpPr>
          <p:nvPr/>
        </p:nvSpPr>
        <p:spPr bwMode="auto">
          <a:xfrm>
            <a:off x="303213" y="5611813"/>
            <a:ext cx="2527300" cy="10160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      Эвелина – возлюбленная Петра</a:t>
            </a:r>
            <a:br>
              <a:rPr lang="ru-RU" sz="2000">
                <a:latin typeface="Times New Roman" pitchFamily="18" charset="0"/>
                <a:cs typeface="Times New Roman" pitchFamily="18" charset="0"/>
              </a:rPr>
            </a:br>
            <a:endParaRPr lang="ru-RU" sz="2000"/>
          </a:p>
        </p:txBody>
      </p:sp>
      <p:sp>
        <p:nvSpPr>
          <p:cNvPr id="9" name="Прямоугольник 8"/>
          <p:cNvSpPr>
            <a:spLocks noChangeArrowheads="1"/>
          </p:cNvSpPr>
          <p:nvPr/>
        </p:nvSpPr>
        <p:spPr bwMode="auto">
          <a:xfrm>
            <a:off x="2867025" y="5919788"/>
            <a:ext cx="3584575" cy="10160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Пан Попельский – муж Анны Михайловны.</a:t>
            </a:r>
            <a:br>
              <a:rPr lang="ru-RU" sz="2000">
                <a:latin typeface="Times New Roman" pitchFamily="18" charset="0"/>
                <a:cs typeface="Times New Roman" pitchFamily="18" charset="0"/>
              </a:rPr>
            </a:br>
            <a:endParaRPr lang="ru-RU" sz="2000"/>
          </a:p>
        </p:txBody>
      </p:sp>
      <p:sp>
        <p:nvSpPr>
          <p:cNvPr id="10" name="Прямоугольник 9"/>
          <p:cNvSpPr>
            <a:spLocks noChangeArrowheads="1"/>
          </p:cNvSpPr>
          <p:nvPr/>
        </p:nvSpPr>
        <p:spPr bwMode="auto">
          <a:xfrm>
            <a:off x="6372225" y="5919788"/>
            <a:ext cx="2184400" cy="7080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Иохим – конюх</a:t>
            </a:r>
            <a:br>
              <a:rPr lang="ru-RU" sz="2000">
                <a:latin typeface="Times New Roman" pitchFamily="18" charset="0"/>
                <a:cs typeface="Times New Roman" pitchFamily="18" charset="0"/>
              </a:rPr>
            </a:br>
            <a:endParaRPr lang="ru-RU" sz="2000">
              <a:latin typeface="Times New Roman" pitchFamily="18" charset="0"/>
              <a:cs typeface="Times New Roman" pitchFamily="18" charset="0"/>
            </a:endParaRPr>
          </a:p>
        </p:txBody>
      </p:sp>
      <p:sp>
        <p:nvSpPr>
          <p:cNvPr id="11" name="TextBox 10"/>
          <p:cNvSpPr txBox="1">
            <a:spLocks noChangeArrowheads="1"/>
          </p:cNvSpPr>
          <p:nvPr/>
        </p:nvSpPr>
        <p:spPr bwMode="auto">
          <a:xfrm>
            <a:off x="2733675" y="1082675"/>
            <a:ext cx="3276600" cy="646113"/>
          </a:xfrm>
          <a:prstGeom prst="rect">
            <a:avLst/>
          </a:prstGeom>
          <a:noFill/>
          <a:ln w="9525">
            <a:noFill/>
            <a:miter lim="800000"/>
            <a:headEnd/>
            <a:tailEnd/>
          </a:ln>
        </p:spPr>
        <p:txBody>
          <a:bodyPr wrap="none">
            <a:spAutoFit/>
          </a:bodyPr>
          <a:lstStyle/>
          <a:p>
            <a:r>
              <a:rPr lang="ru-RU" sz="3600" b="1">
                <a:latin typeface="Times New Roman" pitchFamily="18" charset="0"/>
                <a:cs typeface="Times New Roman" pitchFamily="18" charset="0"/>
              </a:rPr>
              <a:t>Главные герои</a:t>
            </a:r>
          </a:p>
        </p:txBody>
      </p:sp>
      <p:pic>
        <p:nvPicPr>
          <p:cNvPr id="2050" name="Picture 2"/>
          <p:cNvPicPr>
            <a:picLocks noChangeAspect="1" noChangeArrowheads="1"/>
          </p:cNvPicPr>
          <p:nvPr/>
        </p:nvPicPr>
        <p:blipFill>
          <a:blip r:embed="rId2">
            <a:extLst/>
          </a:blip>
          <a:srcRect/>
          <a:stretch>
            <a:fillRect/>
          </a:stretch>
        </p:blipFill>
        <p:spPr bwMode="auto">
          <a:xfrm>
            <a:off x="563360" y="1742123"/>
            <a:ext cx="1905000" cy="1428750"/>
          </a:xfrm>
          <a:prstGeom prst="rect">
            <a:avLst/>
          </a:prstGeom>
          <a:ln>
            <a:noFill/>
          </a:ln>
          <a:effectLst>
            <a:softEdge rad="112500"/>
          </a:effectLst>
          <a:extLst/>
        </p:spPr>
      </p:pic>
      <p:pic>
        <p:nvPicPr>
          <p:cNvPr id="2052" name="Picture 4"/>
          <p:cNvPicPr>
            <a:picLocks noChangeAspect="1" noChangeArrowheads="1"/>
          </p:cNvPicPr>
          <p:nvPr/>
        </p:nvPicPr>
        <p:blipFill>
          <a:blip r:embed="rId3" cstate="print">
            <a:extLst/>
          </a:blip>
          <a:srcRect/>
          <a:stretch>
            <a:fillRect/>
          </a:stretch>
        </p:blipFill>
        <p:spPr bwMode="auto">
          <a:xfrm>
            <a:off x="559827" y="4239454"/>
            <a:ext cx="1908533" cy="1420304"/>
          </a:xfrm>
          <a:prstGeom prst="rect">
            <a:avLst/>
          </a:prstGeom>
          <a:ln>
            <a:noFill/>
          </a:ln>
          <a:effectLst>
            <a:softEdge rad="112500"/>
          </a:effectLst>
          <a:extLst/>
        </p:spPr>
      </p:pic>
      <p:pic>
        <p:nvPicPr>
          <p:cNvPr id="2053" name="Picture 5"/>
          <p:cNvPicPr>
            <a:picLocks noChangeAspect="1" noChangeArrowheads="1"/>
          </p:cNvPicPr>
          <p:nvPr/>
        </p:nvPicPr>
        <p:blipFill rotWithShape="1">
          <a:blip r:embed="rId4">
            <a:extLst/>
          </a:blip>
          <a:srcRect l="43845" t="2342" r="15449" b="41760"/>
          <a:stretch/>
        </p:blipFill>
        <p:spPr bwMode="auto">
          <a:xfrm>
            <a:off x="3533835" y="1608408"/>
            <a:ext cx="1676956" cy="1727127"/>
          </a:xfrm>
          <a:prstGeom prst="rect">
            <a:avLst/>
          </a:prstGeom>
          <a:ln>
            <a:noFill/>
          </a:ln>
          <a:effectLst>
            <a:softEdge rad="112500"/>
          </a:effectLst>
          <a:extLst/>
        </p:spPr>
      </p:pic>
      <p:pic>
        <p:nvPicPr>
          <p:cNvPr id="2054" name="Picture 6"/>
          <p:cNvPicPr>
            <a:picLocks noChangeAspect="1" noChangeArrowheads="1"/>
          </p:cNvPicPr>
          <p:nvPr/>
        </p:nvPicPr>
        <p:blipFill rotWithShape="1">
          <a:blip r:embed="rId4">
            <a:extLst/>
          </a:blip>
          <a:srcRect r="57120" b="44248"/>
          <a:stretch/>
        </p:blipFill>
        <p:spPr bwMode="auto">
          <a:xfrm>
            <a:off x="6372200" y="1608408"/>
            <a:ext cx="1757149" cy="1713443"/>
          </a:xfrm>
          <a:prstGeom prst="rect">
            <a:avLst/>
          </a:prstGeom>
          <a:ln>
            <a:noFill/>
          </a:ln>
          <a:effectLst>
            <a:softEdge rad="112500"/>
          </a:effectLst>
          <a:extLst/>
        </p:spPr>
      </p:pic>
      <p:pic>
        <p:nvPicPr>
          <p:cNvPr id="2055" name="Picture 7"/>
          <p:cNvPicPr>
            <a:picLocks noChangeAspect="1" noChangeArrowheads="1"/>
          </p:cNvPicPr>
          <p:nvPr/>
        </p:nvPicPr>
        <p:blipFill>
          <a:blip r:embed="rId5" cstate="print">
            <a:extLst/>
          </a:blip>
          <a:srcRect/>
          <a:stretch>
            <a:fillRect/>
          </a:stretch>
        </p:blipFill>
        <p:spPr bwMode="auto">
          <a:xfrm>
            <a:off x="6372200" y="4317300"/>
            <a:ext cx="2183804" cy="1637853"/>
          </a:xfrm>
          <a:prstGeom prst="rect">
            <a:avLst/>
          </a:prstGeom>
          <a:ln>
            <a:noFill/>
          </a:ln>
          <a:effectLst>
            <a:softEdge rad="11250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88938" y="188913"/>
            <a:ext cx="8281987" cy="3170237"/>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                       Глава первая</a:t>
            </a:r>
          </a:p>
          <a:p>
            <a:endParaRPr lang="ru-RU" sz="2800" b="1">
              <a:latin typeface="Times New Roman" pitchFamily="18" charset="0"/>
              <a:cs typeface="Times New Roman" pitchFamily="18" charset="0"/>
            </a:endParaRPr>
          </a:p>
          <a:p>
            <a:r>
              <a:rPr lang="ru-RU" sz="2800">
                <a:latin typeface="Times New Roman" pitchFamily="18" charset="0"/>
                <a:cs typeface="Times New Roman" pitchFamily="18" charset="0"/>
              </a:rPr>
              <a:t>Ночью в одной богатой семье Юго-западного края родился мальчик. Ребенок очень сильно кричал, и его мать Анна Михайловна Попельская сразу почувствовала что-то неладное. Слова бабки о том, что все новорожденные плачут, мало ее успокоили.</a:t>
            </a:r>
          </a:p>
        </p:txBody>
      </p:sp>
      <p:sp>
        <p:nvSpPr>
          <p:cNvPr id="4" name="Прямоугольник 3"/>
          <p:cNvSpPr>
            <a:spLocks noChangeArrowheads="1"/>
          </p:cNvSpPr>
          <p:nvPr/>
        </p:nvSpPr>
        <p:spPr bwMode="auto">
          <a:xfrm>
            <a:off x="450850" y="3500438"/>
            <a:ext cx="8424863" cy="2678112"/>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Через несколько недель предчувствие беды подтвердилось. Анна Михайловна стала замечать, что ее новорожденный не реагирует на лучи света, что-то все время ищет ручками. Когда доктор внимательно осмотрел глаза мальчика, то констатировал, что ребенок родился слепым.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12738" y="1628775"/>
            <a:ext cx="8496300" cy="3970338"/>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Мальчика назвали Петриком. Его отец был добрым помещиком, который мало говорил и целыми днями был занят делами. Вместе с Попельскими жил родной брат матери – Максим Яценко, который с молодых лет прослыл «опасным забиякой». Дядя Максим много повидал на своем веку, одно время даже примкнул к гарибальдийцам. После полученных ранений он доживал свои годы без правой ноги и с сильно поврежденной левой рукой.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AWJJH2MPE6E2-1258848757-270</_dlc_DocId>
    <_dlc_DocIdUrl xmlns="4a252ca3-5a62-4c1c-90a6-29f4710e47f8">
      <Url>http://edu-sps.koiro.local/sch_int_12/_layouts/15/DocIdRedir.aspx?ID=AWJJH2MPE6E2-1258848757-270</Url>
      <Description>AWJJH2MPE6E2-1258848757-270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Документ" ma:contentTypeID="0x0101004833C7F51E50494CAC3C2E2DD79F48A3" ma:contentTypeVersion="49" ma:contentTypeDescription="Создание документа." ma:contentTypeScope="" ma:versionID="f2ec2322a8575efd2723f52118d6d7f5">
  <xsd:schema xmlns:xsd="http://www.w3.org/2001/XMLSchema" xmlns:xs="http://www.w3.org/2001/XMLSchema" xmlns:p="http://schemas.microsoft.com/office/2006/metadata/properties" xmlns:ns2="4a252ca3-5a62-4c1c-90a6-29f4710e47f8" targetNamespace="http://schemas.microsoft.com/office/2006/metadata/properties" ma:root="true" ma:fieldsID="8d04d9c43652114a41dbc3976a31b98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159DB-4D75-4103-A3AD-024CB8215545}"/>
</file>

<file path=customXml/itemProps2.xml><?xml version="1.0" encoding="utf-8"?>
<ds:datastoreItem xmlns:ds="http://schemas.openxmlformats.org/officeDocument/2006/customXml" ds:itemID="{3BDC8F17-F3EC-49A7-A334-7110C8F44457}"/>
</file>

<file path=customXml/itemProps3.xml><?xml version="1.0" encoding="utf-8"?>
<ds:datastoreItem xmlns:ds="http://schemas.openxmlformats.org/officeDocument/2006/customXml" ds:itemID="{92D5BB08-822B-4795-B28A-D5D3A7520928}"/>
</file>

<file path=customXml/itemProps4.xml><?xml version="1.0" encoding="utf-8"?>
<ds:datastoreItem xmlns:ds="http://schemas.openxmlformats.org/officeDocument/2006/customXml" ds:itemID="{4FB9982B-EB99-4A0F-A483-2D169BD2CB2F}"/>
</file>

<file path=docProps/app.xml><?xml version="1.0" encoding="utf-8"?>
<Properties xmlns="http://schemas.openxmlformats.org/officeDocument/2006/extended-properties" xmlns:vt="http://schemas.openxmlformats.org/officeDocument/2006/docPropsVTypes">
  <Template>Waveform</Template>
  <TotalTime>1070</TotalTime>
  <Words>1682</Words>
  <Application>Microsoft Office PowerPoint</Application>
  <PresentationFormat>Экран (4:3)</PresentationFormat>
  <Paragraphs>90</Paragraphs>
  <Slides>31</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Волна</vt:lpstr>
      <vt:lpstr>Презентация PowerPoint</vt:lpstr>
      <vt:lpstr>Родился в г. Житомире</vt:lpstr>
      <vt:lpstr>Презентация PowerPoint</vt:lpstr>
      <vt:lpstr>Презентация PowerPoint</vt:lpstr>
      <vt:lpstr>Презентация PowerPoint</vt:lpstr>
      <vt:lpstr>Презентация PowerPoint</vt:lpstr>
      <vt:lpstr>Повесть «Слепой музыкант»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Глава четвертая </vt:lpstr>
      <vt:lpstr>Презентация PowerPoint</vt:lpstr>
      <vt:lpstr>Глава пятая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62</cp:revision>
  <dcterms:created xsi:type="dcterms:W3CDTF">2019-09-15T14:17:57Z</dcterms:created>
  <dcterms:modified xsi:type="dcterms:W3CDTF">2020-10-26T09:05:23Z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0x0101004833C7F51E50494CAC3C2E2DD79F48A3</vt:lpwstr>
  </property>
  <property fmtid="{D5CDD505-2E9C-101B-9397-08002B2CF9AE}" pid="3" name="_dlc_DocIdItemGuid">
    <vt:lpwstr>850d20cd-1a7b-462e-8bc5-45fd60342834</vt:lpwstr>
  </property>
</Properties>
</file>