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2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9.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8" r:id="rId4"/>
    <p:sldId id="260" r:id="rId5"/>
    <p:sldId id="280" r:id="rId6"/>
    <p:sldId id="281" r:id="rId7"/>
    <p:sldId id="289" r:id="rId8"/>
    <p:sldId id="264" r:id="rId9"/>
    <p:sldId id="266" r:id="rId10"/>
    <p:sldId id="268" r:id="rId11"/>
    <p:sldId id="269" r:id="rId12"/>
    <p:sldId id="270" r:id="rId13"/>
    <p:sldId id="271" r:id="rId14"/>
    <p:sldId id="272" r:id="rId15"/>
    <p:sldId id="273" r:id="rId16"/>
    <p:sldId id="275" r:id="rId17"/>
    <p:sldId id="274" r:id="rId18"/>
    <p:sldId id="279" r:id="rId19"/>
    <p:sldId id="276" r:id="rId20"/>
    <p:sldId id="277" r:id="rId21"/>
    <p:sldId id="278" r:id="rId22"/>
    <p:sldId id="283" r:id="rId23"/>
    <p:sldId id="282" r:id="rId24"/>
    <p:sldId id="285" r:id="rId25"/>
    <p:sldId id="284" r:id="rId26"/>
    <p:sldId id="287" r:id="rId27"/>
    <p:sldId id="288" r:id="rId28"/>
    <p:sldId id="286" r:id="rId29"/>
    <p:sldId id="290" r:id="rId30"/>
    <p:sldId id="291" r:id="rId31"/>
    <p:sldId id="292" r:id="rId32"/>
    <p:sldId id="293" r:id="rId33"/>
    <p:sldId id="295" r:id="rId34"/>
    <p:sldId id="294" r:id="rId35"/>
    <p:sldId id="297" r:id="rId36"/>
    <p:sldId id="296" r:id="rId37"/>
    <p:sldId id="298" r:id="rId38"/>
    <p:sldId id="299" r:id="rId39"/>
    <p:sldId id="300" r:id="rId40"/>
    <p:sldId id="301" r:id="rId41"/>
    <p:sldId id="302" r:id="rId42"/>
    <p:sldId id="303" r:id="rId43"/>
    <p:sldId id="304"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varScale="1">
        <p:scale>
          <a:sx n="83" d="100"/>
          <a:sy n="83" d="100"/>
        </p:scale>
        <p:origin x="-99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2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B92D05-0971-4BD5-A558-671A01AA59A2}" type="datetimeFigureOut">
              <a:rPr lang="ru-RU" smtClean="0"/>
              <a:t>20.11.2018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D8CA8-4A7E-4CFC-ADAB-3352C28E183B}" type="slidenum">
              <a:rPr lang="ru-RU" smtClean="0"/>
              <a:t>‹#›</a:t>
            </a:fld>
            <a:endParaRPr lang="ru-RU"/>
          </a:p>
        </p:txBody>
      </p:sp>
    </p:spTree>
    <p:extLst>
      <p:ext uri="{BB962C8B-B14F-4D97-AF65-F5344CB8AC3E}">
        <p14:creationId xmlns:p14="http://schemas.microsoft.com/office/powerpoint/2010/main" val="343177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EFD8CA8-4A7E-4CFC-ADAB-3352C28E183B}" type="slidenum">
              <a:rPr lang="ru-RU" smtClean="0"/>
              <a:t>1</a:t>
            </a:fld>
            <a:endParaRPr lang="ru-RU"/>
          </a:p>
        </p:txBody>
      </p:sp>
    </p:spTree>
    <p:extLst>
      <p:ext uri="{BB962C8B-B14F-4D97-AF65-F5344CB8AC3E}">
        <p14:creationId xmlns:p14="http://schemas.microsoft.com/office/powerpoint/2010/main" val="89336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20.11.2018</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20.11.2018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20.11.2018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20.11.2018</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20.11.2018</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20.11.2018</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20.11.2018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20.11.2018</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20.11.2018</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20.11.2018</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20.11.2018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20.11.2018</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hyperlink" Target="https://i2.wp.com/xn----dtbfccaqgkavuda3aihdp.xn--p1ai/wp-content/uploads/2013/02/%D0%A2%D0%B8%D0%BF%D1%8B-%D0%93%D0%B0%D0%BB%D0%B8%D1%87%D1%81%D0%BA%D0%B8%D1%85-%D1%80%D1%8B%D0%B1%D0%B0%D0%BA%D0%BE%D0%B2.jpg" TargetMode="External"/><Relationship Id="rId7" Type="http://schemas.openxmlformats.org/officeDocument/2006/relationships/slide" Target="slide9.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slide" Target="slide9.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slide" Target="slide3.xml"/><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microsoft.com/office/2007/relationships/hdphoto" Target="../media/hdphoto2.wdp"/><Relationship Id="rId9"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7.xml"/><Relationship Id="rId1" Type="http://schemas.openxmlformats.org/officeDocument/2006/relationships/slideLayout" Target="../slideLayouts/slideLayout2.xml"/><Relationship Id="rId4" Type="http://schemas.openxmlformats.org/officeDocument/2006/relationships/image" Target="../media/image82.gif"/></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18" Type="http://schemas.openxmlformats.org/officeDocument/2006/relationships/slide" Target="slide41.xml"/><Relationship Id="rId3" Type="http://schemas.openxmlformats.org/officeDocument/2006/relationships/image" Target="../media/image6.jpeg"/><Relationship Id="rId7" Type="http://schemas.openxmlformats.org/officeDocument/2006/relationships/slide" Target="slide9.xml"/><Relationship Id="rId12" Type="http://schemas.openxmlformats.org/officeDocument/2006/relationships/slide" Target="slide5.xml"/><Relationship Id="rId17" Type="http://schemas.openxmlformats.org/officeDocument/2006/relationships/slide" Target="slide39.xml"/><Relationship Id="rId2" Type="http://schemas.openxmlformats.org/officeDocument/2006/relationships/slide" Target="slide2.xml"/><Relationship Id="rId16"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24.xml"/><Relationship Id="rId5" Type="http://schemas.openxmlformats.org/officeDocument/2006/relationships/slide" Target="slide16.xml"/><Relationship Id="rId15" Type="http://schemas.openxmlformats.org/officeDocument/2006/relationships/slide" Target="slide33.xml"/><Relationship Id="rId10" Type="http://schemas.openxmlformats.org/officeDocument/2006/relationships/slide" Target="slide22.xml"/><Relationship Id="rId4" Type="http://schemas.openxmlformats.org/officeDocument/2006/relationships/slide" Target="slide14.xml"/><Relationship Id="rId9" Type="http://schemas.openxmlformats.org/officeDocument/2006/relationships/slide" Target="slide4.xml"/><Relationship Id="rId14"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slide" Target="slide3.xm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6.xml"/><Relationship Id="rId1" Type="http://schemas.openxmlformats.org/officeDocument/2006/relationships/slideLayout" Target="../slideLayouts/slideLayout2.xml"/><Relationship Id="rId5" Type="http://schemas.openxmlformats.org/officeDocument/2006/relationships/image" Target="../media/image110.gif"/><Relationship Id="rId4" Type="http://schemas.openxmlformats.org/officeDocument/2006/relationships/slide" Target="slide38.xml"/></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slide" Target="slide35.xml"/><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slide" Target="slide40.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s://www.tripadvisor.ru/Attractions-g2323947-Activities-c49-Kostroma_Oblast_Central_Russia.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slide" Target="slide3.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slide" Target="slide7.xml"/><Relationship Id="rId4" Type="http://schemas.openxmlformats.org/officeDocument/2006/relationships/image" Target="../media/image22.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27.jpe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3.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humbs.dreamstime.com/z/%D1%8D%D1%82%D0%BD%D0%B8%D1%87%D0%B5%D1%81%D0%BA%D0%B8%D0%B9-%D1%82%D0%B8%D0%BF-%D1%80%D1%83%D1%81%D1%81%D0%BA%D0%BE%D0%B3%D0%BE-%D1%82%D0%BA%D0%B0%D0%BD%D0%B8-101785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60252" cy="697463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043608" y="1692124"/>
            <a:ext cx="7772400" cy="2403698"/>
          </a:xfrm>
          <a:ln>
            <a:noFill/>
          </a:ln>
        </p:spPr>
        <p:txBody>
          <a:bodyPr>
            <a:noAutofit/>
          </a:bodyPr>
          <a:lstStyle/>
          <a:p>
            <a:r>
              <a:rPr lang="ru-RU"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Izhitsa" pitchFamily="34" charset="0"/>
                <a:hlinkClick r:id="rId4" action="ppaction://hlinksldjump"/>
              </a:rPr>
              <a:t>Карта-путеводитель ремесел  и промыслов Костромской области</a:t>
            </a:r>
            <a:endParaRPr lang="ru-RU"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Izhitsa" pitchFamily="34" charset="0"/>
            </a:endParaRPr>
          </a:p>
        </p:txBody>
      </p:sp>
      <p:pic>
        <p:nvPicPr>
          <p:cNvPr id="1030" name="Picture 6" descr="https://cdn4.vectorstock.com/i/1000x1000/13/23/kostroma-oblast-coat-of-arms-vector-8913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896"/>
          <a:stretch/>
        </p:blipFill>
        <p:spPr bwMode="auto">
          <a:xfrm>
            <a:off x="7524328" y="116632"/>
            <a:ext cx="1402982" cy="1615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48" y="188640"/>
            <a:ext cx="3772949" cy="1015663"/>
          </a:xfrm>
          <a:prstGeom prst="rect">
            <a:avLst/>
          </a:prstGeom>
          <a:noFill/>
        </p:spPr>
        <p:txBody>
          <a:bodyPr wrap="square" rtlCol="0">
            <a:spAutoFit/>
          </a:bodyPr>
          <a:lstStyle/>
          <a:p>
            <a:pPr algn="ctr"/>
            <a:r>
              <a:rPr lang="ru-RU" sz="1200" b="1" dirty="0"/>
              <a:t>ГОСУДАРСТВЕННОЕ КАЗЕННОЕ ОБЩЕОБРАЗОВАТЕЛЬНОЕ УЧРЕЖДЕНИЕ </a:t>
            </a:r>
          </a:p>
          <a:p>
            <a:pPr algn="ctr"/>
            <a:r>
              <a:rPr lang="ru-RU" sz="1200" b="1" dirty="0"/>
              <a:t>«ШКОЛА – ИНТЕРНАТ КОСТРОМСКОЙ ОБЛАСТИ ДЛЯ ОБУЧАЮЩИХСЯ С ОГРАНИЧЕННЫМИ ВОЗМОЖНОСТЯМИ ЗДОРОВЬЯ ПО СЛУХУ»</a:t>
            </a:r>
          </a:p>
        </p:txBody>
      </p:sp>
    </p:spTree>
    <p:extLst>
      <p:ext uri="{BB962C8B-B14F-4D97-AF65-F5344CB8AC3E}">
        <p14:creationId xmlns:p14="http://schemas.microsoft.com/office/powerpoint/2010/main" val="657310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0-tub-ru.yandex.net/i?id=91de85473a9c434977332bcdce1bd086-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120" y="260648"/>
            <a:ext cx="815251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Типы Галичских рыбаков">
            <a:hlinkClick r:id="rId3"/>
          </p:cNvPr>
          <p:cNvPicPr/>
          <p:nvPr/>
        </p:nvPicPr>
        <p:blipFill>
          <a:blip r:embed="rId4" cstate="print"/>
          <a:srcRect/>
          <a:stretch>
            <a:fillRect/>
          </a:stretch>
        </p:blipFill>
        <p:spPr bwMode="auto">
          <a:xfrm>
            <a:off x="683568" y="1500762"/>
            <a:ext cx="3515816" cy="1971675"/>
          </a:xfrm>
          <a:prstGeom prst="rect">
            <a:avLst/>
          </a:prstGeom>
          <a:noFill/>
          <a:ln w="9525">
            <a:noFill/>
            <a:miter lim="800000"/>
            <a:headEnd/>
            <a:tailEnd/>
          </a:ln>
        </p:spPr>
      </p:pic>
      <p:pic>
        <p:nvPicPr>
          <p:cNvPr id="6" name="Рисунок 5" descr="http://kostromka.ru/belorukov/derevni/galich/img/ezero2.jpg"/>
          <p:cNvPicPr/>
          <p:nvPr/>
        </p:nvPicPr>
        <p:blipFill>
          <a:blip r:embed="rId5" cstate="print"/>
          <a:srcRect/>
          <a:stretch>
            <a:fillRect/>
          </a:stretch>
        </p:blipFill>
        <p:spPr bwMode="auto">
          <a:xfrm>
            <a:off x="5220072" y="1500762"/>
            <a:ext cx="3268542" cy="1944241"/>
          </a:xfrm>
          <a:prstGeom prst="rect">
            <a:avLst/>
          </a:prstGeom>
          <a:noFill/>
          <a:ln w="9525">
            <a:noFill/>
            <a:miter lim="800000"/>
            <a:headEnd/>
            <a:tailEnd/>
          </a:ln>
        </p:spPr>
      </p:pic>
      <p:pic>
        <p:nvPicPr>
          <p:cNvPr id="7" name="Рисунок 6" descr="https://lbfisch.de/media/server/crop/736x491/product/402/3433324e7fff7fff.jpg"/>
          <p:cNvPicPr/>
          <p:nvPr/>
        </p:nvPicPr>
        <p:blipFill rotWithShape="1">
          <a:blip r:embed="rId6" cstate="print">
            <a:extLst>
              <a:ext uri="{28A0092B-C50C-407E-A947-70E740481C1C}">
                <a14:useLocalDpi xmlns:a14="http://schemas.microsoft.com/office/drawing/2010/main"/>
              </a:ext>
            </a:extLst>
          </a:blip>
          <a:srcRect/>
          <a:stretch/>
        </p:blipFill>
        <p:spPr bwMode="auto">
          <a:xfrm>
            <a:off x="3193524" y="3843888"/>
            <a:ext cx="3131820" cy="2160240"/>
          </a:xfrm>
          <a:prstGeom prst="rect">
            <a:avLst/>
          </a:prstGeom>
          <a:noFill/>
          <a:ln w="9525">
            <a:noFill/>
            <a:miter lim="800000"/>
            <a:headEnd/>
            <a:tailEnd/>
          </a:ln>
        </p:spPr>
      </p:pic>
      <p:sp>
        <p:nvSpPr>
          <p:cNvPr id="8" name="Управляющая кнопка: домой 7">
            <a:hlinkClick r:id="rId7" action="ppaction://hlinksldjump" highlightClick="1"/>
          </p:cNvPr>
          <p:cNvSpPr/>
          <p:nvPr/>
        </p:nvSpPr>
        <p:spPr>
          <a:xfrm>
            <a:off x="480120" y="6004128"/>
            <a:ext cx="563488" cy="59322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545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0-tub-ru.yandex.net/i?id=91de85473a9c434977332bcdce1bd086-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120" y="260648"/>
            <a:ext cx="815251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s9.drugiegoroda.ru/8/753/75319-_DSC8055_2_-1024x981.jpg"/>
          <p:cNvPicPr/>
          <p:nvPr/>
        </p:nvPicPr>
        <p:blipFill>
          <a:blip r:embed="rId3" cstate="print"/>
          <a:srcRect/>
          <a:stretch>
            <a:fillRect/>
          </a:stretch>
        </p:blipFill>
        <p:spPr bwMode="auto">
          <a:xfrm>
            <a:off x="1187624" y="1319666"/>
            <a:ext cx="2731650" cy="2134870"/>
          </a:xfrm>
          <a:prstGeom prst="rect">
            <a:avLst/>
          </a:prstGeom>
          <a:noFill/>
          <a:ln w="9525">
            <a:noFill/>
            <a:miter lim="800000"/>
            <a:headEnd/>
            <a:tailEnd/>
          </a:ln>
        </p:spPr>
      </p:pic>
      <p:pic>
        <p:nvPicPr>
          <p:cNvPr id="6" name="Рисунок 5" descr="https://s4.drugiegoroda.ru/8/753/75324-1280px-Leather-1024x682.jpg"/>
          <p:cNvPicPr/>
          <p:nvPr/>
        </p:nvPicPr>
        <p:blipFill>
          <a:blip r:embed="rId4" cstate="print"/>
          <a:srcRect/>
          <a:stretch>
            <a:fillRect/>
          </a:stretch>
        </p:blipFill>
        <p:spPr bwMode="auto">
          <a:xfrm>
            <a:off x="5076057" y="1298564"/>
            <a:ext cx="2697970" cy="2177073"/>
          </a:xfrm>
          <a:prstGeom prst="rect">
            <a:avLst/>
          </a:prstGeom>
          <a:noFill/>
          <a:ln w="9525">
            <a:noFill/>
            <a:miter lim="800000"/>
            <a:headEnd/>
            <a:tailEnd/>
          </a:ln>
        </p:spPr>
      </p:pic>
      <p:pic>
        <p:nvPicPr>
          <p:cNvPr id="7" name="Рисунок 6" descr="https://s2.drugiegoroda.ru/8/753/75322-_DSC8048_2_-1024x597.jpg"/>
          <p:cNvPicPr/>
          <p:nvPr/>
        </p:nvPicPr>
        <p:blipFill>
          <a:blip r:embed="rId5" cstate="print"/>
          <a:srcRect/>
          <a:stretch>
            <a:fillRect/>
          </a:stretch>
        </p:blipFill>
        <p:spPr bwMode="auto">
          <a:xfrm>
            <a:off x="1259632" y="3976474"/>
            <a:ext cx="2723728" cy="2088232"/>
          </a:xfrm>
          <a:prstGeom prst="rect">
            <a:avLst/>
          </a:prstGeom>
          <a:noFill/>
          <a:ln w="9525">
            <a:noFill/>
            <a:miter lim="800000"/>
            <a:headEnd/>
            <a:tailEnd/>
          </a:ln>
        </p:spPr>
      </p:pic>
      <p:pic>
        <p:nvPicPr>
          <p:cNvPr id="8" name="Рисунок 7" descr="https://s3.drugiegoroda.ru/8/754/75353-_DSC7926-1024x991.jpg"/>
          <p:cNvPicPr/>
          <p:nvPr/>
        </p:nvPicPr>
        <p:blipFill>
          <a:blip r:embed="rId6" cstate="print"/>
          <a:srcRect/>
          <a:stretch>
            <a:fillRect/>
          </a:stretch>
        </p:blipFill>
        <p:spPr bwMode="auto">
          <a:xfrm>
            <a:off x="5076056" y="4005064"/>
            <a:ext cx="2668483" cy="2088232"/>
          </a:xfrm>
          <a:prstGeom prst="rect">
            <a:avLst/>
          </a:prstGeom>
          <a:noFill/>
          <a:ln w="9525">
            <a:noFill/>
            <a:miter lim="800000"/>
            <a:headEnd/>
            <a:tailEnd/>
          </a:ln>
        </p:spPr>
      </p:pic>
      <p:sp>
        <p:nvSpPr>
          <p:cNvPr id="9" name="Управляющая кнопка: домой 8">
            <a:hlinkClick r:id="rId7" action="ppaction://hlinksldjump" highlightClick="1"/>
          </p:cNvPr>
          <p:cNvSpPr/>
          <p:nvPr/>
        </p:nvSpPr>
        <p:spPr>
          <a:xfrm>
            <a:off x="251520" y="5949280"/>
            <a:ext cx="648072"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9825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0-tub-ru.yandex.net/i?id=91de85473a9c434977332bcdce1bd086-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120" y="260648"/>
            <a:ext cx="815251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Ð ÑÑÑÐºÐ¾Ðµ ÐºÑÑÐ¶ÐµÐ²Ð¾. ÐÐ¾Ð½ÐµÑ Ð¿Ð¾Ð»Ð¾ÑÐµÐ½ÑÐ°. ÐÐ¾Ð½ÐµÑ XVIII Ð²ÐµÐºÐ°."/>
          <p:cNvPicPr/>
          <p:nvPr/>
        </p:nvPicPr>
        <p:blipFill>
          <a:blip r:embed="rId3" cstate="print"/>
          <a:srcRect/>
          <a:stretch>
            <a:fillRect/>
          </a:stretch>
        </p:blipFill>
        <p:spPr bwMode="auto">
          <a:xfrm>
            <a:off x="3707904" y="1250476"/>
            <a:ext cx="1890888" cy="2448272"/>
          </a:xfrm>
          <a:prstGeom prst="rect">
            <a:avLst/>
          </a:prstGeom>
          <a:noFill/>
          <a:ln w="9525">
            <a:noFill/>
            <a:miter lim="800000"/>
            <a:headEnd/>
            <a:tailEnd/>
          </a:ln>
        </p:spPr>
      </p:pic>
      <p:pic>
        <p:nvPicPr>
          <p:cNvPr id="6" name="Рисунок 5" descr="ÐÑÑÐ¶ÐµÐ²Ð½Ð¸ÑÐ°"/>
          <p:cNvPicPr/>
          <p:nvPr/>
        </p:nvPicPr>
        <p:blipFill>
          <a:blip r:embed="rId4" cstate="print"/>
          <a:srcRect/>
          <a:stretch>
            <a:fillRect/>
          </a:stretch>
        </p:blipFill>
        <p:spPr bwMode="auto">
          <a:xfrm>
            <a:off x="480120" y="1321321"/>
            <a:ext cx="2075656" cy="2395711"/>
          </a:xfrm>
          <a:prstGeom prst="rect">
            <a:avLst/>
          </a:prstGeom>
          <a:noFill/>
          <a:ln w="9525">
            <a:noFill/>
            <a:miter lim="800000"/>
            <a:headEnd/>
            <a:tailEnd/>
          </a:ln>
        </p:spPr>
      </p:pic>
      <p:pic>
        <p:nvPicPr>
          <p:cNvPr id="7" name="Рисунок 6" descr="ÐÐ°Ð»ÐµÐ½ÑÐºÐ°Ñ ÐºÑÑÐ¶ÐµÐ²Ð½Ð¸ÑÐ°"/>
          <p:cNvPicPr/>
          <p:nvPr/>
        </p:nvPicPr>
        <p:blipFill>
          <a:blip r:embed="rId5" cstate="print"/>
          <a:srcRect/>
          <a:stretch>
            <a:fillRect/>
          </a:stretch>
        </p:blipFill>
        <p:spPr bwMode="auto">
          <a:xfrm>
            <a:off x="6588223" y="1296169"/>
            <a:ext cx="2044407" cy="2420864"/>
          </a:xfrm>
          <a:prstGeom prst="rect">
            <a:avLst/>
          </a:prstGeom>
          <a:noFill/>
          <a:ln w="9525">
            <a:noFill/>
            <a:miter lim="800000"/>
            <a:headEnd/>
            <a:tailEnd/>
          </a:ln>
        </p:spPr>
      </p:pic>
      <p:pic>
        <p:nvPicPr>
          <p:cNvPr id="8" name="Рисунок 7" descr="http://slavyanskaya-kultura.ru/images/1(602).jpg"/>
          <p:cNvPicPr/>
          <p:nvPr/>
        </p:nvPicPr>
        <p:blipFill>
          <a:blip r:embed="rId6" cstate="print"/>
          <a:srcRect/>
          <a:stretch>
            <a:fillRect/>
          </a:stretch>
        </p:blipFill>
        <p:spPr bwMode="auto">
          <a:xfrm>
            <a:off x="1403647" y="4149080"/>
            <a:ext cx="3152727" cy="2032263"/>
          </a:xfrm>
          <a:prstGeom prst="rect">
            <a:avLst/>
          </a:prstGeom>
          <a:noFill/>
          <a:ln w="9525">
            <a:noFill/>
            <a:miter lim="800000"/>
            <a:headEnd/>
            <a:tailEnd/>
          </a:ln>
        </p:spPr>
      </p:pic>
      <p:pic>
        <p:nvPicPr>
          <p:cNvPr id="9" name="Рисунок 8" descr="http://rmgallery.ru/files/medium/2591_98.jpg"/>
          <p:cNvPicPr/>
          <p:nvPr/>
        </p:nvPicPr>
        <p:blipFill>
          <a:blip r:embed="rId7" cstate="print"/>
          <a:srcRect/>
          <a:stretch>
            <a:fillRect/>
          </a:stretch>
        </p:blipFill>
        <p:spPr bwMode="auto">
          <a:xfrm>
            <a:off x="5004048" y="4149080"/>
            <a:ext cx="3096344" cy="2032263"/>
          </a:xfrm>
          <a:prstGeom prst="rect">
            <a:avLst/>
          </a:prstGeom>
          <a:noFill/>
          <a:ln w="9525">
            <a:noFill/>
            <a:miter lim="800000"/>
            <a:headEnd/>
            <a:tailEnd/>
          </a:ln>
        </p:spPr>
      </p:pic>
      <p:sp>
        <p:nvSpPr>
          <p:cNvPr id="10" name="Управляющая кнопка: домой 9">
            <a:hlinkClick r:id="rId8" action="ppaction://hlinksldjump" highlightClick="1"/>
          </p:cNvPr>
          <p:cNvSpPr/>
          <p:nvPr/>
        </p:nvSpPr>
        <p:spPr>
          <a:xfrm>
            <a:off x="539552" y="5877272"/>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34648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www.cathedral.ru/files/Image/news/2017_august/97_3.jpg"/>
          <p:cNvPicPr/>
          <p:nvPr/>
        </p:nvPicPr>
        <p:blipFill>
          <a:blip r:embed="rId2" cstate="print"/>
          <a:srcRect/>
          <a:stretch>
            <a:fillRect/>
          </a:stretch>
        </p:blipFill>
        <p:spPr bwMode="auto">
          <a:xfrm>
            <a:off x="827584" y="1268760"/>
            <a:ext cx="3240360" cy="2095500"/>
          </a:xfrm>
          <a:prstGeom prst="rect">
            <a:avLst/>
          </a:prstGeom>
          <a:noFill/>
          <a:ln w="9525">
            <a:noFill/>
            <a:miter lim="800000"/>
            <a:headEnd/>
            <a:tailEnd/>
          </a:ln>
        </p:spPr>
      </p:pic>
      <p:pic>
        <p:nvPicPr>
          <p:cNvPr id="5" name="Picture 4" descr="https://im0-tub-ru.yandex.net/i?id=91de85473a9c434977332bcdce1bd086-l&amp;n=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0120" y="260648"/>
            <a:ext cx="8152511" cy="7920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https://images.helionews.ru/1356998760000/1370679659000/tainy-rossiiskoi-istorii-chast-5-qcwx.jpg"/>
          <p:cNvPicPr/>
          <p:nvPr/>
        </p:nvPicPr>
        <p:blipFill>
          <a:blip r:embed="rId4" cstate="print"/>
          <a:srcRect/>
          <a:stretch>
            <a:fillRect/>
          </a:stretch>
        </p:blipFill>
        <p:spPr bwMode="auto">
          <a:xfrm>
            <a:off x="5148064" y="1287810"/>
            <a:ext cx="3367524" cy="2076450"/>
          </a:xfrm>
          <a:prstGeom prst="rect">
            <a:avLst/>
          </a:prstGeom>
          <a:noFill/>
          <a:ln w="9525">
            <a:noFill/>
            <a:miter lim="800000"/>
            <a:headEnd/>
            <a:tailEnd/>
          </a:ln>
        </p:spPr>
      </p:pic>
      <p:pic>
        <p:nvPicPr>
          <p:cNvPr id="7" name="Рисунок 6" descr="http://history.sgu.ru/img/x1-p15.jpg"/>
          <p:cNvPicPr/>
          <p:nvPr/>
        </p:nvPicPr>
        <p:blipFill>
          <a:blip r:embed="rId5" cstate="print"/>
          <a:srcRect/>
          <a:stretch>
            <a:fillRect/>
          </a:stretch>
        </p:blipFill>
        <p:spPr bwMode="auto">
          <a:xfrm>
            <a:off x="2447764" y="3573016"/>
            <a:ext cx="4140460" cy="2512278"/>
          </a:xfrm>
          <a:prstGeom prst="rect">
            <a:avLst/>
          </a:prstGeom>
          <a:noFill/>
          <a:ln w="9525">
            <a:noFill/>
            <a:miter lim="800000"/>
            <a:headEnd/>
            <a:tailEnd/>
          </a:ln>
        </p:spPr>
      </p:pic>
      <p:sp>
        <p:nvSpPr>
          <p:cNvPr id="2" name="Управляющая кнопка: домой 1">
            <a:hlinkClick r:id="rId6" action="ppaction://hlinksldjump" highlightClick="1"/>
          </p:cNvPr>
          <p:cNvSpPr/>
          <p:nvPr/>
        </p:nvSpPr>
        <p:spPr>
          <a:xfrm>
            <a:off x="683568" y="5661248"/>
            <a:ext cx="504056"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8076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6643464" cy="838200"/>
          </a:xfrm>
        </p:spPr>
        <p:txBody>
          <a:bodyPr/>
          <a:lstStyle/>
          <a:p>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Солигалический</a:t>
            </a:r>
            <a:r>
              <a:rPr lang="ru-RU" dirty="0" smtClean="0"/>
              <a:t> </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район</a:t>
            </a:r>
          </a:p>
        </p:txBody>
      </p:sp>
      <p:sp>
        <p:nvSpPr>
          <p:cNvPr id="3" name="Объект 2"/>
          <p:cNvSpPr>
            <a:spLocks noGrp="1"/>
          </p:cNvSpPr>
          <p:nvPr>
            <p:ph idx="1"/>
          </p:nvPr>
        </p:nvSpPr>
        <p:spPr/>
        <p:txBody>
          <a:bodyPr>
            <a:normAutofit lnSpcReduction="10000"/>
          </a:bodyPr>
          <a:lstStyle/>
          <a:p>
            <a:pPr marL="0" indent="0" algn="just">
              <a:buNone/>
            </a:pPr>
            <a:r>
              <a:rPr lang="ru-RU" dirty="0">
                <a:latin typeface="Bookman Old Style" pitchFamily="18" charset="0"/>
              </a:rPr>
              <a:t>Был одним из  центров </a:t>
            </a:r>
            <a:r>
              <a:rPr lang="ru-RU" b="1" dirty="0" err="1">
                <a:latin typeface="Bookman Old Style" pitchFamily="18" charset="0"/>
                <a:hlinkClick r:id="rId2" action="ppaction://hlinksldjump"/>
              </a:rPr>
              <a:t>соледобычи</a:t>
            </a:r>
            <a:r>
              <a:rPr lang="ru-RU" dirty="0">
                <a:latin typeface="Bookman Old Style" pitchFamily="18" charset="0"/>
              </a:rPr>
              <a:t> в стране. Владельцами соляных варниц (их в городе было не меньше 65) были монастыри, князья, бояре и даже посадские люди. </a:t>
            </a:r>
          </a:p>
          <a:p>
            <a:pPr marL="0" indent="0" algn="just">
              <a:buNone/>
            </a:pPr>
            <a:r>
              <a:rPr lang="ru-RU" dirty="0">
                <a:latin typeface="Bookman Old Style" pitchFamily="18" charset="0"/>
              </a:rPr>
              <a:t>В 1841 году купец Василий </a:t>
            </a:r>
            <a:r>
              <a:rPr lang="ru-RU" dirty="0" err="1">
                <a:latin typeface="Bookman Old Style" pitchFamily="18" charset="0"/>
              </a:rPr>
              <a:t>Кокорев</a:t>
            </a:r>
            <a:r>
              <a:rPr lang="ru-RU" dirty="0">
                <a:latin typeface="Bookman Old Style" pitchFamily="18" charset="0"/>
              </a:rPr>
              <a:t> открыл на месте бывших соляных месторождений водолечебницу, которая существует и поныне.</a:t>
            </a:r>
          </a:p>
          <a:p>
            <a:pPr marL="0" indent="0" algn="just">
              <a:buNone/>
            </a:pPr>
            <a:endParaRPr lang="ru-RU" dirty="0">
              <a:latin typeface="Bookman Old Style" pitchFamily="18" charset="0"/>
            </a:endParaRPr>
          </a:p>
        </p:txBody>
      </p:sp>
      <p:pic>
        <p:nvPicPr>
          <p:cNvPr id="2050" name="Picture 2" descr="https://upload.wikimedia.org/wikipedia/commons/thumb/b/bd/Coat_of_Arms_of_Soligalich_%28Kostroma_oblast%29_%281779%29.png/400px-Coat_of_Arms_of_Soligalich_%28Kostroma_oblast%29_%281779%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16632"/>
            <a:ext cx="1145704" cy="138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64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emka.at.ua/_ld/32/46257793.jpg"/>
          <p:cNvPicPr>
            <a:picLocks noChangeAspect="1" noChangeArrowheads="1"/>
          </p:cNvPicPr>
          <p:nvPr/>
        </p:nvPicPr>
        <p:blipFill rotWithShape="1">
          <a:blip r:embed="rId2">
            <a:extLst>
              <a:ext uri="{28A0092B-C50C-407E-A947-70E740481C1C}">
                <a14:useLocalDpi xmlns:a14="http://schemas.microsoft.com/office/drawing/2010/main" val="0"/>
              </a:ext>
            </a:extLst>
          </a:blip>
          <a:srcRect t="43283" b="42289"/>
          <a:stretch/>
        </p:blipFill>
        <p:spPr bwMode="auto">
          <a:xfrm>
            <a:off x="251520" y="116632"/>
            <a:ext cx="8526601" cy="91475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media.izi.travel/e2a142a9-41ec-42df-beae-f212accadd4c/24e30b33-3c95-4b51-a3b4-09df263f8ad3_800x600.jpg"/>
          <p:cNvPicPr/>
          <p:nvPr/>
        </p:nvPicPr>
        <p:blipFill>
          <a:blip r:embed="rId3" cstate="print"/>
          <a:srcRect/>
          <a:stretch>
            <a:fillRect/>
          </a:stretch>
        </p:blipFill>
        <p:spPr bwMode="auto">
          <a:xfrm>
            <a:off x="3491880" y="2204864"/>
            <a:ext cx="2376263" cy="3312368"/>
          </a:xfrm>
          <a:prstGeom prst="rect">
            <a:avLst/>
          </a:prstGeom>
          <a:noFill/>
          <a:ln w="9525">
            <a:noFill/>
            <a:miter lim="800000"/>
            <a:headEnd/>
            <a:tailEnd/>
          </a:ln>
        </p:spPr>
      </p:pic>
      <p:pic>
        <p:nvPicPr>
          <p:cNvPr id="6" name="Рисунок 5" descr="https://kulturologia.ru/files/u21946/219466602.jpg"/>
          <p:cNvPicPr/>
          <p:nvPr/>
        </p:nvPicPr>
        <p:blipFill>
          <a:blip r:embed="rId4" cstate="print"/>
          <a:srcRect/>
          <a:stretch>
            <a:fillRect/>
          </a:stretch>
        </p:blipFill>
        <p:spPr bwMode="auto">
          <a:xfrm>
            <a:off x="261854" y="1268759"/>
            <a:ext cx="2907030" cy="1671955"/>
          </a:xfrm>
          <a:prstGeom prst="rect">
            <a:avLst/>
          </a:prstGeom>
          <a:noFill/>
          <a:ln w="9525">
            <a:noFill/>
            <a:miter lim="800000"/>
            <a:headEnd/>
            <a:tailEnd/>
          </a:ln>
        </p:spPr>
      </p:pic>
      <p:pic>
        <p:nvPicPr>
          <p:cNvPr id="7" name="Рисунок 6" descr="https://im0-tub-ru.yandex.net/i?id=3f1eb09201c002e75d674dd0e033e367&amp;n=33&amp;w=191&amp;h=150"/>
          <p:cNvPicPr/>
          <p:nvPr/>
        </p:nvPicPr>
        <p:blipFill>
          <a:blip r:embed="rId5" cstate="print"/>
          <a:srcRect/>
          <a:stretch>
            <a:fillRect/>
          </a:stretch>
        </p:blipFill>
        <p:spPr bwMode="auto">
          <a:xfrm>
            <a:off x="6156176" y="1268759"/>
            <a:ext cx="2621946" cy="1671955"/>
          </a:xfrm>
          <a:prstGeom prst="rect">
            <a:avLst/>
          </a:prstGeom>
          <a:noFill/>
          <a:ln w="9525">
            <a:noFill/>
            <a:miter lim="800000"/>
            <a:headEnd/>
            <a:tailEnd/>
          </a:ln>
        </p:spPr>
      </p:pic>
      <p:pic>
        <p:nvPicPr>
          <p:cNvPr id="8" name="Рисунок 7" descr="http://orenweek.ru/wp-content/uploads/2018/09/on_18-09-30_vystavka_02.jpg"/>
          <p:cNvPicPr/>
          <p:nvPr/>
        </p:nvPicPr>
        <p:blipFill>
          <a:blip r:embed="rId6" cstate="print"/>
          <a:srcRect l="7215" r="17905" b="1437"/>
          <a:stretch>
            <a:fillRect/>
          </a:stretch>
        </p:blipFill>
        <p:spPr bwMode="auto">
          <a:xfrm>
            <a:off x="261854" y="3861048"/>
            <a:ext cx="2907030" cy="2552700"/>
          </a:xfrm>
          <a:prstGeom prst="rect">
            <a:avLst/>
          </a:prstGeom>
          <a:noFill/>
          <a:ln w="9525">
            <a:noFill/>
            <a:miter lim="800000"/>
            <a:headEnd/>
            <a:tailEnd/>
          </a:ln>
        </p:spPr>
      </p:pic>
      <p:pic>
        <p:nvPicPr>
          <p:cNvPr id="9" name="Рисунок 8" descr="https://i341.photobucket.com/albums/o390/cheger_photo/2015/Russia/Balakhna_muzei/IMG_9427-2.jpg~original"/>
          <p:cNvPicPr/>
          <p:nvPr/>
        </p:nvPicPr>
        <p:blipFill>
          <a:blip r:embed="rId7" cstate="print"/>
          <a:srcRect/>
          <a:stretch>
            <a:fillRect/>
          </a:stretch>
        </p:blipFill>
        <p:spPr bwMode="auto">
          <a:xfrm>
            <a:off x="6156175" y="3861048"/>
            <a:ext cx="2621945" cy="2552700"/>
          </a:xfrm>
          <a:prstGeom prst="rect">
            <a:avLst/>
          </a:prstGeom>
          <a:noFill/>
          <a:ln w="9525">
            <a:noFill/>
            <a:miter lim="800000"/>
            <a:headEnd/>
            <a:tailEnd/>
          </a:ln>
        </p:spPr>
      </p:pic>
      <p:sp>
        <p:nvSpPr>
          <p:cNvPr id="4" name="Управляющая кнопка: домой 3">
            <a:hlinkClick r:id="rId8" action="ppaction://hlinksldjump" highlightClick="1"/>
          </p:cNvPr>
          <p:cNvSpPr/>
          <p:nvPr/>
        </p:nvSpPr>
        <p:spPr>
          <a:xfrm>
            <a:off x="8526092" y="6103404"/>
            <a:ext cx="504056"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75098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27534"/>
            <a:ext cx="5904656" cy="838200"/>
          </a:xfrm>
        </p:spPr>
        <p:txBody>
          <a:bodyPr>
            <a:noAutofit/>
          </a:bodyPr>
          <a:lstStyle/>
          <a:p>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Шарьинский</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 район</a:t>
            </a:r>
          </a:p>
        </p:txBody>
      </p:sp>
      <p:sp>
        <p:nvSpPr>
          <p:cNvPr id="3" name="Объект 2"/>
          <p:cNvSpPr>
            <a:spLocks noGrp="1"/>
          </p:cNvSpPr>
          <p:nvPr>
            <p:ph idx="1"/>
          </p:nvPr>
        </p:nvSpPr>
        <p:spPr/>
        <p:txBody>
          <a:bodyPr/>
          <a:lstStyle/>
          <a:p>
            <a:pPr marL="0" indent="0" algn="just">
              <a:buNone/>
            </a:pPr>
            <a:r>
              <a:rPr lang="ru-RU" dirty="0">
                <a:latin typeface="Bookman Old Style" pitchFamily="18" charset="0"/>
              </a:rPr>
              <a:t>Был распространен </a:t>
            </a:r>
            <a:r>
              <a:rPr lang="ru-RU" b="1" dirty="0">
                <a:latin typeface="Bookman Old Style" pitchFamily="18" charset="0"/>
                <a:hlinkClick r:id="rId2" action="ppaction://hlinksldjump"/>
              </a:rPr>
              <a:t>рогожный промысел, ткачество циновок, изготовление снастей </a:t>
            </a:r>
            <a:r>
              <a:rPr lang="ru-RU" dirty="0">
                <a:latin typeface="Bookman Old Style" pitchFamily="18" charset="0"/>
              </a:rPr>
              <a:t>(толстые витые верёвки из липы). Мастеровые крестьяне поставляли снасть по заказу Петра </a:t>
            </a:r>
            <a:r>
              <a:rPr lang="en-US" dirty="0">
                <a:latin typeface="Bookman Old Style" pitchFamily="18" charset="0"/>
              </a:rPr>
              <a:t>I </a:t>
            </a:r>
            <a:r>
              <a:rPr lang="ru-RU" dirty="0">
                <a:latin typeface="Bookman Old Style" pitchFamily="18" charset="0"/>
              </a:rPr>
              <a:t>для кораблестроения.</a:t>
            </a:r>
          </a:p>
        </p:txBody>
      </p:sp>
      <p:pic>
        <p:nvPicPr>
          <p:cNvPr id="3074" name="Picture 2" descr="https://otvet.imgsmail.ru/download/07c0461ea3736c15cc9b5068dd00cc31_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7380312" y="227534"/>
            <a:ext cx="1097791" cy="145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130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hemka.at.ua/_ld/32/46257793.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36" b="9482"/>
          <a:stretch/>
        </p:blipFill>
        <p:spPr bwMode="auto">
          <a:xfrm>
            <a:off x="251520" y="404664"/>
            <a:ext cx="8640960" cy="64807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pbs.twimg.com/media/Cv_dB7hWcAA-tUv.jpg"/>
          <p:cNvPicPr/>
          <p:nvPr/>
        </p:nvPicPr>
        <p:blipFill>
          <a:blip r:embed="rId3" cstate="print"/>
          <a:srcRect/>
          <a:stretch>
            <a:fillRect/>
          </a:stretch>
        </p:blipFill>
        <p:spPr bwMode="auto">
          <a:xfrm>
            <a:off x="272138" y="1196752"/>
            <a:ext cx="3147734" cy="2088232"/>
          </a:xfrm>
          <a:prstGeom prst="rect">
            <a:avLst/>
          </a:prstGeom>
          <a:noFill/>
          <a:ln w="9525">
            <a:noFill/>
            <a:miter lim="800000"/>
            <a:headEnd/>
            <a:tailEnd/>
          </a:ln>
        </p:spPr>
      </p:pic>
      <p:pic>
        <p:nvPicPr>
          <p:cNvPr id="6" name="Рисунок 5" descr="http://itd2.mycdn.me/image?id=838373105551&amp;t=20&amp;plc=WEB&amp;tkn=*FPSoKHIsCqJQXXQ_n9sOU_yKLOs"/>
          <p:cNvPicPr/>
          <p:nvPr/>
        </p:nvPicPr>
        <p:blipFill>
          <a:blip r:embed="rId4" cstate="print"/>
          <a:srcRect/>
          <a:stretch>
            <a:fillRect/>
          </a:stretch>
        </p:blipFill>
        <p:spPr bwMode="auto">
          <a:xfrm>
            <a:off x="272138" y="3573016"/>
            <a:ext cx="3147734" cy="2304256"/>
          </a:xfrm>
          <a:prstGeom prst="rect">
            <a:avLst/>
          </a:prstGeom>
          <a:noFill/>
          <a:ln w="9525">
            <a:noFill/>
            <a:miter lim="800000"/>
            <a:headEnd/>
            <a:tailEnd/>
          </a:ln>
        </p:spPr>
      </p:pic>
      <p:pic>
        <p:nvPicPr>
          <p:cNvPr id="7" name="Рисунок 6" descr="https://static8.depositphotos.com/1003525/913/i/950/depositphotos_9131931-stock-photo-yachts-ropes-and-tackles.jpg"/>
          <p:cNvPicPr/>
          <p:nvPr/>
        </p:nvPicPr>
        <p:blipFill>
          <a:blip r:embed="rId5" cstate="print"/>
          <a:srcRect/>
          <a:stretch>
            <a:fillRect/>
          </a:stretch>
        </p:blipFill>
        <p:spPr bwMode="auto">
          <a:xfrm>
            <a:off x="5796136" y="1196752"/>
            <a:ext cx="3096344" cy="2088232"/>
          </a:xfrm>
          <a:prstGeom prst="rect">
            <a:avLst/>
          </a:prstGeom>
          <a:noFill/>
          <a:ln w="9525">
            <a:noFill/>
            <a:miter lim="800000"/>
            <a:headEnd/>
            <a:tailEnd/>
          </a:ln>
        </p:spPr>
      </p:pic>
      <p:pic>
        <p:nvPicPr>
          <p:cNvPr id="8" name="Рисунок 7" descr="https://ds04.infourok.ru/uploads/ex/0965/00051274-13e30662/hello_html_5bc00b18.jpg"/>
          <p:cNvPicPr/>
          <p:nvPr/>
        </p:nvPicPr>
        <p:blipFill>
          <a:blip r:embed="rId6" cstate="print"/>
          <a:srcRect/>
          <a:stretch>
            <a:fillRect/>
          </a:stretch>
        </p:blipFill>
        <p:spPr bwMode="auto">
          <a:xfrm>
            <a:off x="5796136" y="3481575"/>
            <a:ext cx="3096344" cy="2395697"/>
          </a:xfrm>
          <a:prstGeom prst="rect">
            <a:avLst/>
          </a:prstGeom>
          <a:noFill/>
          <a:ln w="9525">
            <a:noFill/>
            <a:miter lim="800000"/>
            <a:headEnd/>
            <a:tailEnd/>
          </a:ln>
        </p:spPr>
      </p:pic>
      <p:pic>
        <p:nvPicPr>
          <p:cNvPr id="9" name="Рисунок 8" descr="https://1.bp.blogspot.com/-0yO12RNYx1U/Wx5HcKZ7CoI/AAAAAAAAdRo/_F1_Nfb2EUgX8Td8FoPvqwdCTwUERKFFwCLcBGAs/s640/ef93b8f916d02328226a56fbf7a52828.jpg"/>
          <p:cNvPicPr/>
          <p:nvPr/>
        </p:nvPicPr>
        <p:blipFill>
          <a:blip r:embed="rId7" cstate="print"/>
          <a:srcRect/>
          <a:stretch>
            <a:fillRect/>
          </a:stretch>
        </p:blipFill>
        <p:spPr bwMode="auto">
          <a:xfrm>
            <a:off x="3563888" y="1195199"/>
            <a:ext cx="2088232" cy="2409825"/>
          </a:xfrm>
          <a:prstGeom prst="rect">
            <a:avLst/>
          </a:prstGeom>
          <a:noFill/>
          <a:ln w="9525">
            <a:noFill/>
            <a:miter lim="800000"/>
            <a:headEnd/>
            <a:tailEnd/>
          </a:ln>
        </p:spPr>
      </p:pic>
      <p:pic>
        <p:nvPicPr>
          <p:cNvPr id="10" name="Рисунок 9" descr="http://www.sibdesigner.ru/i/company_service/44825/160318175736_0.jpeg"/>
          <p:cNvPicPr/>
          <p:nvPr/>
        </p:nvPicPr>
        <p:blipFill>
          <a:blip r:embed="rId8" cstate="print"/>
          <a:srcRect/>
          <a:stretch>
            <a:fillRect/>
          </a:stretch>
        </p:blipFill>
        <p:spPr bwMode="auto">
          <a:xfrm>
            <a:off x="3563888" y="3739301"/>
            <a:ext cx="2088232" cy="2137971"/>
          </a:xfrm>
          <a:prstGeom prst="rect">
            <a:avLst/>
          </a:prstGeom>
          <a:noFill/>
          <a:ln w="9525">
            <a:noFill/>
            <a:miter lim="800000"/>
            <a:headEnd/>
            <a:tailEnd/>
          </a:ln>
        </p:spPr>
      </p:pic>
      <p:sp>
        <p:nvSpPr>
          <p:cNvPr id="4" name="Управляющая кнопка: домой 3">
            <a:hlinkClick r:id="rId9" action="ppaction://hlinksldjump" highlightClick="1"/>
          </p:cNvPr>
          <p:cNvSpPr/>
          <p:nvPr/>
        </p:nvSpPr>
        <p:spPr>
          <a:xfrm>
            <a:off x="7812360" y="5589240"/>
            <a:ext cx="576064"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32947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5851376" cy="838200"/>
          </a:xfrm>
        </p:spPr>
        <p:txBody>
          <a:bodyPr>
            <a:normAutofit/>
          </a:bodyPr>
          <a:lstStyle/>
          <a:p>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Костромской район</a:t>
            </a:r>
          </a:p>
        </p:txBody>
      </p:sp>
      <p:sp>
        <p:nvSpPr>
          <p:cNvPr id="3" name="Объект 2"/>
          <p:cNvSpPr>
            <a:spLocks noGrp="1"/>
          </p:cNvSpPr>
          <p:nvPr>
            <p:ph idx="1"/>
          </p:nvPr>
        </p:nvSpPr>
        <p:spPr>
          <a:xfrm>
            <a:off x="179512" y="1340768"/>
            <a:ext cx="8686800" cy="5256584"/>
          </a:xfrm>
        </p:spPr>
        <p:txBody>
          <a:bodyPr>
            <a:noAutofit/>
          </a:bodyPr>
          <a:lstStyle/>
          <a:p>
            <a:pPr marL="0" indent="0" algn="just">
              <a:buNone/>
            </a:pPr>
            <a:r>
              <a:rPr lang="ru-RU" sz="2000" b="1" i="1" dirty="0">
                <a:latin typeface="Bookman Old Style" pitchFamily="18" charset="0"/>
                <a:hlinkClick r:id="rId2" action="ppaction://hlinksldjump"/>
              </a:rPr>
              <a:t>Иконопись.</a:t>
            </a:r>
            <a:r>
              <a:rPr lang="ru-RU" sz="2000" dirty="0">
                <a:latin typeface="Bookman Old Style" pitchFamily="18" charset="0"/>
              </a:rPr>
              <a:t> Многие годы костромские иконописцы  возглавляли артель местных стенописцев, работали в храмах разных городов, возобновляли живопись соборов Московского кремля. За право заполучить артель костромских стенописцев боролись игумены крупнейших монастырей. </a:t>
            </a:r>
          </a:p>
          <a:p>
            <a:pPr marL="0" indent="0" algn="just">
              <a:buNone/>
            </a:pPr>
            <a:r>
              <a:rPr lang="ru-RU" sz="2000" b="1" i="1" dirty="0">
                <a:latin typeface="Bookman Old Style" pitchFamily="18" charset="0"/>
                <a:hlinkClick r:id="rId3" action="ppaction://hlinksldjump"/>
              </a:rPr>
              <a:t>Пряничное дело. </a:t>
            </a:r>
            <a:r>
              <a:rPr lang="ru-RU" sz="2000" dirty="0">
                <a:latin typeface="Bookman Old Style" pitchFamily="18" charset="0"/>
              </a:rPr>
              <a:t>В районе были распространены печатные фигурные пряники. Их готовили на праздники и в дни траура. Для выпечки пряников делали резные доски разных размеров, с разнообразными узорами. В Костроме пряниками торговали на ярмарках с лотков. Позднее  в </a:t>
            </a:r>
            <a:r>
              <a:rPr lang="en-US" sz="2000" dirty="0">
                <a:latin typeface="Bookman Old Style" pitchFamily="18" charset="0"/>
              </a:rPr>
              <a:t>XIX </a:t>
            </a:r>
            <a:r>
              <a:rPr lang="ru-RU" sz="2000" dirty="0">
                <a:latin typeface="Bookman Old Style" pitchFamily="18" charset="0"/>
              </a:rPr>
              <a:t> веке были построены каменные ряды, получившие название пряничных.</a:t>
            </a:r>
          </a:p>
          <a:p>
            <a:pPr marL="0" indent="0" algn="just">
              <a:buNone/>
            </a:pPr>
            <a:r>
              <a:rPr lang="ru-RU" sz="2000" b="1" i="1" dirty="0">
                <a:latin typeface="Bookman Old Style" pitchFamily="18" charset="0"/>
                <a:hlinkClick r:id="rId4" action="ppaction://hlinksldjump"/>
              </a:rPr>
              <a:t>Костромская роспись</a:t>
            </a:r>
            <a:r>
              <a:rPr lang="ru-RU" sz="2000" b="1" dirty="0">
                <a:latin typeface="Bookman Old Style" pitchFamily="18" charset="0"/>
                <a:hlinkClick r:id="rId4" action="ppaction://hlinksldjump"/>
              </a:rPr>
              <a:t>.</a:t>
            </a:r>
            <a:r>
              <a:rPr lang="ru-RU" sz="2000" dirty="0">
                <a:latin typeface="Bookman Old Style" pitchFamily="18" charset="0"/>
              </a:rPr>
              <a:t> Костромскими цветами украшали внутреннее убранство изб: двери, стены, мебель и домашнюю утварь. Часто встречались изображения львов, птиц, но обязательно в сопровождении цветов.</a:t>
            </a:r>
          </a:p>
          <a:p>
            <a:endParaRPr lang="ru-RU" sz="2000" dirty="0"/>
          </a:p>
        </p:txBody>
      </p:sp>
      <p:pic>
        <p:nvPicPr>
          <p:cNvPr id="5122" name="Picture 2" descr="http://www.heraldik.ru/reg44/44kostromskoi_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116632"/>
            <a:ext cx="1084031" cy="135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6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www.artsait.ru/art/n/nikiting/img/4.jpg"/>
          <p:cNvPicPr/>
          <p:nvPr/>
        </p:nvPicPr>
        <p:blipFill>
          <a:blip r:embed="rId2" cstate="print"/>
          <a:srcRect/>
          <a:stretch>
            <a:fillRect/>
          </a:stretch>
        </p:blipFill>
        <p:spPr bwMode="auto">
          <a:xfrm>
            <a:off x="250354" y="1052736"/>
            <a:ext cx="4248472" cy="3024336"/>
          </a:xfrm>
          <a:prstGeom prst="rect">
            <a:avLst/>
          </a:prstGeom>
          <a:noFill/>
          <a:ln w="9525">
            <a:noFill/>
            <a:miter lim="800000"/>
            <a:headEnd/>
            <a:tailEnd/>
          </a:ln>
        </p:spPr>
      </p:pic>
      <p:pic>
        <p:nvPicPr>
          <p:cNvPr id="6" name="Рисунок 5" descr="https://www.optina.ru/photos/albums/27411.jpg"/>
          <p:cNvPicPr/>
          <p:nvPr/>
        </p:nvPicPr>
        <p:blipFill>
          <a:blip r:embed="rId3" cstate="print"/>
          <a:srcRect/>
          <a:stretch>
            <a:fillRect/>
          </a:stretch>
        </p:blipFill>
        <p:spPr bwMode="auto">
          <a:xfrm>
            <a:off x="4498826" y="4077072"/>
            <a:ext cx="4408492" cy="2731770"/>
          </a:xfrm>
          <a:prstGeom prst="rect">
            <a:avLst/>
          </a:prstGeom>
          <a:noFill/>
          <a:ln w="9525">
            <a:noFill/>
            <a:miter lim="800000"/>
            <a:headEnd/>
            <a:tailEnd/>
          </a:ln>
        </p:spPr>
      </p:pic>
      <p:pic>
        <p:nvPicPr>
          <p:cNvPr id="6148" name="Picture 4" descr="https://st.depositphotos.com/1589661/4432/v/950/depositphotos_44329493-stock-illustration-ukrainian-slavic-red-and-grey.jpg"/>
          <p:cNvPicPr>
            <a:picLocks noChangeAspect="1" noChangeArrowheads="1"/>
          </p:cNvPicPr>
          <p:nvPr/>
        </p:nvPicPr>
        <p:blipFill rotWithShape="1">
          <a:blip r:embed="rId4">
            <a:extLst>
              <a:ext uri="{28A0092B-C50C-407E-A947-70E740481C1C}">
                <a14:useLocalDpi xmlns:a14="http://schemas.microsoft.com/office/drawing/2010/main" val="0"/>
              </a:ext>
            </a:extLst>
          </a:blip>
          <a:srcRect b="84459"/>
          <a:stretch/>
        </p:blipFill>
        <p:spPr bwMode="auto">
          <a:xfrm>
            <a:off x="250354" y="280150"/>
            <a:ext cx="8570118" cy="749766"/>
          </a:xfrm>
          <a:prstGeom prst="rect">
            <a:avLst/>
          </a:prstGeom>
          <a:noFill/>
          <a:extLst>
            <a:ext uri="{909E8E84-426E-40DD-AFC4-6F175D3DCCD1}">
              <a14:hiddenFill xmlns:a14="http://schemas.microsoft.com/office/drawing/2010/main">
                <a:solidFill>
                  <a:srgbClr val="FFFFFF"/>
                </a:solidFill>
              </a14:hiddenFill>
            </a:ext>
          </a:extLst>
        </p:spPr>
      </p:pic>
      <p:sp>
        <p:nvSpPr>
          <p:cNvPr id="2" name="Управляющая кнопка: домой 1">
            <a:hlinkClick r:id="rId5" action="ppaction://hlinksldjump" highlightClick="1"/>
          </p:cNvPr>
          <p:cNvSpPr/>
          <p:nvPr/>
        </p:nvSpPr>
        <p:spPr>
          <a:xfrm>
            <a:off x="250354" y="5661248"/>
            <a:ext cx="577230"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33105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rcr-chapaevsk.smr.muzkult.ru/img/upload/5189/image_image_44235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635896" y="474345"/>
            <a:ext cx="4896544" cy="5909310"/>
          </a:xfrm>
          <a:prstGeom prst="rect">
            <a:avLst/>
          </a:prstGeom>
        </p:spPr>
        <p:txBody>
          <a:bodyPr wrap="square">
            <a:spAutoFit/>
          </a:bodyPr>
          <a:lstStyle/>
          <a:p>
            <a:pPr indent="536575"/>
            <a:r>
              <a:rPr lang="ru-RU" dirty="0">
                <a:latin typeface="Bookman Old Style" pitchFamily="18" charset="0"/>
              </a:rPr>
              <a:t>Слово «ремесло» произошло от латинского «</a:t>
            </a:r>
            <a:r>
              <a:rPr lang="ru-RU" dirty="0" err="1">
                <a:latin typeface="Bookman Old Style" pitchFamily="18" charset="0"/>
              </a:rPr>
              <a:t>ремес</a:t>
            </a:r>
            <a:r>
              <a:rPr lang="ru-RU" dirty="0">
                <a:latin typeface="Bookman Old Style" pitchFamily="18" charset="0"/>
              </a:rPr>
              <a:t>» (плотник) и обозначало разные виды ручных работ. Ремесло превращалось в промысел, когда мастера начинали создавать предметы по заказу и на продажу.</a:t>
            </a:r>
          </a:p>
          <a:p>
            <a:pPr indent="536575"/>
            <a:r>
              <a:rPr lang="ru-RU" dirty="0">
                <a:latin typeface="Bookman Old Style" pitchFamily="18" charset="0"/>
              </a:rPr>
              <a:t>Кострома — очень старинный город и здесь активно развивались различные направления ремёсел. Самые известные — ювелирное дело, текстильное и деревообработка. </a:t>
            </a:r>
          </a:p>
          <a:p>
            <a:pPr indent="536575"/>
            <a:r>
              <a:rPr lang="ru-RU" dirty="0">
                <a:latin typeface="Bookman Old Style" pitchFamily="18" charset="0"/>
              </a:rPr>
              <a:t>Во второй половине XVII века в Костроме сформировалась выдающаяся школа фресковой и иконной живописи. Костромские росписи украшали мебель и дома в разных губерниях России.</a:t>
            </a:r>
          </a:p>
          <a:p>
            <a:pPr indent="536575"/>
            <a:r>
              <a:rPr lang="ru-RU" dirty="0" smtClean="0">
                <a:latin typeface="Bookman Old Style" pitchFamily="18" charset="0"/>
              </a:rPr>
              <a:t>И до ныне  живут мастера в  </a:t>
            </a:r>
            <a:r>
              <a:rPr lang="ru-RU" dirty="0">
                <a:latin typeface="Bookman Old Style" pitchFamily="18" charset="0"/>
              </a:rPr>
              <a:t>Костромской области, похожие ремёсла и промыслы встречаются в </a:t>
            </a:r>
            <a:r>
              <a:rPr lang="ru-RU" dirty="0" smtClean="0">
                <a:latin typeface="Bookman Old Style" pitchFamily="18" charset="0"/>
              </a:rPr>
              <a:t>каждом районе, </a:t>
            </a:r>
            <a:r>
              <a:rPr lang="ru-RU" dirty="0">
                <a:latin typeface="Bookman Old Style" pitchFamily="18" charset="0"/>
              </a:rPr>
              <a:t>но есть </a:t>
            </a:r>
            <a:r>
              <a:rPr lang="ru-RU" dirty="0" smtClean="0">
                <a:latin typeface="Bookman Old Style" pitchFamily="18" charset="0"/>
              </a:rPr>
              <a:t>то, что их отличает-своё</a:t>
            </a:r>
            <a:r>
              <a:rPr lang="ru-RU" dirty="0">
                <a:latin typeface="Bookman Old Style" pitchFamily="18" charset="0"/>
              </a:rPr>
              <a:t>, </a:t>
            </a:r>
            <a:r>
              <a:rPr lang="ru-RU" dirty="0" smtClean="0">
                <a:latin typeface="Bookman Old Style" pitchFamily="18" charset="0"/>
              </a:rPr>
              <a:t>особенное, уникальное</a:t>
            </a:r>
            <a:endParaRPr lang="ru-RU" dirty="0">
              <a:latin typeface="Bookman Old Style" pitchFamily="18" charset="0"/>
            </a:endParaRPr>
          </a:p>
        </p:txBody>
      </p:sp>
    </p:spTree>
    <p:extLst>
      <p:ext uri="{BB962C8B-B14F-4D97-AF65-F5344CB8AC3E}">
        <p14:creationId xmlns:p14="http://schemas.microsoft.com/office/powerpoint/2010/main" val="2353883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st.depositphotos.com/1589661/4432/v/950/depositphotos_44329493-stock-illustration-ukrainian-slavic-red-and-grey.jpg"/>
          <p:cNvPicPr>
            <a:picLocks noChangeAspect="1" noChangeArrowheads="1"/>
          </p:cNvPicPr>
          <p:nvPr/>
        </p:nvPicPr>
        <p:blipFill rotWithShape="1">
          <a:blip r:embed="rId2">
            <a:extLst>
              <a:ext uri="{28A0092B-C50C-407E-A947-70E740481C1C}">
                <a14:useLocalDpi xmlns:a14="http://schemas.microsoft.com/office/drawing/2010/main" val="0"/>
              </a:ext>
            </a:extLst>
          </a:blip>
          <a:srcRect b="84459"/>
          <a:stretch/>
        </p:blipFill>
        <p:spPr bwMode="auto">
          <a:xfrm>
            <a:off x="270952" y="404664"/>
            <a:ext cx="8693536" cy="74976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www.gttp.ru/Image/MP/MP_193/mp_193_4.jpg"/>
          <p:cNvPicPr/>
          <p:nvPr/>
        </p:nvPicPr>
        <p:blipFill>
          <a:blip r:embed="rId3" cstate="print"/>
          <a:srcRect r="2244" b="10526"/>
          <a:stretch>
            <a:fillRect/>
          </a:stretch>
        </p:blipFill>
        <p:spPr bwMode="auto">
          <a:xfrm>
            <a:off x="179512" y="1340768"/>
            <a:ext cx="2932896" cy="2304256"/>
          </a:xfrm>
          <a:prstGeom prst="rect">
            <a:avLst/>
          </a:prstGeom>
          <a:noFill/>
          <a:ln w="9525">
            <a:noFill/>
            <a:miter lim="800000"/>
            <a:headEnd/>
            <a:tailEnd/>
          </a:ln>
        </p:spPr>
      </p:pic>
      <p:pic>
        <p:nvPicPr>
          <p:cNvPr id="6" name="Рисунок 5" descr="http://s8.drugiegoroda.ru/7/705/70548-_DSC8529.jpg"/>
          <p:cNvPicPr/>
          <p:nvPr/>
        </p:nvPicPr>
        <p:blipFill>
          <a:blip r:embed="rId4" cstate="print"/>
          <a:srcRect/>
          <a:stretch>
            <a:fillRect/>
          </a:stretch>
        </p:blipFill>
        <p:spPr bwMode="auto">
          <a:xfrm>
            <a:off x="194400" y="4005064"/>
            <a:ext cx="2932896" cy="2242309"/>
          </a:xfrm>
          <a:prstGeom prst="rect">
            <a:avLst/>
          </a:prstGeom>
          <a:noFill/>
          <a:ln w="9525">
            <a:noFill/>
            <a:miter lim="800000"/>
            <a:headEnd/>
            <a:tailEnd/>
          </a:ln>
        </p:spPr>
      </p:pic>
      <p:pic>
        <p:nvPicPr>
          <p:cNvPr id="7" name="Рисунок 6" descr="http://ns.nounb.sci-nnov.ru/projects/nmo_name/photo/33_4.jpg"/>
          <p:cNvPicPr/>
          <p:nvPr/>
        </p:nvPicPr>
        <p:blipFill>
          <a:blip r:embed="rId5" cstate="print"/>
          <a:srcRect l="6128" t="5948" r="3250" b="10781"/>
          <a:stretch>
            <a:fillRect/>
          </a:stretch>
        </p:blipFill>
        <p:spPr bwMode="auto">
          <a:xfrm>
            <a:off x="5937696" y="1340768"/>
            <a:ext cx="3026792" cy="2304256"/>
          </a:xfrm>
          <a:prstGeom prst="rect">
            <a:avLst/>
          </a:prstGeom>
          <a:noFill/>
          <a:ln w="9525">
            <a:noFill/>
            <a:miter lim="800000"/>
            <a:headEnd/>
            <a:tailEnd/>
          </a:ln>
        </p:spPr>
      </p:pic>
      <p:pic>
        <p:nvPicPr>
          <p:cNvPr id="8" name="Рисунок 7" descr="http://ecomne.ru/upload/medialibrary/b74/pr01.jpg"/>
          <p:cNvPicPr/>
          <p:nvPr/>
        </p:nvPicPr>
        <p:blipFill>
          <a:blip r:embed="rId6" cstate="print"/>
          <a:srcRect/>
          <a:stretch>
            <a:fillRect/>
          </a:stretch>
        </p:blipFill>
        <p:spPr bwMode="auto">
          <a:xfrm>
            <a:off x="5937696" y="4005063"/>
            <a:ext cx="3026792" cy="2242309"/>
          </a:xfrm>
          <a:prstGeom prst="rect">
            <a:avLst/>
          </a:prstGeom>
          <a:noFill/>
          <a:ln w="9525">
            <a:noFill/>
            <a:miter lim="800000"/>
            <a:headEnd/>
            <a:tailEnd/>
          </a:ln>
        </p:spPr>
      </p:pic>
      <p:pic>
        <p:nvPicPr>
          <p:cNvPr id="9" name="Рисунок 8" descr="http://in.kostromka.ru/img/01/bochkov/mak4-2.jpg"/>
          <p:cNvPicPr/>
          <p:nvPr/>
        </p:nvPicPr>
        <p:blipFill>
          <a:blip r:embed="rId7" cstate="print"/>
          <a:srcRect/>
          <a:stretch>
            <a:fillRect/>
          </a:stretch>
        </p:blipFill>
        <p:spPr bwMode="auto">
          <a:xfrm>
            <a:off x="3112408" y="2735580"/>
            <a:ext cx="2825288" cy="2061572"/>
          </a:xfrm>
          <a:prstGeom prst="rect">
            <a:avLst/>
          </a:prstGeom>
          <a:noFill/>
          <a:ln w="9525">
            <a:noFill/>
            <a:miter lim="800000"/>
            <a:headEnd/>
            <a:tailEnd/>
          </a:ln>
        </p:spPr>
      </p:pic>
      <p:sp>
        <p:nvSpPr>
          <p:cNvPr id="2" name="Управляющая кнопка: домой 1">
            <a:hlinkClick r:id="rId8" action="ppaction://hlinksldjump" highlightClick="1"/>
          </p:cNvPr>
          <p:cNvSpPr/>
          <p:nvPr/>
        </p:nvSpPr>
        <p:spPr>
          <a:xfrm>
            <a:off x="4211960" y="5517232"/>
            <a:ext cx="576064"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039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st.depositphotos.com/1589661/4432/v/950/depositphotos_44329493-stock-illustration-ukrainian-slavic-red-and-grey.jpg"/>
          <p:cNvPicPr>
            <a:picLocks noChangeAspect="1" noChangeArrowheads="1"/>
          </p:cNvPicPr>
          <p:nvPr/>
        </p:nvPicPr>
        <p:blipFill rotWithShape="1">
          <a:blip r:embed="rId2">
            <a:extLst>
              <a:ext uri="{28A0092B-C50C-407E-A947-70E740481C1C}">
                <a14:useLocalDpi xmlns:a14="http://schemas.microsoft.com/office/drawing/2010/main" val="0"/>
              </a:ext>
            </a:extLst>
          </a:blip>
          <a:srcRect b="84459"/>
          <a:stretch/>
        </p:blipFill>
        <p:spPr bwMode="auto">
          <a:xfrm>
            <a:off x="250354" y="280150"/>
            <a:ext cx="8714134" cy="74976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Доски разделочные"/>
          <p:cNvPicPr/>
          <p:nvPr/>
        </p:nvPicPr>
        <p:blipFill>
          <a:blip r:embed="rId3" cstate="print"/>
          <a:srcRect/>
          <a:stretch>
            <a:fillRect/>
          </a:stretch>
        </p:blipFill>
        <p:spPr bwMode="auto">
          <a:xfrm>
            <a:off x="282392" y="1060788"/>
            <a:ext cx="3169518" cy="2315334"/>
          </a:xfrm>
          <a:prstGeom prst="rect">
            <a:avLst/>
          </a:prstGeom>
          <a:noFill/>
          <a:ln w="9525">
            <a:noFill/>
            <a:miter lim="800000"/>
            <a:headEnd/>
            <a:tailEnd/>
          </a:ln>
        </p:spPr>
      </p:pic>
      <p:pic>
        <p:nvPicPr>
          <p:cNvPr id="7" name="Рисунок 6" descr="http://kostromaturs.ru/wp-content/uploads/2018/05/ijrky00vaay-512x380.jpg"/>
          <p:cNvPicPr/>
          <p:nvPr/>
        </p:nvPicPr>
        <p:blipFill>
          <a:blip r:embed="rId4" cstate="print"/>
          <a:srcRect/>
          <a:stretch>
            <a:fillRect/>
          </a:stretch>
        </p:blipFill>
        <p:spPr bwMode="auto">
          <a:xfrm>
            <a:off x="5940152" y="1029916"/>
            <a:ext cx="3024336" cy="2346206"/>
          </a:xfrm>
          <a:prstGeom prst="rect">
            <a:avLst/>
          </a:prstGeom>
          <a:noFill/>
          <a:ln w="9525">
            <a:noFill/>
            <a:miter lim="800000"/>
            <a:headEnd/>
            <a:tailEnd/>
          </a:ln>
        </p:spPr>
      </p:pic>
      <p:pic>
        <p:nvPicPr>
          <p:cNvPr id="8" name="Рисунок 7" descr="http://kostrsloboda.ru/images/news/2016-10/%D0%A0%D0%BE%D1%81%D0%BF%D0%B8%D1%81%D1%8C_6.JPG"/>
          <p:cNvPicPr/>
          <p:nvPr/>
        </p:nvPicPr>
        <p:blipFill>
          <a:blip r:embed="rId5" cstate="print"/>
          <a:srcRect/>
          <a:stretch>
            <a:fillRect/>
          </a:stretch>
        </p:blipFill>
        <p:spPr bwMode="auto">
          <a:xfrm>
            <a:off x="2627784" y="3368100"/>
            <a:ext cx="4032448" cy="2797204"/>
          </a:xfrm>
          <a:prstGeom prst="rect">
            <a:avLst/>
          </a:prstGeom>
          <a:noFill/>
          <a:ln w="9525">
            <a:noFill/>
            <a:miter lim="800000"/>
            <a:headEnd/>
            <a:tailEnd/>
          </a:ln>
        </p:spPr>
      </p:pic>
      <p:sp>
        <p:nvSpPr>
          <p:cNvPr id="2" name="Управляющая кнопка: домой 1">
            <a:hlinkClick r:id="rId6" action="ppaction://hlinksldjump" highlightClick="1"/>
          </p:cNvPr>
          <p:cNvSpPr/>
          <p:nvPr/>
        </p:nvSpPr>
        <p:spPr>
          <a:xfrm>
            <a:off x="755576" y="5013176"/>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1377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5491336" cy="838200"/>
          </a:xfrm>
        </p:spPr>
        <p:txBody>
          <a:bodyPr>
            <a:normAutofit/>
          </a:bodyPr>
          <a:lstStyle/>
          <a:p>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Островский район</a:t>
            </a:r>
          </a:p>
        </p:txBody>
      </p:sp>
      <p:sp>
        <p:nvSpPr>
          <p:cNvPr id="3" name="Объект 2"/>
          <p:cNvSpPr>
            <a:spLocks noGrp="1"/>
          </p:cNvSpPr>
          <p:nvPr>
            <p:ph idx="1"/>
          </p:nvPr>
        </p:nvSpPr>
        <p:spPr/>
        <p:txBody>
          <a:bodyPr>
            <a:normAutofit fontScale="92500" lnSpcReduction="10000"/>
          </a:bodyPr>
          <a:lstStyle/>
          <a:p>
            <a:pPr marL="0" indent="0" algn="just">
              <a:buNone/>
            </a:pPr>
            <a:r>
              <a:rPr lang="ru-RU" i="1" dirty="0">
                <a:latin typeface="Bookman Old Style" pitchFamily="18" charset="0"/>
                <a:hlinkClick r:id="rId2" action="ppaction://hlinksldjump"/>
              </a:rPr>
              <a:t>Плетение лаптей</a:t>
            </a:r>
            <a:r>
              <a:rPr lang="ru-RU" dirty="0">
                <a:latin typeface="Bookman Old Style" pitchFamily="18" charset="0"/>
                <a:hlinkClick r:id="rId2" action="ppaction://hlinksldjump"/>
              </a:rPr>
              <a:t> </a:t>
            </a:r>
            <a:r>
              <a:rPr lang="ru-RU" dirty="0">
                <a:latin typeface="Bookman Old Style" pitchFamily="18" charset="0"/>
              </a:rPr>
              <a:t>– удобной лёгкой и доступной обуви. </a:t>
            </a:r>
          </a:p>
          <a:p>
            <a:pPr marL="0" indent="0" algn="just">
              <a:buNone/>
            </a:pPr>
            <a:r>
              <a:rPr lang="ru-RU" dirty="0">
                <a:latin typeface="Bookman Old Style" pitchFamily="18" charset="0"/>
              </a:rPr>
              <a:t>Материалом для лаптей иногда служила береста, но чаще - лыко, которое драли из липы. Для плетения лаптей нужны приспособления: нож, кочедык, мялка для лыка, колодка (одна на обе ноги). Кроме лаптей плели бахилы (ступни). Они были более изящны по форме. Лапоть хорош для дальних походов. </a:t>
            </a:r>
          </a:p>
          <a:p>
            <a:endParaRPr lang="ru-RU" dirty="0"/>
          </a:p>
        </p:txBody>
      </p:sp>
      <p:pic>
        <p:nvPicPr>
          <p:cNvPr id="1026" name="Picture 2" descr="https://im0-tub-ru.yandex.net/i?id=28b90f397dfec36e904ba22047279621-srl&amp;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04352"/>
            <a:ext cx="1105595" cy="138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60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coollady.ru/puc/4/rukodel/001.gif"/>
          <p:cNvPicPr>
            <a:picLocks noChangeAspect="1" noChangeArrowheads="1"/>
          </p:cNvPicPr>
          <p:nvPr/>
        </p:nvPicPr>
        <p:blipFill rotWithShape="1">
          <a:blip r:embed="rId2">
            <a:extLst>
              <a:ext uri="{28A0092B-C50C-407E-A947-70E740481C1C}">
                <a14:useLocalDpi xmlns:a14="http://schemas.microsoft.com/office/drawing/2010/main" val="0"/>
              </a:ext>
            </a:extLst>
          </a:blip>
          <a:srcRect b="72399"/>
          <a:stretch/>
        </p:blipFill>
        <p:spPr bwMode="auto">
          <a:xfrm>
            <a:off x="321525" y="476672"/>
            <a:ext cx="8426939" cy="570314"/>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6" descr="http://contragents.ru/xn--80aahc6airewm.xn--p1ai/muzfo-imaginator/images/original/5091353/5091353"/>
          <p:cNvPicPr>
            <a:picLocks noGrp="1"/>
          </p:cNvPicPr>
          <p:nvPr>
            <p:ph idx="1"/>
          </p:nvPr>
        </p:nvPicPr>
        <p:blipFill>
          <a:blip r:embed="rId3" cstate="print"/>
          <a:srcRect/>
          <a:stretch>
            <a:fillRect/>
          </a:stretch>
        </p:blipFill>
        <p:spPr bwMode="auto">
          <a:xfrm>
            <a:off x="355845" y="1484784"/>
            <a:ext cx="3733843" cy="2304256"/>
          </a:xfrm>
          <a:prstGeom prst="rect">
            <a:avLst/>
          </a:prstGeom>
          <a:noFill/>
          <a:ln w="9525">
            <a:noFill/>
            <a:miter lim="800000"/>
            <a:headEnd/>
            <a:tailEnd/>
          </a:ln>
        </p:spPr>
      </p:pic>
      <p:pic>
        <p:nvPicPr>
          <p:cNvPr id="8" name="Рисунок 7" descr="ÐÑÐºÐ¾"/>
          <p:cNvPicPr/>
          <p:nvPr/>
        </p:nvPicPr>
        <p:blipFill>
          <a:blip r:embed="rId4" cstate="print"/>
          <a:srcRect/>
          <a:stretch>
            <a:fillRect/>
          </a:stretch>
        </p:blipFill>
        <p:spPr bwMode="auto">
          <a:xfrm>
            <a:off x="343209" y="4149080"/>
            <a:ext cx="3724735" cy="2304256"/>
          </a:xfrm>
          <a:prstGeom prst="rect">
            <a:avLst/>
          </a:prstGeom>
          <a:noFill/>
          <a:ln w="9525">
            <a:noFill/>
            <a:miter lim="800000"/>
            <a:headEnd/>
            <a:tailEnd/>
          </a:ln>
        </p:spPr>
      </p:pic>
      <p:pic>
        <p:nvPicPr>
          <p:cNvPr id="9" name="Рисунок 8" descr="http://images-old.superstyle.ru/pic/art_pics/2_89_28963_1305552148.jpg"/>
          <p:cNvPicPr/>
          <p:nvPr/>
        </p:nvPicPr>
        <p:blipFill>
          <a:blip r:embed="rId5" cstate="print"/>
          <a:srcRect/>
          <a:stretch>
            <a:fillRect/>
          </a:stretch>
        </p:blipFill>
        <p:spPr bwMode="auto">
          <a:xfrm>
            <a:off x="4177660" y="3416713"/>
            <a:ext cx="1606010" cy="1464734"/>
          </a:xfrm>
          <a:prstGeom prst="rect">
            <a:avLst/>
          </a:prstGeom>
          <a:noFill/>
          <a:ln w="9525">
            <a:noFill/>
            <a:miter lim="800000"/>
            <a:headEnd/>
            <a:tailEnd/>
          </a:ln>
        </p:spPr>
      </p:pic>
      <p:pic>
        <p:nvPicPr>
          <p:cNvPr id="10" name="Рисунок 9" descr="ÐÐ»ÐµÑÐµÐ½Ð¸Ðµ Ð»Ð°Ð¿ÑÐµÐ¹"/>
          <p:cNvPicPr/>
          <p:nvPr/>
        </p:nvPicPr>
        <p:blipFill>
          <a:blip r:embed="rId6" cstate="print"/>
          <a:srcRect/>
          <a:stretch>
            <a:fillRect/>
          </a:stretch>
        </p:blipFill>
        <p:spPr bwMode="auto">
          <a:xfrm>
            <a:off x="5871532" y="1640230"/>
            <a:ext cx="2876932" cy="4381058"/>
          </a:xfrm>
          <a:prstGeom prst="rect">
            <a:avLst/>
          </a:prstGeom>
          <a:noFill/>
          <a:ln w="9525">
            <a:noFill/>
            <a:miter lim="800000"/>
            <a:headEnd/>
            <a:tailEnd/>
          </a:ln>
        </p:spPr>
      </p:pic>
      <p:sp>
        <p:nvSpPr>
          <p:cNvPr id="2" name="Управляющая кнопка: домой 1">
            <a:hlinkClick r:id="rId7" action="ppaction://hlinksldjump" highlightClick="1"/>
          </p:cNvPr>
          <p:cNvSpPr/>
          <p:nvPr/>
        </p:nvSpPr>
        <p:spPr>
          <a:xfrm>
            <a:off x="4716016" y="5445224"/>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5505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6139408" cy="838200"/>
          </a:xfrm>
        </p:spPr>
        <p:txBody>
          <a:bodyPr>
            <a:normAutofit/>
          </a:bodyPr>
          <a:lstStyle/>
          <a:p>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Макарьевский</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 район</a:t>
            </a:r>
          </a:p>
        </p:txBody>
      </p:sp>
      <p:sp>
        <p:nvSpPr>
          <p:cNvPr id="3" name="Объект 2"/>
          <p:cNvSpPr>
            <a:spLocks noGrp="1"/>
          </p:cNvSpPr>
          <p:nvPr>
            <p:ph idx="1"/>
          </p:nvPr>
        </p:nvSpPr>
        <p:spPr>
          <a:xfrm>
            <a:off x="304800" y="1196752"/>
            <a:ext cx="8686800" cy="5661248"/>
          </a:xfrm>
        </p:spPr>
        <p:txBody>
          <a:bodyPr>
            <a:normAutofit fontScale="77500" lnSpcReduction="20000"/>
          </a:bodyPr>
          <a:lstStyle/>
          <a:p>
            <a:pPr marL="0" indent="0" algn="just">
              <a:buNone/>
            </a:pPr>
            <a:r>
              <a:rPr lang="ru-RU" b="1" i="1" dirty="0" err="1">
                <a:latin typeface="Bookman Old Style" pitchFamily="18" charset="0"/>
                <a:hlinkClick r:id="rId2" action="ppaction://hlinksldjump"/>
              </a:rPr>
              <a:t>Пимокатство</a:t>
            </a:r>
            <a:r>
              <a:rPr lang="ru-RU" b="1" i="1" dirty="0">
                <a:latin typeface="Bookman Old Style" pitchFamily="18" charset="0"/>
                <a:hlinkClick r:id="rId2" action="ppaction://hlinksldjump"/>
              </a:rPr>
              <a:t> (</a:t>
            </a:r>
            <a:r>
              <a:rPr lang="ru-RU" i="1" dirty="0">
                <a:latin typeface="Bookman Old Style" pitchFamily="18" charset="0"/>
              </a:rPr>
              <a:t>катание валенок вручную)</a:t>
            </a:r>
            <a:r>
              <a:rPr lang="ru-RU" dirty="0">
                <a:latin typeface="Bookman Old Style" pitchFamily="18" charset="0"/>
              </a:rPr>
              <a:t> Валенки раньше носили только зажиточные крестьяне. Их берегли, передавали в наследство. Осенью, собрав урожай, мастера-пимокаты шли пешком или ехали поездом в разные регионы страны, оставались там на несколько месяцев и делали обувь для местных жителей.</a:t>
            </a:r>
          </a:p>
          <a:p>
            <a:pPr marL="0" indent="0" algn="just">
              <a:buNone/>
            </a:pPr>
            <a:r>
              <a:rPr lang="ru-RU" dirty="0">
                <a:latin typeface="Bookman Old Style" pitchFamily="18" charset="0"/>
              </a:rPr>
              <a:t>Технологию производства валенок держали в секрете, передавая из поколения в поколение. </a:t>
            </a:r>
            <a:br>
              <a:rPr lang="ru-RU" dirty="0">
                <a:latin typeface="Bookman Old Style" pitchFamily="18" charset="0"/>
              </a:rPr>
            </a:br>
            <a:r>
              <a:rPr lang="ru-RU" dirty="0">
                <a:latin typeface="Bookman Old Style" pitchFamily="18" charset="0"/>
              </a:rPr>
              <a:t>Петр I считал валенки эффективным средством в лечении радикулита. Екатерина Великая носила валенки под платьем на своих больных ногах. </a:t>
            </a:r>
          </a:p>
          <a:p>
            <a:pPr marL="0" indent="0" algn="just">
              <a:buNone/>
            </a:pPr>
            <a:r>
              <a:rPr lang="ru-RU" dirty="0">
                <a:latin typeface="Bookman Old Style" pitchFamily="18" charset="0"/>
              </a:rPr>
              <a:t>Неоценима заслуга валенок в военное время. Зимой на войне наших солдат одевали только в валенки.</a:t>
            </a:r>
          </a:p>
          <a:p>
            <a:pPr marL="0" indent="0">
              <a:buNone/>
            </a:pPr>
            <a:endParaRPr lang="ru-RU" dirty="0"/>
          </a:p>
        </p:txBody>
      </p:sp>
      <p:pic>
        <p:nvPicPr>
          <p:cNvPr id="6146" name="Picture 2" descr="http://www.bankgorodov.ru/public/photos/coa/913_bi.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88640"/>
            <a:ext cx="792088" cy="98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27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ollady.ru/puc/4/rukodel/001.gif"/>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467544" y="404664"/>
            <a:ext cx="8136904" cy="68041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ÐÐ° Ð²Ð°Ð»ÑÐ½Ð¸ÐµÐ¼"/>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492686" y="1340768"/>
            <a:ext cx="3143210" cy="2160240"/>
          </a:xfrm>
          <a:prstGeom prst="rect">
            <a:avLst/>
          </a:prstGeom>
          <a:noFill/>
          <a:ln w="9525">
            <a:noFill/>
            <a:miter lim="800000"/>
            <a:headEnd/>
            <a:tailEnd/>
          </a:ln>
        </p:spPr>
      </p:pic>
      <p:pic>
        <p:nvPicPr>
          <p:cNvPr id="6" name="Рисунок 5" descr="https://cs3.livemaster.ru/zhurnalfoto/9/6/a/150408091030.jpeg"/>
          <p:cNvPicPr/>
          <p:nvPr/>
        </p:nvPicPr>
        <p:blipFill>
          <a:blip r:embed="rId5" cstate="print"/>
          <a:srcRect/>
          <a:stretch>
            <a:fillRect/>
          </a:stretch>
        </p:blipFill>
        <p:spPr bwMode="auto">
          <a:xfrm>
            <a:off x="5436096" y="1280670"/>
            <a:ext cx="3162643" cy="2220338"/>
          </a:xfrm>
          <a:prstGeom prst="rect">
            <a:avLst/>
          </a:prstGeom>
          <a:noFill/>
          <a:ln w="9525">
            <a:noFill/>
            <a:miter lim="800000"/>
            <a:headEnd/>
            <a:tailEnd/>
          </a:ln>
        </p:spPr>
      </p:pic>
      <p:pic>
        <p:nvPicPr>
          <p:cNvPr id="7" name="Рисунок 6" descr="https://cs3.livemaster.ru/zhurnalfoto/2/0/2/150408094954.jpeg"/>
          <p:cNvPicPr/>
          <p:nvPr/>
        </p:nvPicPr>
        <p:blipFill>
          <a:blip r:embed="rId6" cstate="print"/>
          <a:srcRect/>
          <a:stretch>
            <a:fillRect/>
          </a:stretch>
        </p:blipFill>
        <p:spPr bwMode="auto">
          <a:xfrm>
            <a:off x="500062" y="4077072"/>
            <a:ext cx="3135834" cy="2448272"/>
          </a:xfrm>
          <a:prstGeom prst="rect">
            <a:avLst/>
          </a:prstGeom>
          <a:noFill/>
          <a:ln w="9525">
            <a:noFill/>
            <a:miter lim="800000"/>
            <a:headEnd/>
            <a:tailEnd/>
          </a:ln>
        </p:spPr>
      </p:pic>
      <p:pic>
        <p:nvPicPr>
          <p:cNvPr id="8" name="Рисунок 7" descr="https://cs3.livemaster.ru/zhurnalfoto/f/4/6/150408091030.jpeg"/>
          <p:cNvPicPr/>
          <p:nvPr/>
        </p:nvPicPr>
        <p:blipFill>
          <a:blip r:embed="rId7" cstate="print"/>
          <a:srcRect/>
          <a:stretch>
            <a:fillRect/>
          </a:stretch>
        </p:blipFill>
        <p:spPr bwMode="auto">
          <a:xfrm>
            <a:off x="5436096" y="4077072"/>
            <a:ext cx="3162643" cy="2448272"/>
          </a:xfrm>
          <a:prstGeom prst="rect">
            <a:avLst/>
          </a:prstGeom>
          <a:noFill/>
          <a:ln w="9525">
            <a:noFill/>
            <a:miter lim="800000"/>
            <a:headEnd/>
            <a:tailEnd/>
          </a:ln>
        </p:spPr>
      </p:pic>
      <p:pic>
        <p:nvPicPr>
          <p:cNvPr id="9" name="Рисунок 8" descr="история"/>
          <p:cNvPicPr/>
          <p:nvPr/>
        </p:nvPicPr>
        <p:blipFill>
          <a:blip r:embed="rId8" cstate="print"/>
          <a:srcRect/>
          <a:stretch>
            <a:fillRect/>
          </a:stretch>
        </p:blipFill>
        <p:spPr bwMode="auto">
          <a:xfrm>
            <a:off x="3707904" y="2390839"/>
            <a:ext cx="1656184" cy="2910369"/>
          </a:xfrm>
          <a:prstGeom prst="rect">
            <a:avLst/>
          </a:prstGeom>
          <a:noFill/>
          <a:ln w="9525">
            <a:noFill/>
            <a:miter lim="800000"/>
            <a:headEnd/>
            <a:tailEnd/>
          </a:ln>
        </p:spPr>
      </p:pic>
      <p:sp>
        <p:nvSpPr>
          <p:cNvPr id="2" name="Управляющая кнопка: домой 1">
            <a:hlinkClick r:id="rId9" action="ppaction://hlinksldjump" highlightClick="1"/>
          </p:cNvPr>
          <p:cNvSpPr/>
          <p:nvPr/>
        </p:nvSpPr>
        <p:spPr>
          <a:xfrm>
            <a:off x="3995936" y="5733256"/>
            <a:ext cx="540060"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01417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5923384" cy="838200"/>
          </a:xfrm>
        </p:spPr>
        <p:txBody>
          <a:bodyPr>
            <a:normAutofit fontScale="90000"/>
          </a:bodyPr>
          <a:lstStyle/>
          <a:p>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Парфеньевский</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 район</a:t>
            </a:r>
          </a:p>
        </p:txBody>
      </p:sp>
      <p:sp>
        <p:nvSpPr>
          <p:cNvPr id="3" name="Объект 2"/>
          <p:cNvSpPr>
            <a:spLocks noGrp="1"/>
          </p:cNvSpPr>
          <p:nvPr>
            <p:ph idx="1"/>
          </p:nvPr>
        </p:nvSpPr>
        <p:spPr>
          <a:xfrm>
            <a:off x="304800" y="1554162"/>
            <a:ext cx="8686800" cy="5115198"/>
          </a:xfrm>
        </p:spPr>
        <p:txBody>
          <a:bodyPr>
            <a:normAutofit fontScale="77500" lnSpcReduction="20000"/>
          </a:bodyPr>
          <a:lstStyle/>
          <a:p>
            <a:pPr marL="0" indent="0" algn="just">
              <a:buNone/>
            </a:pPr>
            <a:r>
              <a:rPr lang="ru-RU" dirty="0">
                <a:latin typeface="Bookman Old Style" pitchFamily="18" charset="0"/>
              </a:rPr>
              <a:t>Обилие леса и залежи глины определили главные занятия населения: собирательство грибов и </a:t>
            </a:r>
            <a:r>
              <a:rPr lang="ru-RU" i="1" dirty="0">
                <a:latin typeface="Bookman Old Style" pitchFamily="18" charset="0"/>
                <a:hlinkClick r:id="rId2" action="ppaction://hlinksldjump"/>
              </a:rPr>
              <a:t>изготовление глиняных изделий</a:t>
            </a:r>
            <a:r>
              <a:rPr lang="ru-RU" dirty="0">
                <a:latin typeface="Bookman Old Style" pitchFamily="18" charset="0"/>
              </a:rPr>
              <a:t>. Гончары производили посуду для личного пользования, для продажи, начиная с глубокой осени и кончая весной. Производили посуду кухонную, посуду для хранения продуктов, кувшины, горшки разных размеров, кринки для молока, плошки для варки мяса и рыбы и т.д. Эти изделия отличались друг от друга формой, размерами, отделкой</a:t>
            </a:r>
            <a:r>
              <a:rPr lang="ru-RU" dirty="0" smtClean="0">
                <a:latin typeface="Bookman Old Style" pitchFamily="18" charset="0"/>
              </a:rPr>
              <a:t>.</a:t>
            </a:r>
          </a:p>
          <a:p>
            <a:pPr marL="0" indent="0" algn="just">
              <a:buNone/>
            </a:pPr>
            <a:r>
              <a:rPr lang="ru-RU" sz="3100" dirty="0">
                <a:latin typeface="Bookman Old Style" pitchFamily="18" charset="0"/>
              </a:rPr>
              <a:t>Печное ремесло. </a:t>
            </a:r>
          </a:p>
          <a:p>
            <a:pPr marL="0" indent="0" algn="just">
              <a:buNone/>
            </a:pPr>
            <a:r>
              <a:rPr lang="ru-RU" sz="3100" dirty="0">
                <a:latin typeface="Bookman Old Style" pitchFamily="18" charset="0"/>
              </a:rPr>
              <a:t>Без отопления в холодное время не могли ни простые люди, ни цари. Для устройства русской  печи нужно иметь специальные знания и умения. Так возникло </a:t>
            </a:r>
            <a:r>
              <a:rPr lang="ru-RU" sz="3100" dirty="0">
                <a:latin typeface="Bookman Old Style" pitchFamily="18" charset="0"/>
                <a:hlinkClick r:id="rId3" action="ppaction://hlinksldjump"/>
              </a:rPr>
              <a:t>ремесло печника</a:t>
            </a:r>
            <a:r>
              <a:rPr lang="ru-RU" sz="3100" dirty="0">
                <a:latin typeface="Bookman Old Style" pitchFamily="18" charset="0"/>
              </a:rPr>
              <a:t>.</a:t>
            </a:r>
          </a:p>
          <a:p>
            <a:pPr marL="0" indent="0" algn="just">
              <a:buNone/>
            </a:pPr>
            <a:endParaRPr lang="ru-RU" sz="3100" dirty="0">
              <a:latin typeface="Bookman Old Style" pitchFamily="18" charset="0"/>
            </a:endParaRPr>
          </a:p>
          <a:p>
            <a:pPr marL="0" indent="0" algn="just">
              <a:buNone/>
            </a:pPr>
            <a:endParaRPr lang="ru-RU" sz="3100" dirty="0">
              <a:latin typeface="Bookman Old Style" pitchFamily="18" charset="0"/>
            </a:endParaRPr>
          </a:p>
        </p:txBody>
      </p:sp>
      <p:pic>
        <p:nvPicPr>
          <p:cNvPr id="5122" name="Picture 2" descr="http://www.bankgorodov.ru/public/photos/coa/921_bi.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16632"/>
            <a:ext cx="1026989"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38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oollady.ru/puc/4/rukodel/001.gif"/>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467544" y="404664"/>
            <a:ext cx="8136904" cy="680413"/>
          </a:xfrm>
          <a:prstGeom prst="rect">
            <a:avLst/>
          </a:prstGeom>
          <a:noFill/>
          <a:extLst>
            <a:ext uri="{909E8E84-426E-40DD-AFC4-6F175D3DCCD1}">
              <a14:hiddenFill xmlns:a14="http://schemas.microsoft.com/office/drawing/2010/main">
                <a:solidFill>
                  <a:srgbClr val="FFFFFF"/>
                </a:solidFill>
              </a14:hiddenFill>
            </a:ext>
          </a:extLst>
        </p:spPr>
      </p:pic>
      <p:pic>
        <p:nvPicPr>
          <p:cNvPr id="5" name="Объект 4" descr="ÐÐ¾Ð½ÑÐ°Ñ Ð·Ð° ÑÐ°Ð±Ð¾ÑÐ¾Ð¹"/>
          <p:cNvPicPr>
            <a:picLocks noGrp="1"/>
          </p:cNvPicPr>
          <p:nvPr>
            <p:ph idx="1"/>
          </p:nvPr>
        </p:nvPicPr>
        <p:blipFill>
          <a:blip r:embed="rId3" cstate="print"/>
          <a:srcRect/>
          <a:stretch>
            <a:fillRect/>
          </a:stretch>
        </p:blipFill>
        <p:spPr bwMode="auto">
          <a:xfrm>
            <a:off x="755576" y="2132856"/>
            <a:ext cx="3888432" cy="2880320"/>
          </a:xfrm>
          <a:prstGeom prst="rect">
            <a:avLst/>
          </a:prstGeom>
          <a:noFill/>
          <a:ln w="9525">
            <a:noFill/>
            <a:miter lim="800000"/>
            <a:headEnd/>
            <a:tailEnd/>
          </a:ln>
        </p:spPr>
      </p:pic>
      <p:pic>
        <p:nvPicPr>
          <p:cNvPr id="6" name="Рисунок 5" descr="https://s7.drugiegoroda.ru/5/531/53077-Potter__11_-1014x1024.jpg"/>
          <p:cNvPicPr/>
          <p:nvPr/>
        </p:nvPicPr>
        <p:blipFill>
          <a:blip r:embed="rId4" cstate="print"/>
          <a:srcRect/>
          <a:stretch>
            <a:fillRect/>
          </a:stretch>
        </p:blipFill>
        <p:spPr bwMode="auto">
          <a:xfrm>
            <a:off x="5436096" y="1268760"/>
            <a:ext cx="2520280" cy="2520280"/>
          </a:xfrm>
          <a:prstGeom prst="rect">
            <a:avLst/>
          </a:prstGeom>
          <a:noFill/>
          <a:ln w="9525">
            <a:noFill/>
            <a:miter lim="800000"/>
            <a:headEnd/>
            <a:tailEnd/>
          </a:ln>
        </p:spPr>
      </p:pic>
      <p:pic>
        <p:nvPicPr>
          <p:cNvPr id="7" name="Рисунок 6" descr="http://nisami.okis.ru/gallery/5/7/8/5782/67862/464481-1391369770.JPG"/>
          <p:cNvPicPr/>
          <p:nvPr/>
        </p:nvPicPr>
        <p:blipFill>
          <a:blip r:embed="rId5" cstate="print"/>
          <a:srcRect/>
          <a:stretch>
            <a:fillRect/>
          </a:stretch>
        </p:blipFill>
        <p:spPr bwMode="auto">
          <a:xfrm>
            <a:off x="5460826" y="4005064"/>
            <a:ext cx="2495550" cy="2520280"/>
          </a:xfrm>
          <a:prstGeom prst="rect">
            <a:avLst/>
          </a:prstGeom>
          <a:noFill/>
          <a:ln w="9525">
            <a:noFill/>
            <a:miter lim="800000"/>
            <a:headEnd/>
            <a:tailEnd/>
          </a:ln>
        </p:spPr>
      </p:pic>
      <p:sp>
        <p:nvSpPr>
          <p:cNvPr id="2" name="Управляющая кнопка: домой 1">
            <a:hlinkClick r:id="rId6" action="ppaction://hlinksldjump" highlightClick="1"/>
          </p:cNvPr>
          <p:cNvSpPr/>
          <p:nvPr/>
        </p:nvSpPr>
        <p:spPr>
          <a:xfrm>
            <a:off x="467544" y="5445224"/>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35584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oollady.ru/puc/4/rukodel/001.gif"/>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25000"/>
          <a:stretch/>
        </p:blipFill>
        <p:spPr bwMode="auto">
          <a:xfrm>
            <a:off x="467544" y="404664"/>
            <a:ext cx="8136904" cy="6804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печь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62" y="1268760"/>
            <a:ext cx="257167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печь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268760"/>
            <a:ext cx="273630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descr="C:\Users\User\Downloads\печь2.jpg"/>
          <p:cNvPicPr/>
          <p:nvPr/>
        </p:nvPicPr>
        <p:blipFill>
          <a:blip r:embed="rId5" cstate="print"/>
          <a:srcRect/>
          <a:stretch>
            <a:fillRect/>
          </a:stretch>
        </p:blipFill>
        <p:spPr bwMode="auto">
          <a:xfrm>
            <a:off x="3203848" y="1268760"/>
            <a:ext cx="2520280" cy="3384376"/>
          </a:xfrm>
          <a:prstGeom prst="rect">
            <a:avLst/>
          </a:prstGeom>
          <a:noFill/>
          <a:ln w="9525">
            <a:noFill/>
            <a:miter lim="800000"/>
            <a:headEnd/>
            <a:tailEnd/>
          </a:ln>
        </p:spPr>
      </p:pic>
      <p:sp>
        <p:nvSpPr>
          <p:cNvPr id="2" name="Управляющая кнопка: домой 1">
            <a:hlinkClick r:id="rId6" action="ppaction://hlinksldjump" highlightClick="1"/>
          </p:cNvPr>
          <p:cNvSpPr/>
          <p:nvPr/>
        </p:nvSpPr>
        <p:spPr>
          <a:xfrm>
            <a:off x="395536" y="5517232"/>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1702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88122"/>
            <a:ext cx="5491336" cy="838200"/>
          </a:xfrm>
        </p:spPr>
        <p:txBody>
          <a:bodyPr>
            <a:normAutofit/>
          </a:bodyPr>
          <a:lstStyle/>
          <a:p>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СУДИСЛАВСКИЙ РАЙОН</a:t>
            </a:r>
          </a:p>
        </p:txBody>
      </p:sp>
      <p:sp>
        <p:nvSpPr>
          <p:cNvPr id="3" name="Объект 2"/>
          <p:cNvSpPr>
            <a:spLocks noGrp="1"/>
          </p:cNvSpPr>
          <p:nvPr>
            <p:ph idx="1"/>
          </p:nvPr>
        </p:nvSpPr>
        <p:spPr/>
        <p:txBody>
          <a:bodyPr/>
          <a:lstStyle/>
          <a:p>
            <a:pPr marL="0" indent="0" algn="just">
              <a:buNone/>
            </a:pPr>
            <a:r>
              <a:rPr lang="ru-RU" b="1" dirty="0">
                <a:latin typeface="Bookman Old Style" pitchFamily="18" charset="0"/>
                <a:hlinkClick r:id="rId2" action="ppaction://hlinksldjump"/>
              </a:rPr>
              <a:t>Кузнечное дело</a:t>
            </a:r>
            <a:r>
              <a:rPr lang="ru-RU" dirty="0">
                <a:latin typeface="Bookman Old Style" pitchFamily="18" charset="0"/>
              </a:rPr>
              <a:t>. Кузнецы изготавливали огромное количество необходимых вещей: инструменты, строительные элементы, подковы,  церковные предметы, украшения. В районе были свои медники, серебряники, золотых дел мастера. Древние ценные иконы украшались серебряными окладами с золотом.</a:t>
            </a:r>
          </a:p>
          <a:p>
            <a:endParaRPr lang="ru-RU" dirty="0"/>
          </a:p>
        </p:txBody>
      </p:sp>
      <p:pic>
        <p:nvPicPr>
          <p:cNvPr id="3074" name="Picture 2" descr="http://www.kostroma.edu.ru/media/djcatalog2/images/item/0/sudislavskij-munitsipalnyj-rajon_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260648"/>
            <a:ext cx="864096"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47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ovosti44.ru/media/k2/items/cache/946e42b2e90169640b177f50e4fe44a8_L.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 y="0"/>
            <a:ext cx="9138624" cy="6858000"/>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0"/>
            <a:ext cx="8686800" cy="692696"/>
          </a:xfrm>
        </p:spPr>
        <p:txBody>
          <a:bodyPr/>
          <a:lstStyle/>
          <a:p>
            <a:pPr algn="ctr"/>
            <a:r>
              <a:rPr lang="ru-RU" dirty="0" smtClean="0">
                <a:solidFill>
                  <a:srgbClr val="C00000"/>
                </a:solidFill>
              </a:rPr>
              <a:t>Костромская область</a:t>
            </a:r>
            <a:endParaRPr lang="ru-RU" dirty="0">
              <a:solidFill>
                <a:srgbClr val="C00000"/>
              </a:solidFill>
            </a:endParaRPr>
          </a:p>
        </p:txBody>
      </p:sp>
      <p:sp>
        <p:nvSpPr>
          <p:cNvPr id="5" name="Полилиния 4"/>
          <p:cNvSpPr/>
          <p:nvPr/>
        </p:nvSpPr>
        <p:spPr>
          <a:xfrm>
            <a:off x="1306286" y="5735855"/>
            <a:ext cx="239485" cy="67061"/>
          </a:xfrm>
          <a:custGeom>
            <a:avLst/>
            <a:gdLst>
              <a:gd name="connsiteX0" fmla="*/ 0 w 239485"/>
              <a:gd name="connsiteY0" fmla="*/ 44459 h 67061"/>
              <a:gd name="connsiteX1" fmla="*/ 0 w 239485"/>
              <a:gd name="connsiteY1" fmla="*/ 44459 h 67061"/>
              <a:gd name="connsiteX2" fmla="*/ 152400 w 239485"/>
              <a:gd name="connsiteY2" fmla="*/ 11802 h 67061"/>
              <a:gd name="connsiteX3" fmla="*/ 185057 w 239485"/>
              <a:gd name="connsiteY3" fmla="*/ 33574 h 67061"/>
              <a:gd name="connsiteX4" fmla="*/ 239485 w 239485"/>
              <a:gd name="connsiteY4" fmla="*/ 66231 h 67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 h="67061">
                <a:moveTo>
                  <a:pt x="0" y="44459"/>
                </a:moveTo>
                <a:lnTo>
                  <a:pt x="0" y="44459"/>
                </a:lnTo>
                <a:cubicBezTo>
                  <a:pt x="78204" y="5356"/>
                  <a:pt x="74538" y="-14153"/>
                  <a:pt x="152400" y="11802"/>
                </a:cubicBezTo>
                <a:cubicBezTo>
                  <a:pt x="164812" y="15939"/>
                  <a:pt x="174171" y="26317"/>
                  <a:pt x="185057" y="33574"/>
                </a:cubicBezTo>
                <a:cubicBezTo>
                  <a:pt x="212866" y="75288"/>
                  <a:pt x="193745" y="66231"/>
                  <a:pt x="239485" y="6623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 name="Блок-схема: узел 2">
            <a:hlinkClick r:id="rId4" action="ppaction://hlinksldjump"/>
          </p:cNvPr>
          <p:cNvSpPr/>
          <p:nvPr/>
        </p:nvSpPr>
        <p:spPr>
          <a:xfrm>
            <a:off x="2411760" y="198884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узел 21">
            <a:hlinkClick r:id="rId5" action="ppaction://hlinksldjump"/>
          </p:cNvPr>
          <p:cNvSpPr/>
          <p:nvPr/>
        </p:nvSpPr>
        <p:spPr>
          <a:xfrm>
            <a:off x="6444208" y="422108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узел 22">
            <a:hlinkClick r:id="rId6" action="ppaction://hlinksldjump"/>
          </p:cNvPr>
          <p:cNvSpPr/>
          <p:nvPr/>
        </p:nvSpPr>
        <p:spPr>
          <a:xfrm>
            <a:off x="1508043" y="400506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узел 23">
            <a:hlinkClick r:id="rId7" action="ppaction://hlinksldjump"/>
          </p:cNvPr>
          <p:cNvSpPr/>
          <p:nvPr/>
        </p:nvSpPr>
        <p:spPr>
          <a:xfrm>
            <a:off x="2411760" y="314096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Блок-схема: узел 24">
            <a:hlinkClick r:id="rId8" action="ppaction://hlinksldjump"/>
          </p:cNvPr>
          <p:cNvSpPr/>
          <p:nvPr/>
        </p:nvSpPr>
        <p:spPr>
          <a:xfrm>
            <a:off x="611560" y="522920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Блок-схема: узел 25">
            <a:hlinkClick r:id="rId9" action="ppaction://hlinksldjump"/>
          </p:cNvPr>
          <p:cNvSpPr/>
          <p:nvPr/>
        </p:nvSpPr>
        <p:spPr>
          <a:xfrm>
            <a:off x="1286147" y="342900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узел 10">
            <a:hlinkClick r:id="rId10" action="ppaction://hlinksldjump"/>
          </p:cNvPr>
          <p:cNvSpPr/>
          <p:nvPr/>
        </p:nvSpPr>
        <p:spPr>
          <a:xfrm>
            <a:off x="2422889" y="4797152"/>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узел 11">
            <a:hlinkClick r:id="rId11" action="ppaction://hlinksldjump"/>
          </p:cNvPr>
          <p:cNvSpPr/>
          <p:nvPr/>
        </p:nvSpPr>
        <p:spPr>
          <a:xfrm>
            <a:off x="4579559" y="490516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узел 12">
            <a:hlinkClick r:id="rId12" action="ppaction://hlinksldjump"/>
          </p:cNvPr>
          <p:cNvSpPr/>
          <p:nvPr/>
        </p:nvSpPr>
        <p:spPr>
          <a:xfrm>
            <a:off x="3851920" y="278092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узел 13">
            <a:hlinkClick r:id="rId13" action="ppaction://hlinksldjump"/>
          </p:cNvPr>
          <p:cNvSpPr/>
          <p:nvPr/>
        </p:nvSpPr>
        <p:spPr>
          <a:xfrm>
            <a:off x="1907704" y="458112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Блок-схема: узел 14">
            <a:hlinkClick r:id="rId14" action="ppaction://hlinksldjump"/>
          </p:cNvPr>
          <p:cNvSpPr/>
          <p:nvPr/>
        </p:nvSpPr>
        <p:spPr>
          <a:xfrm>
            <a:off x="4358664" y="1556792"/>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Блок-схема: узел 15">
            <a:hlinkClick r:id="rId15" action="ppaction://hlinksldjump"/>
          </p:cNvPr>
          <p:cNvSpPr/>
          <p:nvPr/>
        </p:nvSpPr>
        <p:spPr>
          <a:xfrm>
            <a:off x="1034284" y="616530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Блок-схема: узел 16">
            <a:hlinkClick r:id="rId16" action="ppaction://hlinksldjump"/>
          </p:cNvPr>
          <p:cNvSpPr/>
          <p:nvPr/>
        </p:nvSpPr>
        <p:spPr>
          <a:xfrm>
            <a:off x="5724128" y="256092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лок-схема: узел 17">
            <a:hlinkClick r:id="rId17" action="ppaction://hlinksldjump"/>
          </p:cNvPr>
          <p:cNvSpPr/>
          <p:nvPr/>
        </p:nvSpPr>
        <p:spPr>
          <a:xfrm>
            <a:off x="6336196" y="200602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узел 18">
            <a:hlinkClick r:id="rId17" action="ppaction://hlinksldjump"/>
          </p:cNvPr>
          <p:cNvSpPr/>
          <p:nvPr/>
        </p:nvSpPr>
        <p:spPr>
          <a:xfrm>
            <a:off x="7740352" y="40466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узел 19">
            <a:hlinkClick r:id="rId18" action="ppaction://hlinksldjump"/>
          </p:cNvPr>
          <p:cNvSpPr/>
          <p:nvPr/>
        </p:nvSpPr>
        <p:spPr>
          <a:xfrm>
            <a:off x="395536" y="583660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86412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otvet.imgsmail.ru/download/u_92c63648e18cd55450923b881a446b44_800.jpg"/>
          <p:cNvPicPr/>
          <p:nvPr/>
        </p:nvPicPr>
        <p:blipFill>
          <a:blip r:embed="rId2" cstate="print"/>
          <a:srcRect/>
          <a:stretch>
            <a:fillRect/>
          </a:stretch>
        </p:blipFill>
        <p:spPr bwMode="auto">
          <a:xfrm>
            <a:off x="4662294" y="1203608"/>
            <a:ext cx="4140460" cy="3208372"/>
          </a:xfrm>
          <a:prstGeom prst="rect">
            <a:avLst/>
          </a:prstGeom>
          <a:noFill/>
          <a:ln w="9525">
            <a:noFill/>
            <a:miter lim="800000"/>
            <a:headEnd/>
            <a:tailEnd/>
          </a:ln>
        </p:spPr>
      </p:pic>
      <p:pic>
        <p:nvPicPr>
          <p:cNvPr id="6" name="Рисунок 5" descr="http://earth-chronicles.ru/Publications_9/5/1350509446_685c.jpg"/>
          <p:cNvPicPr/>
          <p:nvPr/>
        </p:nvPicPr>
        <p:blipFill>
          <a:blip r:embed="rId3" cstate="print"/>
          <a:srcRect/>
          <a:stretch>
            <a:fillRect/>
          </a:stretch>
        </p:blipFill>
        <p:spPr bwMode="auto">
          <a:xfrm>
            <a:off x="521834" y="1203608"/>
            <a:ext cx="3978158" cy="3208372"/>
          </a:xfrm>
          <a:prstGeom prst="rect">
            <a:avLst/>
          </a:prstGeom>
          <a:noFill/>
          <a:ln w="9525">
            <a:noFill/>
            <a:miter lim="800000"/>
            <a:headEnd/>
            <a:tailEnd/>
          </a:ln>
        </p:spPr>
      </p:pic>
      <p:pic>
        <p:nvPicPr>
          <p:cNvPr id="7" name="Рисунок 6" descr="http://temples.ru/private/f000247/247_0077777b.jpg"/>
          <p:cNvPicPr/>
          <p:nvPr/>
        </p:nvPicPr>
        <p:blipFill>
          <a:blip r:embed="rId4" cstate="print"/>
          <a:srcRect/>
          <a:stretch>
            <a:fillRect/>
          </a:stretch>
        </p:blipFill>
        <p:spPr bwMode="auto">
          <a:xfrm>
            <a:off x="521834" y="4630736"/>
            <a:ext cx="2465990" cy="2051684"/>
          </a:xfrm>
          <a:prstGeom prst="rect">
            <a:avLst/>
          </a:prstGeom>
          <a:noFill/>
          <a:ln w="9525">
            <a:noFill/>
            <a:miter lim="800000"/>
            <a:headEnd/>
            <a:tailEnd/>
          </a:ln>
        </p:spPr>
      </p:pic>
      <p:pic>
        <p:nvPicPr>
          <p:cNvPr id="8" name="Рисунок 7" descr="http://img-3.photosight.ru/7bf/4557087_large.jpg"/>
          <p:cNvPicPr/>
          <p:nvPr/>
        </p:nvPicPr>
        <p:blipFill rotWithShape="1">
          <a:blip r:embed="rId5" cstate="print">
            <a:extLst>
              <a:ext uri="{28A0092B-C50C-407E-A947-70E740481C1C}">
                <a14:useLocalDpi xmlns:a14="http://schemas.microsoft.com/office/drawing/2010/main"/>
              </a:ext>
            </a:extLst>
          </a:blip>
          <a:srcRect/>
          <a:stretch/>
        </p:blipFill>
        <p:spPr bwMode="auto">
          <a:xfrm>
            <a:off x="3161729" y="4630736"/>
            <a:ext cx="2676525" cy="2008505"/>
          </a:xfrm>
          <a:prstGeom prst="rect">
            <a:avLst/>
          </a:prstGeom>
          <a:noFill/>
          <a:ln w="9525">
            <a:noFill/>
            <a:miter lim="800000"/>
            <a:headEnd/>
            <a:tailEnd/>
          </a:ln>
        </p:spPr>
      </p:pic>
      <p:pic>
        <p:nvPicPr>
          <p:cNvPr id="9" name="Рисунок 8" descr="http://www.alois-kovka.ru/uploads/posts/2015-06/1433573382_025.jpg"/>
          <p:cNvPicPr/>
          <p:nvPr/>
        </p:nvPicPr>
        <p:blipFill>
          <a:blip r:embed="rId6" cstate="print"/>
          <a:srcRect/>
          <a:stretch>
            <a:fillRect/>
          </a:stretch>
        </p:blipFill>
        <p:spPr bwMode="auto">
          <a:xfrm>
            <a:off x="6129667" y="4630736"/>
            <a:ext cx="2676525" cy="2008505"/>
          </a:xfrm>
          <a:prstGeom prst="rect">
            <a:avLst/>
          </a:prstGeom>
          <a:noFill/>
          <a:ln w="9525">
            <a:noFill/>
            <a:miter lim="800000"/>
            <a:headEnd/>
            <a:tailEnd/>
          </a:ln>
        </p:spPr>
      </p:pic>
      <p:pic>
        <p:nvPicPr>
          <p:cNvPr id="1028" name="Picture 4" descr="https://s52.radikal.ru/i136/1208/ef/48214bc61512t.jpg"/>
          <p:cNvPicPr>
            <a:picLocks noChangeAspect="1" noChangeArrowheads="1"/>
          </p:cNvPicPr>
          <p:nvPr/>
        </p:nvPicPr>
        <p:blipFill rotWithShape="1">
          <a:blip r:embed="rId7">
            <a:extLst>
              <a:ext uri="{28A0092B-C50C-407E-A947-70E740481C1C}">
                <a14:useLocalDpi xmlns:a14="http://schemas.microsoft.com/office/drawing/2010/main" val="0"/>
              </a:ext>
            </a:extLst>
          </a:blip>
          <a:srcRect l="5918" t="76104" r="5015" b="8195"/>
          <a:stretch/>
        </p:blipFill>
        <p:spPr bwMode="auto">
          <a:xfrm>
            <a:off x="521834" y="188640"/>
            <a:ext cx="8280920" cy="800100"/>
          </a:xfrm>
          <a:prstGeom prst="rect">
            <a:avLst/>
          </a:prstGeom>
          <a:noFill/>
          <a:extLst>
            <a:ext uri="{909E8E84-426E-40DD-AFC4-6F175D3DCCD1}">
              <a14:hiddenFill xmlns:a14="http://schemas.microsoft.com/office/drawing/2010/main">
                <a:solidFill>
                  <a:srgbClr val="FFFFFF"/>
                </a:solidFill>
              </a14:hiddenFill>
            </a:ext>
          </a:extLst>
        </p:spPr>
      </p:pic>
      <p:sp>
        <p:nvSpPr>
          <p:cNvPr id="4" name="Управляющая кнопка: домой 3">
            <a:hlinkClick r:id="rId8" action="ppaction://hlinksldjump" highlightClick="1"/>
          </p:cNvPr>
          <p:cNvSpPr/>
          <p:nvPr/>
        </p:nvSpPr>
        <p:spPr>
          <a:xfrm>
            <a:off x="8532440" y="6205748"/>
            <a:ext cx="504056" cy="4766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67460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5347320" cy="838200"/>
          </a:xfrm>
        </p:spPr>
        <p:txBody>
          <a:bodyPr>
            <a:normAutofit/>
          </a:bodyPr>
          <a:lstStyle/>
          <a:p>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КОЛОГРИВСКИЙ РАЙОН</a:t>
            </a:r>
          </a:p>
        </p:txBody>
      </p:sp>
      <p:sp>
        <p:nvSpPr>
          <p:cNvPr id="3" name="Объект 2"/>
          <p:cNvSpPr>
            <a:spLocks noGrp="1"/>
          </p:cNvSpPr>
          <p:nvPr>
            <p:ph idx="1"/>
          </p:nvPr>
        </p:nvSpPr>
        <p:spPr/>
        <p:txBody>
          <a:bodyPr>
            <a:normAutofit fontScale="92500" lnSpcReduction="10000"/>
          </a:bodyPr>
          <a:lstStyle/>
          <a:p>
            <a:pPr marL="0" indent="0" algn="just">
              <a:buNone/>
            </a:pPr>
            <a:r>
              <a:rPr lang="ru-RU" dirty="0">
                <a:latin typeface="Bookman Old Style" pitchFamily="18" charset="0"/>
              </a:rPr>
              <a:t>Хорошо рос в районе </a:t>
            </a:r>
            <a:r>
              <a:rPr lang="ru-RU" i="1" dirty="0">
                <a:latin typeface="Bookman Old Style" pitchFamily="18" charset="0"/>
              </a:rPr>
              <a:t>лён</a:t>
            </a:r>
            <a:r>
              <a:rPr lang="ru-RU" dirty="0">
                <a:latin typeface="Bookman Old Style" pitchFamily="18" charset="0"/>
              </a:rPr>
              <a:t>, поэтому местные занимались его обработкой,</a:t>
            </a:r>
            <a:r>
              <a:rPr lang="ru-RU" i="1" dirty="0">
                <a:latin typeface="Bookman Old Style" pitchFamily="18" charset="0"/>
              </a:rPr>
              <a:t> прядением ниток и </a:t>
            </a:r>
            <a:r>
              <a:rPr lang="ru-RU" b="1" dirty="0">
                <a:latin typeface="Bookman Old Style" pitchFamily="18" charset="0"/>
                <a:hlinkClick r:id="rId2" action="ppaction://hlinksldjump"/>
              </a:rPr>
              <a:t>ткачеством</a:t>
            </a:r>
            <a:r>
              <a:rPr lang="ru-RU" dirty="0">
                <a:latin typeface="Bookman Old Style" pitchFamily="18" charset="0"/>
              </a:rPr>
              <a:t>. Не имея покупной краски, люди сами красили свои пряжи и холсты местными растениями. Ель, ольха, рябина, лук, </a:t>
            </a:r>
            <a:r>
              <a:rPr lang="ru-RU" dirty="0" err="1">
                <a:latin typeface="Bookman Old Style" pitchFamily="18" charset="0"/>
              </a:rPr>
              <a:t>толоконка</a:t>
            </a:r>
            <a:r>
              <a:rPr lang="ru-RU" dirty="0">
                <a:latin typeface="Bookman Old Style" pitchFamily="18" charset="0"/>
              </a:rPr>
              <a:t>, черёмуха, крушина, багульник помогли получить различные оттенки: охра, серый, черничный, цвет обожжённого кирпича и др.</a:t>
            </a:r>
          </a:p>
          <a:p>
            <a:endParaRPr lang="ru-RU" dirty="0"/>
          </a:p>
        </p:txBody>
      </p:sp>
      <p:pic>
        <p:nvPicPr>
          <p:cNvPr id="4098" name="Picture 2" descr="http://www.bankgorodov.ru/public/photos/coa/911_bi.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260648"/>
            <a:ext cx="1080120" cy="134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1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52.radikal.ru/i136/1208/ef/48214bc61512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404664"/>
            <a:ext cx="8640960" cy="65151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ÐÐ±ÑÐ°Ð·ÑÑ ÑÐ½Ð¾Ð¿Ð¾Ð² Ð»ÑÐ½Ð° Ð¸ ÐºÐ¾Ð½Ð¾Ð¿Ð»Ð¸"/>
          <p:cNvPicPr/>
          <p:nvPr/>
        </p:nvPicPr>
        <p:blipFill>
          <a:blip r:embed="rId3" cstate="print"/>
          <a:srcRect/>
          <a:stretch>
            <a:fillRect/>
          </a:stretch>
        </p:blipFill>
        <p:spPr bwMode="auto">
          <a:xfrm>
            <a:off x="251520" y="1196752"/>
            <a:ext cx="2592288" cy="2952328"/>
          </a:xfrm>
          <a:prstGeom prst="rect">
            <a:avLst/>
          </a:prstGeom>
          <a:noFill/>
          <a:ln w="9525">
            <a:noFill/>
            <a:miter lim="800000"/>
            <a:headEnd/>
            <a:tailEnd/>
          </a:ln>
        </p:spPr>
      </p:pic>
      <p:pic>
        <p:nvPicPr>
          <p:cNvPr id="6" name="Рисунок 5" descr="ÐÐ±ÑÐ°Ð±Ð¾ÑÐºÐ° ÐºÐ¾Ð½Ð¾Ð¿Ð»Ð¸, ÐÐ°ÑÐ¸Ð¼Ð¾Ð²ÑÐºÐ¸Ð¹ Ñ., Ð­ÐºÑÐ¿Ð¾Ð½Ð°Ñ Ð¼ÑÐ·ÐµÑ."/>
          <p:cNvPicPr/>
          <p:nvPr/>
        </p:nvPicPr>
        <p:blipFill>
          <a:blip r:embed="rId4" cstate="print"/>
          <a:srcRect/>
          <a:stretch>
            <a:fillRect/>
          </a:stretch>
        </p:blipFill>
        <p:spPr bwMode="auto">
          <a:xfrm>
            <a:off x="3491880" y="1210195"/>
            <a:ext cx="2376264" cy="2940041"/>
          </a:xfrm>
          <a:prstGeom prst="rect">
            <a:avLst/>
          </a:prstGeom>
          <a:noFill/>
          <a:ln w="9525">
            <a:noFill/>
            <a:miter lim="800000"/>
            <a:headEnd/>
            <a:tailEnd/>
          </a:ln>
        </p:spPr>
      </p:pic>
      <p:pic>
        <p:nvPicPr>
          <p:cNvPr id="7" name="Рисунок 6" descr="ÐÐ°Ð»Ð¾ÑÐ¾ÑÑÐ¸Ð¹ÑÐºÐ°Ñ ÐºÑÐµÑÑÑÑÐ½ÐºÐ° Ñ Ð¿ÑÑÐ»ÐºÐ¾Ð¹"/>
          <p:cNvPicPr/>
          <p:nvPr/>
        </p:nvPicPr>
        <p:blipFill>
          <a:blip r:embed="rId5" cstate="print"/>
          <a:srcRect/>
          <a:stretch>
            <a:fillRect/>
          </a:stretch>
        </p:blipFill>
        <p:spPr bwMode="auto">
          <a:xfrm>
            <a:off x="6444208" y="1209039"/>
            <a:ext cx="2448272" cy="2940041"/>
          </a:xfrm>
          <a:prstGeom prst="rect">
            <a:avLst/>
          </a:prstGeom>
          <a:noFill/>
          <a:ln w="9525">
            <a:noFill/>
            <a:miter lim="800000"/>
            <a:headEnd/>
            <a:tailEnd/>
          </a:ln>
        </p:spPr>
      </p:pic>
      <p:pic>
        <p:nvPicPr>
          <p:cNvPr id="8" name="Рисунок 7" descr="ÐÑÐµÑÑÑÑÐ½ÐºÐ° Ð¼Ð½ÑÑ Ð»ÑÐ½. ÐÐµÑÐ¼ÑÐºÐ°Ñ Ð³ÑÐ±ÐµÑÐ½Ð¸Ñ. 1910Ð³."/>
          <p:cNvPicPr/>
          <p:nvPr/>
        </p:nvPicPr>
        <p:blipFill>
          <a:blip r:embed="rId6" cstate="print"/>
          <a:srcRect/>
          <a:stretch>
            <a:fillRect/>
          </a:stretch>
        </p:blipFill>
        <p:spPr bwMode="auto">
          <a:xfrm>
            <a:off x="251520" y="4437112"/>
            <a:ext cx="2592288" cy="2064509"/>
          </a:xfrm>
          <a:prstGeom prst="rect">
            <a:avLst/>
          </a:prstGeom>
          <a:noFill/>
          <a:ln w="9525">
            <a:noFill/>
            <a:miter lim="800000"/>
            <a:headEnd/>
            <a:tailEnd/>
          </a:ln>
        </p:spPr>
      </p:pic>
      <p:pic>
        <p:nvPicPr>
          <p:cNvPr id="9" name="Рисунок 8" descr="ÐÐ° ÑÐºÐ°ÑÐºÐ¸Ð¼ ÑÑÐ°Ð½ÐºÐ¾Ð¼"/>
          <p:cNvPicPr/>
          <p:nvPr/>
        </p:nvPicPr>
        <p:blipFill>
          <a:blip r:embed="rId7" cstate="print"/>
          <a:srcRect/>
          <a:stretch>
            <a:fillRect/>
          </a:stretch>
        </p:blipFill>
        <p:spPr bwMode="auto">
          <a:xfrm>
            <a:off x="3059832" y="4437112"/>
            <a:ext cx="3096344" cy="2064509"/>
          </a:xfrm>
          <a:prstGeom prst="rect">
            <a:avLst/>
          </a:prstGeom>
          <a:noFill/>
          <a:ln w="9525">
            <a:noFill/>
            <a:miter lim="800000"/>
            <a:headEnd/>
            <a:tailEnd/>
          </a:ln>
        </p:spPr>
      </p:pic>
      <p:pic>
        <p:nvPicPr>
          <p:cNvPr id="10" name="Рисунок 9" descr="http://ruvera.ru/data/img/content/1527798976.4993tradicionnye_promysly10.jpeg"/>
          <p:cNvPicPr/>
          <p:nvPr/>
        </p:nvPicPr>
        <p:blipFill>
          <a:blip r:embed="rId8" cstate="print"/>
          <a:srcRect/>
          <a:stretch>
            <a:fillRect/>
          </a:stretch>
        </p:blipFill>
        <p:spPr bwMode="auto">
          <a:xfrm>
            <a:off x="6368995" y="4437112"/>
            <a:ext cx="2506345" cy="2064509"/>
          </a:xfrm>
          <a:prstGeom prst="rect">
            <a:avLst/>
          </a:prstGeom>
          <a:noFill/>
          <a:ln w="9525">
            <a:noFill/>
            <a:miter lim="800000"/>
            <a:headEnd/>
            <a:tailEnd/>
          </a:ln>
        </p:spPr>
      </p:pic>
      <p:sp>
        <p:nvSpPr>
          <p:cNvPr id="4" name="Управляющая кнопка: домой 3">
            <a:hlinkClick r:id="rId9" action="ppaction://hlinksldjump" highlightClick="1"/>
          </p:cNvPr>
          <p:cNvSpPr/>
          <p:nvPr/>
        </p:nvSpPr>
        <p:spPr>
          <a:xfrm>
            <a:off x="8484378" y="6069250"/>
            <a:ext cx="576064" cy="67211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017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6139408" cy="838200"/>
          </a:xfrm>
        </p:spPr>
        <p:txBody>
          <a:bodyPr>
            <a:normAutofit fontScale="90000"/>
          </a:bodyPr>
          <a:lstStyle/>
          <a:p>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КРАСНОСЕЛЬСКИЙ РАЙОН</a:t>
            </a:r>
            <a:r>
              <a:rPr lang="ru-RU" dirty="0">
                <a:effectLst/>
              </a:rPr>
              <a:t/>
            </a:r>
            <a:br>
              <a:rPr lang="ru-RU" dirty="0">
                <a:effectLst/>
              </a:rPr>
            </a:b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b="1" dirty="0">
                <a:latin typeface="Bookman Old Style" pitchFamily="18" charset="0"/>
                <a:hlinkClick r:id="rId2" action="ppaction://hlinksldjump"/>
              </a:rPr>
              <a:t>Ювелирный промысел </a:t>
            </a:r>
            <a:r>
              <a:rPr lang="ru-RU" dirty="0">
                <a:latin typeface="Bookman Old Style" pitchFamily="18" charset="0"/>
              </a:rPr>
              <a:t>(изготовление женских украшений) зародился в </a:t>
            </a:r>
            <a:r>
              <a:rPr lang="en-US" dirty="0">
                <a:latin typeface="Bookman Old Style" pitchFamily="18" charset="0"/>
              </a:rPr>
              <a:t>X</a:t>
            </a:r>
            <a:r>
              <a:rPr lang="ru-RU" dirty="0">
                <a:latin typeface="Bookman Old Style" pitchFamily="18" charset="0"/>
              </a:rPr>
              <a:t>-</a:t>
            </a:r>
            <a:r>
              <a:rPr lang="en-US" dirty="0">
                <a:latin typeface="Bookman Old Style" pitchFamily="18" charset="0"/>
              </a:rPr>
              <a:t>XIV</a:t>
            </a:r>
            <a:r>
              <a:rPr lang="ru-RU" dirty="0">
                <a:latin typeface="Bookman Old Style" pitchFamily="18" charset="0"/>
              </a:rPr>
              <a:t> вв.,  и это было определено рядом обстоятельств: неблагоприятные условия для земледелия, выгодное расположение на реке Волге. В начале XVII появляется интерес к изготовлению посуды, оригинальных окладов для  икон в технике чеканки (сырьём в основном являются серебряные монеты). Затем - знаменитая </a:t>
            </a:r>
            <a:r>
              <a:rPr lang="ru-RU" dirty="0" err="1">
                <a:latin typeface="Bookman Old Style" pitchFamily="18" charset="0"/>
              </a:rPr>
              <a:t>красносельская</a:t>
            </a:r>
            <a:r>
              <a:rPr lang="ru-RU" dirty="0">
                <a:latin typeface="Bookman Old Style" pitchFamily="18" charset="0"/>
              </a:rPr>
              <a:t> скань; серебряное кружево.</a:t>
            </a:r>
          </a:p>
          <a:p>
            <a:pPr marL="0" indent="0">
              <a:buNone/>
            </a:pPr>
            <a:endParaRPr lang="ru-RU" dirty="0"/>
          </a:p>
        </p:txBody>
      </p:sp>
      <p:pic>
        <p:nvPicPr>
          <p:cNvPr id="5122" name="Picture 2" descr="https://upload.wikimedia.org/wikipedia/commons/thumb/4/4d/Coat_of_Arms_of_Krasnoselsky_%28municipality_in_Moscow%29.svg/900px-Coat_of_Arms_of_Krasnoselsky_%28municipality_in_Moscow%2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16632"/>
            <a:ext cx="1224136" cy="136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16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52.radikal.ru/i136/1208/ef/48214bc61512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404664"/>
            <a:ext cx="8568952" cy="69723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www.rjs.ru/wp-content/uploads/2016/09/Ptica3.jpg"/>
          <p:cNvPicPr/>
          <p:nvPr/>
        </p:nvPicPr>
        <p:blipFill>
          <a:blip r:embed="rId3" cstate="print"/>
          <a:srcRect/>
          <a:stretch>
            <a:fillRect/>
          </a:stretch>
        </p:blipFill>
        <p:spPr bwMode="auto">
          <a:xfrm>
            <a:off x="1421366" y="4149080"/>
            <a:ext cx="1944216" cy="2520280"/>
          </a:xfrm>
          <a:prstGeom prst="rect">
            <a:avLst/>
          </a:prstGeom>
          <a:noFill/>
          <a:ln w="9525">
            <a:noFill/>
            <a:miter lim="800000"/>
            <a:headEnd/>
            <a:tailEnd/>
          </a:ln>
        </p:spPr>
      </p:pic>
      <p:pic>
        <p:nvPicPr>
          <p:cNvPr id="6" name="Рисунок 5" descr="https://www.rjs.ru/wp-content/uploads/2016/11/dnN8bTM49m0.jpg"/>
          <p:cNvPicPr/>
          <p:nvPr/>
        </p:nvPicPr>
        <p:blipFill>
          <a:blip r:embed="rId4" cstate="print"/>
          <a:srcRect/>
          <a:stretch>
            <a:fillRect/>
          </a:stretch>
        </p:blipFill>
        <p:spPr bwMode="auto">
          <a:xfrm>
            <a:off x="5220072" y="1268760"/>
            <a:ext cx="3672408" cy="2664296"/>
          </a:xfrm>
          <a:prstGeom prst="rect">
            <a:avLst/>
          </a:prstGeom>
          <a:noFill/>
          <a:ln w="9525">
            <a:noFill/>
            <a:miter lim="800000"/>
            <a:headEnd/>
            <a:tailEnd/>
          </a:ln>
        </p:spPr>
      </p:pic>
      <p:pic>
        <p:nvPicPr>
          <p:cNvPr id="7" name="Рисунок 6" descr="http://www.adm44.ru/i/news/dsc1069.jpg"/>
          <p:cNvPicPr/>
          <p:nvPr/>
        </p:nvPicPr>
        <p:blipFill>
          <a:blip r:embed="rId5" cstate="print"/>
          <a:srcRect/>
          <a:stretch>
            <a:fillRect/>
          </a:stretch>
        </p:blipFill>
        <p:spPr bwMode="auto">
          <a:xfrm>
            <a:off x="5220072" y="4077072"/>
            <a:ext cx="3672408" cy="2592288"/>
          </a:xfrm>
          <a:prstGeom prst="rect">
            <a:avLst/>
          </a:prstGeom>
          <a:noFill/>
          <a:ln w="9525">
            <a:noFill/>
            <a:miter lim="800000"/>
            <a:headEnd/>
            <a:tailEnd/>
          </a:ln>
        </p:spPr>
      </p:pic>
      <p:pic>
        <p:nvPicPr>
          <p:cNvPr id="8" name="Рисунок 7" descr="http://www.adm44.ru/i/news/empty4031.jpg"/>
          <p:cNvPicPr/>
          <p:nvPr/>
        </p:nvPicPr>
        <p:blipFill>
          <a:blip r:embed="rId6" cstate="print"/>
          <a:srcRect/>
          <a:stretch>
            <a:fillRect/>
          </a:stretch>
        </p:blipFill>
        <p:spPr bwMode="auto">
          <a:xfrm>
            <a:off x="358964" y="1268760"/>
            <a:ext cx="4069020" cy="2664296"/>
          </a:xfrm>
          <a:prstGeom prst="rect">
            <a:avLst/>
          </a:prstGeom>
          <a:noFill/>
          <a:ln w="9525">
            <a:noFill/>
            <a:miter lim="800000"/>
            <a:headEnd/>
            <a:tailEnd/>
          </a:ln>
        </p:spPr>
      </p:pic>
      <p:sp>
        <p:nvSpPr>
          <p:cNvPr id="4" name="Управляющая кнопка: домой 3">
            <a:hlinkClick r:id="rId7" action="ppaction://hlinksldjump" highlightClick="1"/>
          </p:cNvPr>
          <p:cNvSpPr/>
          <p:nvPr/>
        </p:nvSpPr>
        <p:spPr>
          <a:xfrm>
            <a:off x="317300" y="5848378"/>
            <a:ext cx="684644" cy="75608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616774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0678"/>
            <a:ext cx="4843264" cy="838200"/>
          </a:xfrm>
        </p:spPr>
        <p:txBody>
          <a:bodyPr>
            <a:normAutofit/>
          </a:bodyPr>
          <a:lstStyle/>
          <a:p>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МЕЖЕВСКОЙ РАЙОН</a:t>
            </a:r>
          </a:p>
        </p:txBody>
      </p:sp>
      <p:sp>
        <p:nvSpPr>
          <p:cNvPr id="3" name="Объект 2"/>
          <p:cNvSpPr>
            <a:spLocks noGrp="1"/>
          </p:cNvSpPr>
          <p:nvPr>
            <p:ph idx="1"/>
          </p:nvPr>
        </p:nvSpPr>
        <p:spPr/>
        <p:txBody>
          <a:bodyPr>
            <a:normAutofit fontScale="92500" lnSpcReduction="20000"/>
          </a:bodyPr>
          <a:lstStyle/>
          <a:p>
            <a:pPr marL="0" indent="0" algn="just">
              <a:buNone/>
            </a:pPr>
            <a:r>
              <a:rPr lang="ru-RU" dirty="0">
                <a:latin typeface="Bookman Old Style" pitchFamily="18" charset="0"/>
              </a:rPr>
              <a:t>В деревнях было развито </a:t>
            </a:r>
            <a:r>
              <a:rPr lang="ru-RU" b="1" dirty="0">
                <a:latin typeface="Bookman Old Style" pitchFamily="18" charset="0"/>
                <a:hlinkClick r:id="rId2" action="ppaction://hlinksldjump"/>
              </a:rPr>
              <a:t>бондарное производство</a:t>
            </a:r>
            <a:r>
              <a:rPr lang="ru-RU" dirty="0">
                <a:latin typeface="Bookman Old Style" pitchFamily="18" charset="0"/>
              </a:rPr>
              <a:t>: умельцы изготавливали кадки, бадьи. Мастера из русской глубинки всегда славились искусной </a:t>
            </a:r>
            <a:r>
              <a:rPr lang="ru-RU" b="1" dirty="0">
                <a:latin typeface="Bookman Old Style" pitchFamily="18" charset="0"/>
                <a:hlinkClick r:id="rId3" action="ppaction://hlinksldjump"/>
              </a:rPr>
              <a:t>резьбой по дереву </a:t>
            </a:r>
            <a:r>
              <a:rPr lang="ru-RU" dirty="0">
                <a:latin typeface="Bookman Old Style" pitchFamily="18" charset="0"/>
              </a:rPr>
              <a:t>(наличники на избах, резное крыльцо и др.) и </a:t>
            </a:r>
            <a:r>
              <a:rPr lang="ru-RU" b="1" dirty="0">
                <a:latin typeface="Bookman Old Style" pitchFamily="18" charset="0"/>
                <a:hlinkClick r:id="rId4" action="ppaction://hlinksldjump"/>
              </a:rPr>
              <a:t>обработкой дерева </a:t>
            </a:r>
            <a:r>
              <a:rPr lang="ru-RU" dirty="0">
                <a:latin typeface="Bookman Old Style" pitchFamily="18" charset="0"/>
              </a:rPr>
              <a:t>(изготовление ложек, прялок, мебели и т.д.)</a:t>
            </a:r>
          </a:p>
          <a:p>
            <a:pPr marL="0" indent="0" algn="just">
              <a:buNone/>
            </a:pPr>
            <a:r>
              <a:rPr lang="ru-RU" dirty="0">
                <a:latin typeface="Bookman Old Style" pitchFamily="18" charset="0"/>
              </a:rPr>
              <a:t>В районе делали сани и тарантасы, ткацкие станы и все приспособления к ним.</a:t>
            </a:r>
          </a:p>
          <a:p>
            <a:pPr marL="0" indent="0">
              <a:buNone/>
            </a:pPr>
            <a:endParaRPr lang="ru-RU" dirty="0"/>
          </a:p>
        </p:txBody>
      </p:sp>
      <p:pic>
        <p:nvPicPr>
          <p:cNvPr id="1026" name="Picture 2" descr="http://www.heraldicum.ru/russia/subjects/towns/images/mezhev.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188640"/>
            <a:ext cx="1008112" cy="12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096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0-tub-ru.yandex.net/i?id=3286ccf9c0e1e0840035b2c672444077-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188640"/>
            <a:ext cx="8352928" cy="8343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img3.stockfresh.com/files/b/baloncici/m/28/3051929_stock-photo-old-barrel.jpg"/>
          <p:cNvPicPr/>
          <p:nvPr/>
        </p:nvPicPr>
        <p:blipFill>
          <a:blip r:embed="rId3" cstate="print"/>
          <a:srcRect/>
          <a:stretch>
            <a:fillRect/>
          </a:stretch>
        </p:blipFill>
        <p:spPr bwMode="auto">
          <a:xfrm>
            <a:off x="1265452" y="1268760"/>
            <a:ext cx="2130484" cy="2414002"/>
          </a:xfrm>
          <a:prstGeom prst="rect">
            <a:avLst/>
          </a:prstGeom>
          <a:noFill/>
          <a:ln w="9525">
            <a:noFill/>
            <a:miter lim="800000"/>
            <a:headEnd/>
            <a:tailEnd/>
          </a:ln>
        </p:spPr>
      </p:pic>
      <p:pic>
        <p:nvPicPr>
          <p:cNvPr id="6" name="Рисунок 5" descr="Ð¡ÐµÐ¼ÑÑ Ð·Ð° Ð¸Ð·Ð³Ð¾ÑÐ¾Ð²Ð»ÐµÐ½Ð¸ÐµÐ¼ Ð»Ð¾Ð¶ÐµÐº"/>
          <p:cNvPicPr/>
          <p:nvPr/>
        </p:nvPicPr>
        <p:blipFill>
          <a:blip r:embed="rId4" cstate="print"/>
          <a:srcRect/>
          <a:stretch>
            <a:fillRect/>
          </a:stretch>
        </p:blipFill>
        <p:spPr bwMode="auto">
          <a:xfrm>
            <a:off x="5122284" y="1234490"/>
            <a:ext cx="3685592" cy="2448272"/>
          </a:xfrm>
          <a:prstGeom prst="rect">
            <a:avLst/>
          </a:prstGeom>
          <a:noFill/>
          <a:ln w="9525">
            <a:noFill/>
            <a:miter lim="800000"/>
            <a:headEnd/>
            <a:tailEnd/>
          </a:ln>
        </p:spPr>
      </p:pic>
      <p:pic>
        <p:nvPicPr>
          <p:cNvPr id="7" name="Рисунок 6" descr="ÐÐ° ÑÑÐ¼Ð°ÑÐºÐµ"/>
          <p:cNvPicPr/>
          <p:nvPr/>
        </p:nvPicPr>
        <p:blipFill>
          <a:blip r:embed="rId5" cstate="print"/>
          <a:srcRect/>
          <a:stretch>
            <a:fillRect/>
          </a:stretch>
        </p:blipFill>
        <p:spPr bwMode="auto">
          <a:xfrm>
            <a:off x="5171472" y="3910176"/>
            <a:ext cx="3636404" cy="2520280"/>
          </a:xfrm>
          <a:prstGeom prst="rect">
            <a:avLst/>
          </a:prstGeom>
          <a:noFill/>
          <a:ln w="9525">
            <a:noFill/>
            <a:miter lim="800000"/>
            <a:headEnd/>
            <a:tailEnd/>
          </a:ln>
        </p:spPr>
      </p:pic>
      <p:pic>
        <p:nvPicPr>
          <p:cNvPr id="2050" name="Picture 2" descr="http://s020.radikal.ru/i705/1603/8f/0dc58909876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3957620"/>
            <a:ext cx="2850544" cy="2425392"/>
          </a:xfrm>
          <a:prstGeom prst="rect">
            <a:avLst/>
          </a:prstGeom>
          <a:noFill/>
          <a:extLst>
            <a:ext uri="{909E8E84-426E-40DD-AFC4-6F175D3DCCD1}">
              <a14:hiddenFill xmlns:a14="http://schemas.microsoft.com/office/drawing/2010/main">
                <a:solidFill>
                  <a:srgbClr val="FFFFFF"/>
                </a:solidFill>
              </a14:hiddenFill>
            </a:ext>
          </a:extLst>
        </p:spPr>
      </p:pic>
      <p:sp>
        <p:nvSpPr>
          <p:cNvPr id="2" name="Управляющая кнопка: домой 1">
            <a:hlinkClick r:id="rId7" action="ppaction://hlinksldjump" highlightClick="1"/>
          </p:cNvPr>
          <p:cNvSpPr/>
          <p:nvPr/>
        </p:nvSpPr>
        <p:spPr>
          <a:xfrm>
            <a:off x="8316416" y="5445224"/>
            <a:ext cx="720080"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82476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0-tub-ru.yandex.net/i?id=3286ccf9c0e1e0840035b2c672444077-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188640"/>
            <a:ext cx="8352928" cy="83439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http://nalichniki.com/blog/wp-content/uploads/2013/02/ryazan-2.jpg"/>
          <p:cNvPicPr/>
          <p:nvPr/>
        </p:nvPicPr>
        <p:blipFill>
          <a:blip r:embed="rId3" cstate="print"/>
          <a:srcRect l="2513" r="4258" b="11582"/>
          <a:stretch>
            <a:fillRect/>
          </a:stretch>
        </p:blipFill>
        <p:spPr bwMode="auto">
          <a:xfrm>
            <a:off x="5441786" y="4221088"/>
            <a:ext cx="3248332" cy="2425432"/>
          </a:xfrm>
          <a:prstGeom prst="rect">
            <a:avLst/>
          </a:prstGeom>
          <a:noFill/>
          <a:ln w="9525">
            <a:noFill/>
            <a:miter lim="800000"/>
            <a:headEnd/>
            <a:tailEnd/>
          </a:ln>
        </p:spPr>
      </p:pic>
      <p:pic>
        <p:nvPicPr>
          <p:cNvPr id="7" name="Рисунок 6" descr="http://all-designstroy.ru/wp-content/uploads/2017/04/Nalichniki-na-okna-15-768x1024.jpg"/>
          <p:cNvPicPr/>
          <p:nvPr/>
        </p:nvPicPr>
        <p:blipFill>
          <a:blip r:embed="rId4" cstate="print"/>
          <a:srcRect/>
          <a:stretch>
            <a:fillRect/>
          </a:stretch>
        </p:blipFill>
        <p:spPr bwMode="auto">
          <a:xfrm>
            <a:off x="5868144" y="1124744"/>
            <a:ext cx="2304256" cy="2952328"/>
          </a:xfrm>
          <a:prstGeom prst="rect">
            <a:avLst/>
          </a:prstGeom>
          <a:noFill/>
          <a:ln w="9525">
            <a:noFill/>
            <a:miter lim="800000"/>
            <a:headEnd/>
            <a:tailEnd/>
          </a:ln>
        </p:spPr>
      </p:pic>
      <p:pic>
        <p:nvPicPr>
          <p:cNvPr id="3074" name="Picture 2" descr="http://img-fotki.yandex.ru/get/5507/11734840.78/0_56586_d6ddfdc_X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132726"/>
            <a:ext cx="4320480" cy="5513794"/>
          </a:xfrm>
          <a:prstGeom prst="rect">
            <a:avLst/>
          </a:prstGeom>
          <a:noFill/>
          <a:extLst>
            <a:ext uri="{909E8E84-426E-40DD-AFC4-6F175D3DCCD1}">
              <a14:hiddenFill xmlns:a14="http://schemas.microsoft.com/office/drawing/2010/main">
                <a:solidFill>
                  <a:srgbClr val="FFFFFF"/>
                </a:solidFill>
              </a14:hiddenFill>
            </a:ext>
          </a:extLst>
        </p:spPr>
      </p:pic>
      <p:sp>
        <p:nvSpPr>
          <p:cNvPr id="2" name="Управляющая кнопка: домой 1">
            <a:hlinkClick r:id="rId6" action="ppaction://hlinksldjump" highlightClick="1"/>
          </p:cNvPr>
          <p:cNvSpPr/>
          <p:nvPr/>
        </p:nvSpPr>
        <p:spPr>
          <a:xfrm>
            <a:off x="8391742" y="5985284"/>
            <a:ext cx="648072"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60474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0-tub-ru.yandex.net/i?id=3286ccf9c0e1e0840035b2c672444077-l&amp;n=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7544" y="332656"/>
            <a:ext cx="8352928" cy="8343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fs00.infourok.ru/images/doc/151/175138/hello_html_m5c7fa4f4.jpg"/>
          <p:cNvPicPr/>
          <p:nvPr/>
        </p:nvPicPr>
        <p:blipFill>
          <a:blip r:embed="rId3" cstate="print"/>
          <a:srcRect/>
          <a:stretch>
            <a:fillRect/>
          </a:stretch>
        </p:blipFill>
        <p:spPr bwMode="auto">
          <a:xfrm>
            <a:off x="971600" y="1268760"/>
            <a:ext cx="2232248" cy="2592288"/>
          </a:xfrm>
          <a:prstGeom prst="rect">
            <a:avLst/>
          </a:prstGeom>
          <a:noFill/>
          <a:ln w="9525">
            <a:noFill/>
            <a:miter lim="800000"/>
            <a:headEnd/>
            <a:tailEnd/>
          </a:ln>
        </p:spPr>
      </p:pic>
      <p:pic>
        <p:nvPicPr>
          <p:cNvPr id="6" name="Рисунок 5" descr="http://zoozel.ru/gallery/images/1311953_derevyannaya-lozhka-foto.jpg"/>
          <p:cNvPicPr/>
          <p:nvPr/>
        </p:nvPicPr>
        <p:blipFill>
          <a:blip r:embed="rId4" cstate="print"/>
          <a:srcRect/>
          <a:stretch>
            <a:fillRect/>
          </a:stretch>
        </p:blipFill>
        <p:spPr bwMode="auto">
          <a:xfrm>
            <a:off x="4067944" y="1361709"/>
            <a:ext cx="2857500" cy="2118360"/>
          </a:xfrm>
          <a:prstGeom prst="rect">
            <a:avLst/>
          </a:prstGeom>
          <a:noFill/>
          <a:ln w="9525">
            <a:noFill/>
            <a:miter lim="800000"/>
            <a:headEnd/>
            <a:tailEnd/>
          </a:ln>
        </p:spPr>
      </p:pic>
      <p:pic>
        <p:nvPicPr>
          <p:cNvPr id="7" name="Рисунок 6" descr="http://www.region44.ru/files/org2/org2031.jpg"/>
          <p:cNvPicPr/>
          <p:nvPr/>
        </p:nvPicPr>
        <p:blipFill>
          <a:blip r:embed="rId5" cstate="print"/>
          <a:srcRect/>
          <a:stretch>
            <a:fillRect/>
          </a:stretch>
        </p:blipFill>
        <p:spPr bwMode="auto">
          <a:xfrm>
            <a:off x="5951543" y="4005064"/>
            <a:ext cx="2868930" cy="2232248"/>
          </a:xfrm>
          <a:prstGeom prst="rect">
            <a:avLst/>
          </a:prstGeom>
          <a:noFill/>
          <a:ln w="9525">
            <a:noFill/>
            <a:miter lim="800000"/>
            <a:headEnd/>
            <a:tailEnd/>
          </a:ln>
        </p:spPr>
      </p:pic>
      <p:pic>
        <p:nvPicPr>
          <p:cNvPr id="8" name="Рисунок 7" descr="http://www.region44.ru/files/org2/org2029.jpg"/>
          <p:cNvPicPr/>
          <p:nvPr/>
        </p:nvPicPr>
        <p:blipFill>
          <a:blip r:embed="rId6" cstate="print"/>
          <a:srcRect/>
          <a:stretch>
            <a:fillRect/>
          </a:stretch>
        </p:blipFill>
        <p:spPr bwMode="auto">
          <a:xfrm>
            <a:off x="2627784" y="4005064"/>
            <a:ext cx="3168352" cy="2232248"/>
          </a:xfrm>
          <a:prstGeom prst="rect">
            <a:avLst/>
          </a:prstGeom>
          <a:noFill/>
          <a:ln w="9525">
            <a:noFill/>
            <a:miter lim="800000"/>
            <a:headEnd/>
            <a:tailEnd/>
          </a:ln>
        </p:spPr>
      </p:pic>
      <p:pic>
        <p:nvPicPr>
          <p:cNvPr id="9" name="Рисунок 8" descr="ÐÐ¾Ð¶ÐºÐ°ÑÐ¸"/>
          <p:cNvPicPr/>
          <p:nvPr/>
        </p:nvPicPr>
        <p:blipFill>
          <a:blip r:embed="rId7" cstate="print"/>
          <a:srcRect/>
          <a:stretch>
            <a:fillRect/>
          </a:stretch>
        </p:blipFill>
        <p:spPr bwMode="auto">
          <a:xfrm>
            <a:off x="467544" y="4009618"/>
            <a:ext cx="2016224" cy="2227694"/>
          </a:xfrm>
          <a:prstGeom prst="rect">
            <a:avLst/>
          </a:prstGeom>
          <a:noFill/>
          <a:ln w="9525">
            <a:noFill/>
            <a:miter lim="800000"/>
            <a:headEnd/>
            <a:tailEnd/>
          </a:ln>
        </p:spPr>
      </p:pic>
      <p:sp>
        <p:nvSpPr>
          <p:cNvPr id="2" name="Управляющая кнопка: домой 1">
            <a:hlinkClick r:id="rId8" action="ppaction://hlinksldjump" highlightClick="1"/>
          </p:cNvPr>
          <p:cNvSpPr/>
          <p:nvPr/>
        </p:nvSpPr>
        <p:spPr>
          <a:xfrm>
            <a:off x="8388424" y="6021288"/>
            <a:ext cx="576064" cy="7200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8375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ПЫЩУГСКИЙ, ВОХОМСКИЙ РАЙОНЫ</a:t>
            </a:r>
          </a:p>
        </p:txBody>
      </p:sp>
      <p:sp>
        <p:nvSpPr>
          <p:cNvPr id="3" name="Объект 2"/>
          <p:cNvSpPr>
            <a:spLocks noGrp="1"/>
          </p:cNvSpPr>
          <p:nvPr>
            <p:ph idx="1"/>
          </p:nvPr>
        </p:nvSpPr>
        <p:spPr>
          <a:xfrm>
            <a:off x="304800" y="2708920"/>
            <a:ext cx="8686800" cy="3371205"/>
          </a:xfrm>
        </p:spPr>
        <p:txBody>
          <a:bodyPr/>
          <a:lstStyle/>
          <a:p>
            <a:pPr marL="0" indent="0" algn="just">
              <a:buNone/>
            </a:pPr>
            <a:r>
              <a:rPr lang="ru-RU" b="1" dirty="0">
                <a:latin typeface="Bookman Old Style" pitchFamily="18" charset="0"/>
                <a:hlinkClick r:id="rId2" action="ppaction://hlinksldjump"/>
              </a:rPr>
              <a:t>Плетение</a:t>
            </a:r>
            <a:r>
              <a:rPr lang="ru-RU" dirty="0">
                <a:latin typeface="Bookman Old Style" pitchFamily="18" charset="0"/>
              </a:rPr>
              <a:t> бытовых предметов </a:t>
            </a:r>
            <a:r>
              <a:rPr lang="ru-RU" i="1" dirty="0">
                <a:latin typeface="Bookman Old Style" pitchFamily="18" charset="0"/>
              </a:rPr>
              <a:t>из бересты</a:t>
            </a:r>
            <a:r>
              <a:rPr lang="ru-RU" dirty="0">
                <a:latin typeface="Bookman Old Style" pitchFamily="18" charset="0"/>
              </a:rPr>
              <a:t>. В любом хозяйстве были корзины, «</a:t>
            </a:r>
            <a:r>
              <a:rPr lang="ru-RU" dirty="0" err="1">
                <a:latin typeface="Bookman Old Style" pitchFamily="18" charset="0"/>
              </a:rPr>
              <a:t>пестеря</a:t>
            </a:r>
            <a:r>
              <a:rPr lang="ru-RU" dirty="0">
                <a:latin typeface="Bookman Old Style" pitchFamily="18" charset="0"/>
              </a:rPr>
              <a:t>» для сбора ягод и грибов, короба, туеса для хранения соли и жидкостей. Мастера украшали изделия нарядным орнаментом.</a:t>
            </a:r>
          </a:p>
          <a:p>
            <a:pPr marL="0" indent="0" algn="just">
              <a:buNone/>
            </a:pPr>
            <a:endParaRPr lang="ru-RU" dirty="0">
              <a:latin typeface="Bookman Old Style" pitchFamily="18" charset="0"/>
            </a:endParaRPr>
          </a:p>
        </p:txBody>
      </p:sp>
      <p:pic>
        <p:nvPicPr>
          <p:cNvPr id="1026" name="Picture 2" descr="http://www.heraldicum.ru/russia/subjects/towns/images/voho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124744"/>
            <a:ext cx="1495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0-tub-ru.yandex.net/i?id=53332ce60e63ada8ebd58cd6c8e4448e-sr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9114" y="1124744"/>
            <a:ext cx="1261290" cy="15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42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spcBef>
                <a:spcPct val="20000"/>
              </a:spcBef>
              <a:buClr>
                <a:schemeClr val="accent1"/>
              </a:buClr>
              <a:buSzPct val="70000"/>
            </a:pPr>
            <a:r>
              <a:rPr lang="ru-R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Буйский</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 район</a:t>
            </a:r>
          </a:p>
        </p:txBody>
      </p:sp>
      <p:sp>
        <p:nvSpPr>
          <p:cNvPr id="3" name="Объект 2"/>
          <p:cNvSpPr>
            <a:spLocks noGrp="1"/>
          </p:cNvSpPr>
          <p:nvPr>
            <p:ph idx="1"/>
          </p:nvPr>
        </p:nvSpPr>
        <p:spPr/>
        <p:txBody>
          <a:bodyPr>
            <a:normAutofit fontScale="70000" lnSpcReduction="20000"/>
          </a:bodyPr>
          <a:lstStyle/>
          <a:p>
            <a:pPr marL="0" indent="0" algn="just">
              <a:buNone/>
            </a:pPr>
            <a:r>
              <a:rPr lang="ru-RU" b="1" i="1" dirty="0" err="1">
                <a:latin typeface="Bookman Old Style" pitchFamily="18" charset="0"/>
                <a:hlinkClick r:id="rId2" action="ppaction://hlinksldjump"/>
              </a:rPr>
              <a:t>Корзиноплетение</a:t>
            </a:r>
            <a:r>
              <a:rPr lang="ru-RU" b="1" dirty="0">
                <a:latin typeface="Bookman Old Style" pitchFamily="18" charset="0"/>
                <a:hlinkClick r:id="rId2" action="ppaction://hlinksldjump"/>
              </a:rPr>
              <a:t>.</a:t>
            </a:r>
            <a:r>
              <a:rPr lang="ru-RU" dirty="0">
                <a:latin typeface="Bookman Old Style" pitchFamily="18" charset="0"/>
              </a:rPr>
              <a:t> Изготавливали корзины для разных целей: корзины для сбора грибов, бельевые, лотошные (с 2-мя крышками), корзинки-сумки, ягодные, для перевозки бутылей, охотничьи (с окнами для подсадных уток), большие 2-ручные для перевозки картофеля и овощей, короба-сундуки для хранения различной хозяйственной утвари, большие сенные корзины, из которых раздавали сено скоту, съемные короба для саней. Для мастера важно было заготовить прутья ивы. Если корзиночка маленькая, то прутики тоненькие, если большая, прутья толще</a:t>
            </a:r>
            <a:r>
              <a:rPr lang="ru-RU" dirty="0" smtClean="0">
                <a:latin typeface="Bookman Old Style" pitchFamily="18" charset="0"/>
              </a:rPr>
              <a:t>.</a:t>
            </a:r>
            <a:r>
              <a:rPr lang="ru-RU" dirty="0">
                <a:latin typeface="Bookman Old Style" pitchFamily="18" charset="0"/>
              </a:rPr>
              <a:t> Промысел </a:t>
            </a:r>
            <a:r>
              <a:rPr lang="ru-RU" dirty="0" err="1">
                <a:latin typeface="Bookman Old Style" pitchFamily="18" charset="0"/>
              </a:rPr>
              <a:t>лозоплетения</a:t>
            </a:r>
            <a:r>
              <a:rPr lang="ru-RU" dirty="0">
                <a:latin typeface="Bookman Old Style" pitchFamily="18" charset="0"/>
              </a:rPr>
              <a:t> актуален и </a:t>
            </a:r>
            <a:r>
              <a:rPr lang="ru-RU" b="1" dirty="0">
                <a:latin typeface="Bookman Old Style" pitchFamily="18" charset="0"/>
                <a:hlinkClick r:id="rId3" action="ppaction://hlinksldjump"/>
              </a:rPr>
              <a:t>сейчас</a:t>
            </a:r>
            <a:r>
              <a:rPr lang="ru-RU" dirty="0">
                <a:latin typeface="Bookman Old Style" pitchFamily="18" charset="0"/>
              </a:rPr>
              <a:t>. Плетёные изделия модны </a:t>
            </a:r>
            <a:r>
              <a:rPr lang="ru-RU">
                <a:latin typeface="Bookman Old Style" pitchFamily="18" charset="0"/>
              </a:rPr>
              <a:t>и </a:t>
            </a:r>
            <a:r>
              <a:rPr lang="ru-RU" smtClean="0">
                <a:latin typeface="Bookman Old Style" pitchFamily="18" charset="0"/>
              </a:rPr>
              <a:t>практичны</a:t>
            </a:r>
            <a:r>
              <a:rPr lang="ru-RU" dirty="0">
                <a:latin typeface="Bookman Old Style" pitchFamily="18" charset="0"/>
              </a:rPr>
              <a:t>. Они экологически чисты. Люди охотно пользуются корзинами, плетёными хлебницами, вазами и другими бытовыми вещами.</a:t>
            </a:r>
          </a:p>
          <a:p>
            <a:pPr marL="0" indent="0">
              <a:buNone/>
            </a:pPr>
            <a:endParaRPr lang="ru-RU" dirty="0"/>
          </a:p>
          <a:p>
            <a:pPr marL="0" indent="0">
              <a:buNone/>
            </a:pPr>
            <a:endParaRPr lang="ru-RU" dirty="0"/>
          </a:p>
        </p:txBody>
      </p:sp>
      <p:pic>
        <p:nvPicPr>
          <p:cNvPr id="10242" name="Picture 2" descr="http://www.adm44.ru/i/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116633"/>
            <a:ext cx="1116124" cy="142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992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img-0.photosight.ru/55f/5592236_xlarge.jpg"/>
          <p:cNvPicPr/>
          <p:nvPr/>
        </p:nvPicPr>
        <p:blipFill>
          <a:blip r:embed="rId2" cstate="print"/>
          <a:srcRect/>
          <a:stretch>
            <a:fillRect/>
          </a:stretch>
        </p:blipFill>
        <p:spPr bwMode="auto">
          <a:xfrm>
            <a:off x="251520" y="1145332"/>
            <a:ext cx="4392488" cy="2880320"/>
          </a:xfrm>
          <a:prstGeom prst="rect">
            <a:avLst/>
          </a:prstGeom>
          <a:noFill/>
          <a:ln w="9525">
            <a:noFill/>
            <a:miter lim="800000"/>
            <a:headEnd/>
            <a:tailEnd/>
          </a:ln>
        </p:spPr>
      </p:pic>
      <p:pic>
        <p:nvPicPr>
          <p:cNvPr id="5" name="Рисунок 4" descr="http://www.romankozlov.ru/wp-content/uploads/2014/12/muzej-beresty-v-kostrome-foto_26.jpg"/>
          <p:cNvPicPr/>
          <p:nvPr/>
        </p:nvPicPr>
        <p:blipFill>
          <a:blip r:embed="rId3" cstate="print"/>
          <a:srcRect/>
          <a:stretch>
            <a:fillRect/>
          </a:stretch>
        </p:blipFill>
        <p:spPr bwMode="auto">
          <a:xfrm>
            <a:off x="4644008" y="2780928"/>
            <a:ext cx="4104456" cy="3240360"/>
          </a:xfrm>
          <a:prstGeom prst="rect">
            <a:avLst/>
          </a:prstGeom>
          <a:noFill/>
          <a:ln w="9525">
            <a:noFill/>
            <a:miter lim="800000"/>
            <a:headEnd/>
            <a:tailEnd/>
          </a:ln>
        </p:spPr>
      </p:pic>
      <p:sp>
        <p:nvSpPr>
          <p:cNvPr id="6" name="AutoShape 2" descr="https://aftershock.news/sites/default/files/u3714/_7_20130124_19239039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https://aftershock.news/sites/default/files/u3714/_7_20130124_192390390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7" name="Picture 5" descr="C:\Users\GTA\Desktop\_7_20130124_19239039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7584" y="312738"/>
            <a:ext cx="7560840" cy="738187"/>
          </a:xfrm>
          <a:prstGeom prst="rect">
            <a:avLst/>
          </a:prstGeom>
          <a:noFill/>
          <a:extLst>
            <a:ext uri="{909E8E84-426E-40DD-AFC4-6F175D3DCCD1}">
              <a14:hiddenFill xmlns:a14="http://schemas.microsoft.com/office/drawing/2010/main">
                <a:solidFill>
                  <a:srgbClr val="FFFFFF"/>
                </a:solidFill>
              </a14:hiddenFill>
            </a:ext>
          </a:extLst>
        </p:spPr>
      </p:pic>
      <p:sp>
        <p:nvSpPr>
          <p:cNvPr id="8" name="Управляющая кнопка: домой 7">
            <a:hlinkClick r:id="rId5" action="ppaction://hlinksldjump" highlightClick="1"/>
          </p:cNvPr>
          <p:cNvSpPr/>
          <p:nvPr/>
        </p:nvSpPr>
        <p:spPr>
          <a:xfrm>
            <a:off x="8172400" y="5877272"/>
            <a:ext cx="792088" cy="86409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23180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5779368" cy="838200"/>
          </a:xfrm>
        </p:spPr>
        <p:txBody>
          <a:bodyPr>
            <a:normAutofit/>
          </a:bodyPr>
          <a:lstStyle/>
          <a:p>
            <a:r>
              <a:rPr lang="ru-RU"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Нерехтский</a:t>
            </a: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ea typeface="+mn-ea"/>
                <a:cs typeface="+mn-cs"/>
              </a:rPr>
              <a:t> район</a:t>
            </a:r>
          </a:p>
        </p:txBody>
      </p:sp>
      <p:sp>
        <p:nvSpPr>
          <p:cNvPr id="3" name="Объект 2"/>
          <p:cNvSpPr>
            <a:spLocks noGrp="1"/>
          </p:cNvSpPr>
          <p:nvPr>
            <p:ph idx="1"/>
          </p:nvPr>
        </p:nvSpPr>
        <p:spPr>
          <a:xfrm>
            <a:off x="304800" y="1554162"/>
            <a:ext cx="8686800" cy="5043190"/>
          </a:xfrm>
        </p:spPr>
        <p:txBody>
          <a:bodyPr>
            <a:normAutofit fontScale="77500" lnSpcReduction="20000"/>
          </a:bodyPr>
          <a:lstStyle/>
          <a:p>
            <a:pPr marL="0" indent="0" algn="just">
              <a:buNone/>
            </a:pPr>
            <a:r>
              <a:rPr lang="ru-RU" dirty="0">
                <a:latin typeface="Bookman Old Style" pitchFamily="18" charset="0"/>
              </a:rPr>
              <a:t>Искусство </a:t>
            </a:r>
            <a:r>
              <a:rPr lang="ru-RU" b="1" dirty="0">
                <a:latin typeface="Bookman Old Style" pitchFamily="18" charset="0"/>
                <a:hlinkClick r:id="rId2" action="ppaction://hlinksldjump"/>
              </a:rPr>
              <a:t>ручной росписи по дереву </a:t>
            </a:r>
            <a:r>
              <a:rPr lang="ru-RU" dirty="0">
                <a:latin typeface="Bookman Old Style" pitchFamily="18" charset="0"/>
              </a:rPr>
              <a:t>переросло в фабричное производство. Уже более 20 лет </a:t>
            </a:r>
            <a:r>
              <a:rPr lang="ru-RU" i="1" dirty="0">
                <a:latin typeface="Bookman Old Style" pitchFamily="18" charset="0"/>
              </a:rPr>
              <a:t>Лавровская фабрика художественной росписи</a:t>
            </a:r>
            <a:r>
              <a:rPr lang="ru-RU" dirty="0">
                <a:latin typeface="Bookman Old Style" pitchFamily="18" charset="0"/>
              </a:rPr>
              <a:t> является одним из лидеров по производству сувенирной продукции из дерева. В 2015 году на фабрике открылся отдельный цех по производству изделий из керамики. Мастера работают в древней технике майолики, которая поражает тонкостью узора и яркими цветами. Матрешки, фигурки, елочные игрушки, магниты, лошадки, неваляшки, куклы – и это только малая часть ассортимента фабричной продукции деревянный сувенир, открыть для себя игры и забавы наших предков – все это можно сделать, приехав на Лавровскую фабрику. </a:t>
            </a:r>
          </a:p>
        </p:txBody>
      </p:sp>
      <p:pic>
        <p:nvPicPr>
          <p:cNvPr id="2050" name="Picture 2" descr="https://images.vector-images.com/44/nerehta_city_co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038" y="278974"/>
            <a:ext cx="913596" cy="114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45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russianroutes.ru/upload/resize_cache/iblock/046/800_500_2/ac6b0ad8da0b91dd30c98bdd58ccb729.jpg"/>
          <p:cNvPicPr/>
          <p:nvPr/>
        </p:nvPicPr>
        <p:blipFill>
          <a:blip r:embed="rId2" cstate="print"/>
          <a:srcRect/>
          <a:stretch>
            <a:fillRect/>
          </a:stretch>
        </p:blipFill>
        <p:spPr bwMode="auto">
          <a:xfrm>
            <a:off x="205562" y="1151159"/>
            <a:ext cx="3240360" cy="2133823"/>
          </a:xfrm>
          <a:prstGeom prst="rect">
            <a:avLst/>
          </a:prstGeom>
          <a:noFill/>
          <a:ln w="9525">
            <a:noFill/>
            <a:miter lim="800000"/>
            <a:headEnd/>
            <a:tailEnd/>
          </a:ln>
        </p:spPr>
      </p:pic>
      <p:pic>
        <p:nvPicPr>
          <p:cNvPr id="5" name="Рисунок 4" descr="https://s2.drugiegoroda.ru/5/526/52642-DSC_0014-1024x685.JPG"/>
          <p:cNvPicPr/>
          <p:nvPr/>
        </p:nvPicPr>
        <p:blipFill>
          <a:blip r:embed="rId3" cstate="print"/>
          <a:srcRect/>
          <a:stretch>
            <a:fillRect/>
          </a:stretch>
        </p:blipFill>
        <p:spPr bwMode="auto">
          <a:xfrm>
            <a:off x="5796136" y="1151160"/>
            <a:ext cx="3168352" cy="2133821"/>
          </a:xfrm>
          <a:prstGeom prst="rect">
            <a:avLst/>
          </a:prstGeom>
          <a:noFill/>
          <a:ln w="9525">
            <a:noFill/>
            <a:miter lim="800000"/>
            <a:headEnd/>
            <a:tailEnd/>
          </a:ln>
        </p:spPr>
      </p:pic>
      <p:pic>
        <p:nvPicPr>
          <p:cNvPr id="6" name="Рисунок 5" descr="http://bclub-kostroma.ru/wp-content/uploads/2015/10/Podarki-20-09-2012-1-375-331.jpg"/>
          <p:cNvPicPr/>
          <p:nvPr/>
        </p:nvPicPr>
        <p:blipFill>
          <a:blip r:embed="rId4" cstate="print"/>
          <a:srcRect/>
          <a:stretch>
            <a:fillRect/>
          </a:stretch>
        </p:blipFill>
        <p:spPr bwMode="auto">
          <a:xfrm>
            <a:off x="5796136" y="3501557"/>
            <a:ext cx="3168352" cy="2447723"/>
          </a:xfrm>
          <a:prstGeom prst="rect">
            <a:avLst/>
          </a:prstGeom>
          <a:noFill/>
          <a:ln w="9525">
            <a:noFill/>
            <a:miter lim="800000"/>
            <a:headEnd/>
            <a:tailEnd/>
          </a:ln>
        </p:spPr>
      </p:pic>
      <p:pic>
        <p:nvPicPr>
          <p:cNvPr id="7" name="Рисунок 6" descr="https://lh5.googleusercontent.com/-f9uzQxte0Fc/VLvKw7ZeT5I/AAAAAAAAGTw/cID1xQuq2t0/s800/DSC05592.JPG"/>
          <p:cNvPicPr/>
          <p:nvPr/>
        </p:nvPicPr>
        <p:blipFill>
          <a:blip r:embed="rId5" cstate="print"/>
          <a:srcRect/>
          <a:stretch>
            <a:fillRect/>
          </a:stretch>
        </p:blipFill>
        <p:spPr bwMode="auto">
          <a:xfrm>
            <a:off x="205562" y="3501008"/>
            <a:ext cx="3240360" cy="2448272"/>
          </a:xfrm>
          <a:prstGeom prst="rect">
            <a:avLst/>
          </a:prstGeom>
          <a:noFill/>
          <a:ln w="9525">
            <a:noFill/>
            <a:miter lim="800000"/>
            <a:headEnd/>
            <a:tailEnd/>
          </a:ln>
        </p:spPr>
      </p:pic>
      <p:pic>
        <p:nvPicPr>
          <p:cNvPr id="8" name="Рисунок 7" descr="https://pp.userapi.com/c850632/v850632507/1515a/4RN2kpG9K-4.jpg"/>
          <p:cNvPicPr/>
          <p:nvPr/>
        </p:nvPicPr>
        <p:blipFill>
          <a:blip r:embed="rId6" cstate="print"/>
          <a:srcRect/>
          <a:stretch>
            <a:fillRect/>
          </a:stretch>
        </p:blipFill>
        <p:spPr bwMode="auto">
          <a:xfrm>
            <a:off x="3504134" y="2402592"/>
            <a:ext cx="2213024" cy="2213024"/>
          </a:xfrm>
          <a:prstGeom prst="rect">
            <a:avLst/>
          </a:prstGeom>
          <a:noFill/>
          <a:ln w="9525">
            <a:noFill/>
            <a:miter lim="800000"/>
            <a:headEnd/>
            <a:tailEnd/>
          </a:ln>
        </p:spPr>
      </p:pic>
      <p:pic>
        <p:nvPicPr>
          <p:cNvPr id="4098" name="Picture 2" descr="C:\Users\GTA\Desktop\_7_20130124_19239039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37134" y="188640"/>
            <a:ext cx="7479282" cy="811530"/>
          </a:xfrm>
          <a:prstGeom prst="rect">
            <a:avLst/>
          </a:prstGeom>
          <a:noFill/>
          <a:extLst>
            <a:ext uri="{909E8E84-426E-40DD-AFC4-6F175D3DCCD1}">
              <a14:hiddenFill xmlns:a14="http://schemas.microsoft.com/office/drawing/2010/main">
                <a:solidFill>
                  <a:srgbClr val="FFFFFF"/>
                </a:solidFill>
              </a14:hiddenFill>
            </a:ext>
          </a:extLst>
        </p:spPr>
      </p:pic>
      <p:sp>
        <p:nvSpPr>
          <p:cNvPr id="9" name="Управляющая кнопка: домой 8">
            <a:hlinkClick r:id="rId8" action="ppaction://hlinksldjump" highlightClick="1"/>
          </p:cNvPr>
          <p:cNvSpPr/>
          <p:nvPr/>
        </p:nvSpPr>
        <p:spPr>
          <a:xfrm>
            <a:off x="8302644" y="5841268"/>
            <a:ext cx="576064"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797823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rgbClr val="C00000"/>
                </a:solidFill>
              </a:rPr>
              <a:t>Музеи Костромской области</a:t>
            </a:r>
            <a:endParaRPr lang="ru-RU" dirty="0">
              <a:solidFill>
                <a:srgbClr val="C00000"/>
              </a:solidFill>
            </a:endParaRPr>
          </a:p>
        </p:txBody>
      </p:sp>
      <p:sp>
        <p:nvSpPr>
          <p:cNvPr id="3" name="Объект 2"/>
          <p:cNvSpPr>
            <a:spLocks noGrp="1"/>
          </p:cNvSpPr>
          <p:nvPr>
            <p:ph idx="1"/>
          </p:nvPr>
        </p:nvSpPr>
        <p:spPr>
          <a:xfrm>
            <a:off x="251520" y="4653136"/>
            <a:ext cx="8668072" cy="1426989"/>
          </a:xfrm>
        </p:spPr>
        <p:txBody>
          <a:bodyPr>
            <a:normAutofit/>
          </a:bodyPr>
          <a:lstStyle/>
          <a:p>
            <a:pPr marL="0" indent="0">
              <a:buNone/>
            </a:pPr>
            <a:r>
              <a:rPr lang="en-US" sz="25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Bookman Old Style" pitchFamily="18" charset="0"/>
                <a:hlinkClick r:id="rId2"/>
              </a:rPr>
              <a:t>https://</a:t>
            </a:r>
            <a:r>
              <a:rPr lang="en-US" sz="25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Bookman Old Style" pitchFamily="18" charset="0"/>
                <a:hlinkClick r:id="rId2"/>
              </a:rPr>
              <a:t>www.tripadvisor.ru/Attractions-g2323947-Activities-c49-Kostroma_Oblast_Central_Russia.html</a:t>
            </a:r>
            <a:endParaRPr lang="ru-RU" sz="25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Bookman Old Style" pitchFamily="18" charset="0"/>
            </a:endParaRPr>
          </a:p>
          <a:p>
            <a:pPr marL="0" indent="0">
              <a:buNone/>
            </a:pPr>
            <a:endParaRPr lang="ru-RU" dirty="0"/>
          </a:p>
          <a:p>
            <a:pPr marL="0" indent="0">
              <a:buNone/>
            </a:pPr>
            <a:endParaRPr lang="ru-RU" dirty="0" smtClean="0"/>
          </a:p>
          <a:p>
            <a:pPr marL="0" indent="0">
              <a:buNone/>
            </a:pPr>
            <a:endParaRPr lang="ru-RU" dirty="0" smtClean="0"/>
          </a:p>
          <a:p>
            <a:pPr marL="0" indent="0">
              <a:buNone/>
            </a:pPr>
            <a:endParaRPr lang="ru-RU" dirty="0" smtClean="0"/>
          </a:p>
          <a:p>
            <a:pPr marL="0" indent="0">
              <a:buNone/>
            </a:pPr>
            <a:endParaRPr lang="ru-RU" dirty="0"/>
          </a:p>
          <a:p>
            <a:pPr marL="0" indent="0">
              <a:buNone/>
            </a:pPr>
            <a:endParaRPr lang="ru-RU" dirty="0"/>
          </a:p>
        </p:txBody>
      </p:sp>
      <p:pic>
        <p:nvPicPr>
          <p:cNvPr id="1026" name="Picture 2" descr="http://dkvympel.ru/images/stories/promyisly/top_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00808"/>
            <a:ext cx="666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950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ÐÐ»ÐµÑÐµÐ½Ð¸Ðµ ÐºÐ¾ÑÐ·Ð¸Ð½ Ð´Ð»Ñ Ð»Ð¾Ð¶ÐµÐº"/>
          <p:cNvPicPr/>
          <p:nvPr/>
        </p:nvPicPr>
        <p:blipFill>
          <a:blip r:embed="rId2" cstate="print"/>
          <a:srcRect/>
          <a:stretch>
            <a:fillRect/>
          </a:stretch>
        </p:blipFill>
        <p:spPr bwMode="auto">
          <a:xfrm>
            <a:off x="2911634" y="3787772"/>
            <a:ext cx="3388548" cy="2593556"/>
          </a:xfrm>
          <a:prstGeom prst="rect">
            <a:avLst/>
          </a:prstGeom>
          <a:noFill/>
          <a:ln w="9525">
            <a:noFill/>
            <a:miter lim="800000"/>
            <a:headEnd/>
            <a:tailEnd/>
          </a:ln>
        </p:spPr>
      </p:pic>
      <p:pic>
        <p:nvPicPr>
          <p:cNvPr id="5" name="Рисунок 4" descr="ÐÐ»ÐµÑÐµÐ½Ð¸Ðµ ÐºÐ¾ÑÐ·Ð¸Ð½"/>
          <p:cNvPicPr/>
          <p:nvPr/>
        </p:nvPicPr>
        <p:blipFill>
          <a:blip r:embed="rId3" cstate="print"/>
          <a:srcRect/>
          <a:stretch>
            <a:fillRect/>
          </a:stretch>
        </p:blipFill>
        <p:spPr bwMode="auto">
          <a:xfrm>
            <a:off x="2915816" y="1139248"/>
            <a:ext cx="3384376" cy="2433768"/>
          </a:xfrm>
          <a:prstGeom prst="rect">
            <a:avLst/>
          </a:prstGeom>
          <a:noFill/>
          <a:ln w="9525">
            <a:noFill/>
            <a:miter lim="800000"/>
            <a:headEnd/>
            <a:tailEnd/>
          </a:ln>
        </p:spPr>
      </p:pic>
      <p:pic>
        <p:nvPicPr>
          <p:cNvPr id="6" name="Рисунок 5" descr="http://contragents.ru/xn--80aahc6airewm.xn--p1ai/muzfo-imaginator/images/original/5564041/5564041"/>
          <p:cNvPicPr/>
          <p:nvPr/>
        </p:nvPicPr>
        <p:blipFill>
          <a:blip r:embed="rId4" cstate="print"/>
          <a:srcRect/>
          <a:stretch>
            <a:fillRect/>
          </a:stretch>
        </p:blipFill>
        <p:spPr bwMode="auto">
          <a:xfrm>
            <a:off x="6619036" y="1567779"/>
            <a:ext cx="2304256" cy="1576705"/>
          </a:xfrm>
          <a:prstGeom prst="rect">
            <a:avLst/>
          </a:prstGeom>
          <a:noFill/>
          <a:ln w="9525">
            <a:noFill/>
            <a:miter lim="800000"/>
            <a:headEnd/>
            <a:tailEnd/>
          </a:ln>
        </p:spPr>
      </p:pic>
      <p:pic>
        <p:nvPicPr>
          <p:cNvPr id="7" name="Рисунок 6" descr="https://s.fishki.net/upload/users/2017/11/20/125276/60fe06ab2b2058c344d27eb9bfc65dba.jpg"/>
          <p:cNvPicPr/>
          <p:nvPr/>
        </p:nvPicPr>
        <p:blipFill>
          <a:blip r:embed="rId5" cstate="print"/>
          <a:srcRect/>
          <a:stretch>
            <a:fillRect/>
          </a:stretch>
        </p:blipFill>
        <p:spPr bwMode="auto">
          <a:xfrm>
            <a:off x="327323" y="1139249"/>
            <a:ext cx="2343150" cy="1576705"/>
          </a:xfrm>
          <a:prstGeom prst="rect">
            <a:avLst/>
          </a:prstGeom>
          <a:noFill/>
          <a:ln w="9525">
            <a:noFill/>
            <a:miter lim="800000"/>
            <a:headEnd/>
            <a:tailEnd/>
          </a:ln>
        </p:spPr>
      </p:pic>
      <p:pic>
        <p:nvPicPr>
          <p:cNvPr id="8" name="Рисунок 7" descr="https://1igolka.com/wp-content/uploads/2017/11/pletenaya_korzina_iz_lozy_11_05163508.jpg"/>
          <p:cNvPicPr/>
          <p:nvPr/>
        </p:nvPicPr>
        <p:blipFill>
          <a:blip r:embed="rId6" cstate="print"/>
          <a:srcRect/>
          <a:stretch>
            <a:fillRect/>
          </a:stretch>
        </p:blipFill>
        <p:spPr bwMode="auto">
          <a:xfrm>
            <a:off x="6547028" y="4160625"/>
            <a:ext cx="2376264" cy="1847850"/>
          </a:xfrm>
          <a:prstGeom prst="rect">
            <a:avLst/>
          </a:prstGeom>
          <a:noFill/>
          <a:ln w="9525">
            <a:noFill/>
            <a:miter lim="800000"/>
            <a:headEnd/>
            <a:tailEnd/>
          </a:ln>
        </p:spPr>
      </p:pic>
      <p:pic>
        <p:nvPicPr>
          <p:cNvPr id="9" name="Рисунок 8" descr="ÐÐ²Ð¾Ð²ÑÐµ Ð¿ÑÑÑÑÑ"/>
          <p:cNvPicPr/>
          <p:nvPr/>
        </p:nvPicPr>
        <p:blipFill>
          <a:blip r:embed="rId7" cstate="print"/>
          <a:srcRect/>
          <a:stretch>
            <a:fillRect/>
          </a:stretch>
        </p:blipFill>
        <p:spPr bwMode="auto">
          <a:xfrm>
            <a:off x="327323" y="3054030"/>
            <a:ext cx="2343150" cy="3327297"/>
          </a:xfrm>
          <a:prstGeom prst="rect">
            <a:avLst/>
          </a:prstGeom>
          <a:noFill/>
          <a:ln w="9525">
            <a:noFill/>
            <a:miter lim="800000"/>
            <a:headEnd/>
            <a:tailEnd/>
          </a:ln>
        </p:spPr>
      </p:pic>
      <p:pic>
        <p:nvPicPr>
          <p:cNvPr id="7170" name="Picture 2" descr="https://st.depositphotos.com/1589661/4432/v/950/depositphotos_44329493-stock-illustration-ukrainian-slavic-red-and-grey.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 t="33213" r="161" b="34424"/>
          <a:stretch/>
        </p:blipFill>
        <p:spPr bwMode="auto">
          <a:xfrm>
            <a:off x="327322" y="213782"/>
            <a:ext cx="8595969" cy="766946"/>
          </a:xfrm>
          <a:prstGeom prst="rect">
            <a:avLst/>
          </a:prstGeom>
          <a:noFill/>
          <a:extLst>
            <a:ext uri="{909E8E84-426E-40DD-AFC4-6F175D3DCCD1}">
              <a14:hiddenFill xmlns:a14="http://schemas.microsoft.com/office/drawing/2010/main">
                <a:solidFill>
                  <a:srgbClr val="FFFFFF"/>
                </a:solidFill>
              </a14:hiddenFill>
            </a:ext>
          </a:extLst>
        </p:spPr>
      </p:pic>
      <p:sp>
        <p:nvSpPr>
          <p:cNvPr id="2" name="Управляющая кнопка: домой 1">
            <a:hlinkClick r:id="rId9" action="ppaction://hlinksldjump" highlightClick="1"/>
          </p:cNvPr>
          <p:cNvSpPr/>
          <p:nvPr/>
        </p:nvSpPr>
        <p:spPr>
          <a:xfrm>
            <a:off x="8172400" y="5805264"/>
            <a:ext cx="648072" cy="6480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2972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t.depositphotos.com/1589661/4432/v/950/depositphotos_44329493-stock-illustration-ukrainian-slavic-red-and-gre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 t="33213" r="161" b="34424"/>
          <a:stretch/>
        </p:blipFill>
        <p:spPr bwMode="auto">
          <a:xfrm>
            <a:off x="327322" y="213782"/>
            <a:ext cx="8595969" cy="76694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s8.drugiegoroda.ru/7/660/66008-DSC_0137-1024x686.jpg"/>
          <p:cNvPicPr/>
          <p:nvPr/>
        </p:nvPicPr>
        <p:blipFill>
          <a:blip r:embed="rId3" cstate="print"/>
          <a:srcRect/>
          <a:stretch>
            <a:fillRect/>
          </a:stretch>
        </p:blipFill>
        <p:spPr bwMode="auto">
          <a:xfrm>
            <a:off x="5004048" y="3933056"/>
            <a:ext cx="3919243" cy="2664296"/>
          </a:xfrm>
          <a:prstGeom prst="rect">
            <a:avLst/>
          </a:prstGeom>
          <a:noFill/>
          <a:ln w="9525">
            <a:noFill/>
            <a:miter lim="800000"/>
            <a:headEnd/>
            <a:tailEnd/>
          </a:ln>
        </p:spPr>
      </p:pic>
      <p:pic>
        <p:nvPicPr>
          <p:cNvPr id="6" name="Рисунок 5" descr="https://s0.drugiegoroda.ru/7/660/66010-_DSC2020-1024x826.jpg"/>
          <p:cNvPicPr/>
          <p:nvPr/>
        </p:nvPicPr>
        <p:blipFill>
          <a:blip r:embed="rId4" cstate="print"/>
          <a:srcRect/>
          <a:stretch>
            <a:fillRect/>
          </a:stretch>
        </p:blipFill>
        <p:spPr bwMode="auto">
          <a:xfrm>
            <a:off x="5004048" y="1462087"/>
            <a:ext cx="3919243" cy="2190750"/>
          </a:xfrm>
          <a:prstGeom prst="rect">
            <a:avLst/>
          </a:prstGeom>
          <a:noFill/>
          <a:ln w="9525">
            <a:noFill/>
            <a:miter lim="800000"/>
            <a:headEnd/>
            <a:tailEnd/>
          </a:ln>
        </p:spPr>
      </p:pic>
      <p:pic>
        <p:nvPicPr>
          <p:cNvPr id="7" name="Рисунок 6" descr="https://s4.drugiegoroda.ru/7/660/66014-_DSC2022-834x1024.jpg"/>
          <p:cNvPicPr/>
          <p:nvPr/>
        </p:nvPicPr>
        <p:blipFill>
          <a:blip r:embed="rId5" cstate="print"/>
          <a:srcRect/>
          <a:stretch>
            <a:fillRect/>
          </a:stretch>
        </p:blipFill>
        <p:spPr bwMode="auto">
          <a:xfrm>
            <a:off x="327322" y="3933056"/>
            <a:ext cx="3524598" cy="2664296"/>
          </a:xfrm>
          <a:prstGeom prst="rect">
            <a:avLst/>
          </a:prstGeom>
          <a:noFill/>
          <a:ln w="9525">
            <a:noFill/>
            <a:miter lim="800000"/>
            <a:headEnd/>
            <a:tailEnd/>
          </a:ln>
        </p:spPr>
      </p:pic>
      <p:pic>
        <p:nvPicPr>
          <p:cNvPr id="8" name="Рисунок 7" descr="https://mblx.ru/wp-content/uploads/2017/11/Obedennaya-zona-iz-lozy.jpeg"/>
          <p:cNvPicPr/>
          <p:nvPr/>
        </p:nvPicPr>
        <p:blipFill>
          <a:blip r:embed="rId6" cstate="print"/>
          <a:srcRect/>
          <a:stretch>
            <a:fillRect/>
          </a:stretch>
        </p:blipFill>
        <p:spPr bwMode="auto">
          <a:xfrm>
            <a:off x="327322" y="1457325"/>
            <a:ext cx="3524598" cy="2195512"/>
          </a:xfrm>
          <a:prstGeom prst="rect">
            <a:avLst/>
          </a:prstGeom>
          <a:noFill/>
          <a:ln w="9525">
            <a:noFill/>
            <a:miter lim="800000"/>
            <a:headEnd/>
            <a:tailEnd/>
          </a:ln>
        </p:spPr>
      </p:pic>
      <p:sp>
        <p:nvSpPr>
          <p:cNvPr id="2" name="Управляющая кнопка: домой 1">
            <a:hlinkClick r:id="rId7" action="ppaction://hlinksldjump" highlightClick="1"/>
          </p:cNvPr>
          <p:cNvSpPr/>
          <p:nvPr/>
        </p:nvSpPr>
        <p:spPr>
          <a:xfrm>
            <a:off x="4139952" y="5733256"/>
            <a:ext cx="576064" cy="57606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88084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5347320" cy="838200"/>
          </a:xfrm>
        </p:spPr>
        <p:txBody>
          <a:bodyPr>
            <a:normAutofit fontScale="90000"/>
          </a:bodyPr>
          <a:lstStyle/>
          <a:p>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rPr>
              <a:t>Сусанинский район</a:t>
            </a:r>
            <a:b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rPr>
            </a:br>
            <a:endParaRPr lang="ru-RU" dirty="0"/>
          </a:p>
        </p:txBody>
      </p:sp>
      <p:sp>
        <p:nvSpPr>
          <p:cNvPr id="3" name="Объект 2"/>
          <p:cNvSpPr>
            <a:spLocks noGrp="1"/>
          </p:cNvSpPr>
          <p:nvPr>
            <p:ph idx="1"/>
          </p:nvPr>
        </p:nvSpPr>
        <p:spPr>
          <a:xfrm>
            <a:off x="304800" y="1268760"/>
            <a:ext cx="8686800" cy="5328592"/>
          </a:xfrm>
        </p:spPr>
        <p:txBody>
          <a:bodyPr>
            <a:normAutofit fontScale="70000" lnSpcReduction="20000"/>
          </a:bodyPr>
          <a:lstStyle/>
          <a:p>
            <a:pPr marL="0" indent="536575">
              <a:buNone/>
            </a:pPr>
            <a:r>
              <a:rPr lang="ru-RU" dirty="0">
                <a:latin typeface="Bookman Old Style" pitchFamily="18" charset="0"/>
              </a:rPr>
              <a:t>В окрестных деревнях работали железоплавильные горны и кузницы, в которых изготовлялось оружие еще во времена Галицкого княжества. </a:t>
            </a:r>
          </a:p>
          <a:p>
            <a:pPr marL="0" indent="0">
              <a:buNone/>
            </a:pPr>
            <a:r>
              <a:rPr lang="ru-RU" dirty="0">
                <a:latin typeface="Bookman Old Style" pitchFamily="18" charset="0"/>
              </a:rPr>
              <a:t>Здесь делали валенки, шляпы и картузы.</a:t>
            </a:r>
          </a:p>
          <a:p>
            <a:pPr marL="0" indent="536575">
              <a:buNone/>
            </a:pPr>
            <a:r>
              <a:rPr lang="ru-RU"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man Old Style" pitchFamily="18" charset="0"/>
                <a:hlinkClick r:id="rId2" action="ppaction://hlinksldjump"/>
              </a:rPr>
              <a:t>Петровская игрушка </a:t>
            </a:r>
            <a:r>
              <a:rPr lang="ru-RU" dirty="0">
                <a:latin typeface="Bookman Old Style" pitchFamily="18" charset="0"/>
              </a:rPr>
              <a:t>— игрушка крестьянских семей. В деревне Петровское вместе с посудой делали свистульки небольшого размера —  волшебных птиц, коней, популярны олени, причудливые петухи и козероги. Разнообразны фигурки людей: солдатики, кормилицы, мужики с балалайками и гармошками. </a:t>
            </a:r>
          </a:p>
          <a:p>
            <a:pPr marL="0" indent="0">
              <a:buNone/>
            </a:pPr>
            <a:r>
              <a:rPr lang="ru-RU" dirty="0">
                <a:latin typeface="Bookman Old Style" pitchFamily="18" charset="0"/>
              </a:rPr>
              <a:t> Игрушки лепили из остатков глины, чтоб добру не пропадать, и детям на забаву. На свистульках по бокам делают от двух до шести отверстий, по очереди зажимая которые, можно наигрывать музыку. </a:t>
            </a:r>
          </a:p>
        </p:txBody>
      </p:sp>
      <p:pic>
        <p:nvPicPr>
          <p:cNvPr id="4" name="Picture 2" descr="Ð³ÐµÑÐ± ÑÐ°Ð¹Ð¾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188640"/>
            <a:ext cx="1008112" cy="125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74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s5.drugiegoroda.ru/7/670/66995-_DSC2498-1024x968.jpg"/>
          <p:cNvPicPr/>
          <p:nvPr/>
        </p:nvPicPr>
        <p:blipFill>
          <a:blip r:embed="rId2" cstate="print"/>
          <a:srcRect/>
          <a:stretch>
            <a:fillRect/>
          </a:stretch>
        </p:blipFill>
        <p:spPr bwMode="auto">
          <a:xfrm>
            <a:off x="6516216" y="4293096"/>
            <a:ext cx="2314575" cy="2331591"/>
          </a:xfrm>
          <a:prstGeom prst="rect">
            <a:avLst/>
          </a:prstGeom>
          <a:noFill/>
          <a:ln w="9525">
            <a:noFill/>
            <a:miter lim="800000"/>
            <a:headEnd/>
            <a:tailEnd/>
          </a:ln>
        </p:spPr>
      </p:pic>
      <p:pic>
        <p:nvPicPr>
          <p:cNvPr id="5" name="Рисунок 4" descr="https://s9.drugiegoroda.ru/7/670/66999-_DSC2497-760x1024.jpg"/>
          <p:cNvPicPr/>
          <p:nvPr/>
        </p:nvPicPr>
        <p:blipFill>
          <a:blip r:embed="rId3" cstate="print"/>
          <a:srcRect/>
          <a:stretch>
            <a:fillRect/>
          </a:stretch>
        </p:blipFill>
        <p:spPr bwMode="auto">
          <a:xfrm>
            <a:off x="6444208" y="1340768"/>
            <a:ext cx="2386583" cy="2520280"/>
          </a:xfrm>
          <a:prstGeom prst="rect">
            <a:avLst/>
          </a:prstGeom>
          <a:noFill/>
          <a:ln w="9525">
            <a:noFill/>
            <a:miter lim="800000"/>
            <a:headEnd/>
            <a:tailEnd/>
          </a:ln>
        </p:spPr>
      </p:pic>
      <p:pic>
        <p:nvPicPr>
          <p:cNvPr id="6" name="Рисунок 5" descr="Ð¡Ð°Ð¼Ð¾Ð²Ð°ÑÑÐ¸Ðº, Ð¿ÐµÑÑÐ¾Ð²ÑÐºÐ°Ñ Ð¸Ð³ÑÑÑÐºÐ°"/>
          <p:cNvPicPr/>
          <p:nvPr/>
        </p:nvPicPr>
        <p:blipFill>
          <a:blip r:embed="rId4" cstate="print"/>
          <a:srcRect/>
          <a:stretch>
            <a:fillRect/>
          </a:stretch>
        </p:blipFill>
        <p:spPr bwMode="auto">
          <a:xfrm>
            <a:off x="395536" y="1340768"/>
            <a:ext cx="2448272" cy="2520280"/>
          </a:xfrm>
          <a:prstGeom prst="rect">
            <a:avLst/>
          </a:prstGeom>
          <a:noFill/>
          <a:ln w="9525">
            <a:noFill/>
            <a:miter lim="800000"/>
            <a:headEnd/>
            <a:tailEnd/>
          </a:ln>
        </p:spPr>
      </p:pic>
      <p:pic>
        <p:nvPicPr>
          <p:cNvPr id="7" name="Рисунок 6" descr="ÐÑÐ´ÑÐºÐ° Ñ Ð»Ð°Ð¿ÑÐµÐ¼"/>
          <p:cNvPicPr/>
          <p:nvPr/>
        </p:nvPicPr>
        <p:blipFill>
          <a:blip r:embed="rId5" cstate="print"/>
          <a:srcRect/>
          <a:stretch>
            <a:fillRect/>
          </a:stretch>
        </p:blipFill>
        <p:spPr bwMode="auto">
          <a:xfrm>
            <a:off x="395536" y="4293096"/>
            <a:ext cx="2448272" cy="2331591"/>
          </a:xfrm>
          <a:prstGeom prst="rect">
            <a:avLst/>
          </a:prstGeom>
          <a:noFill/>
          <a:ln w="9525">
            <a:noFill/>
            <a:miter lim="800000"/>
            <a:headEnd/>
            <a:tailEnd/>
          </a:ln>
        </p:spPr>
      </p:pic>
      <p:pic>
        <p:nvPicPr>
          <p:cNvPr id="8" name="Рисунок 7" descr="ÐÐµÑÑÐ¾Ð²ÑÐºÐ°Ñ Ð¸Ð³ÑÑÑÐºÐ° ÑÐµÑÐµÐ´Ð¸Ð½Ñ XXÐ²ÐµÐºÐ°"/>
          <p:cNvPicPr/>
          <p:nvPr/>
        </p:nvPicPr>
        <p:blipFill>
          <a:blip r:embed="rId6" cstate="print"/>
          <a:srcRect/>
          <a:stretch>
            <a:fillRect/>
          </a:stretch>
        </p:blipFill>
        <p:spPr bwMode="auto">
          <a:xfrm>
            <a:off x="3419872" y="1340768"/>
            <a:ext cx="2520280" cy="2520280"/>
          </a:xfrm>
          <a:prstGeom prst="rect">
            <a:avLst/>
          </a:prstGeom>
          <a:noFill/>
          <a:ln w="9525">
            <a:noFill/>
            <a:miter lim="800000"/>
            <a:headEnd/>
            <a:tailEnd/>
          </a:ln>
        </p:spPr>
      </p:pic>
      <p:pic>
        <p:nvPicPr>
          <p:cNvPr id="9" name="Рисунок 8" descr="Ð¡Ð²Ð¸ÑÑÐ¾Ðº Â«ÐÐµÑÑÑÂ», ÑÐµÑÐµÐ´Ð¸Ð½Ð° XX Ð²."/>
          <p:cNvPicPr/>
          <p:nvPr/>
        </p:nvPicPr>
        <p:blipFill>
          <a:blip r:embed="rId7" cstate="print"/>
          <a:srcRect/>
          <a:stretch>
            <a:fillRect/>
          </a:stretch>
        </p:blipFill>
        <p:spPr bwMode="auto">
          <a:xfrm>
            <a:off x="3419872" y="4293095"/>
            <a:ext cx="2520280" cy="2331591"/>
          </a:xfrm>
          <a:prstGeom prst="rect">
            <a:avLst/>
          </a:prstGeom>
          <a:noFill/>
          <a:ln w="9525">
            <a:noFill/>
            <a:miter lim="800000"/>
            <a:headEnd/>
            <a:tailEnd/>
          </a:ln>
        </p:spPr>
      </p:pic>
      <p:pic>
        <p:nvPicPr>
          <p:cNvPr id="10" name="Picture 2" descr="https://im0-tub-ru.yandex.net/i?id=91de85473a9c434977332bcdce1bd086-l&amp;n=13"/>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866" b="16790" l="10000" r="90000"/>
                    </a14:imgEffect>
                  </a14:imgLayer>
                </a14:imgProps>
              </a:ext>
              <a:ext uri="{28A0092B-C50C-407E-A947-70E740481C1C}">
                <a14:useLocalDpi xmlns:a14="http://schemas.microsoft.com/office/drawing/2010/main" val="0"/>
              </a:ext>
            </a:extLst>
          </a:blip>
          <a:srcRect b="81344"/>
          <a:stretch/>
        </p:blipFill>
        <p:spPr bwMode="auto">
          <a:xfrm>
            <a:off x="1333912" y="116632"/>
            <a:ext cx="6011230" cy="946358"/>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омой 10">
            <a:hlinkClick r:id="rId10" action="ppaction://hlinksldjump" highlightClick="1"/>
          </p:cNvPr>
          <p:cNvSpPr/>
          <p:nvPr/>
        </p:nvSpPr>
        <p:spPr>
          <a:xfrm>
            <a:off x="179512" y="6309320"/>
            <a:ext cx="432048" cy="43204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21621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340768"/>
            <a:ext cx="8686800" cy="5187206"/>
          </a:xfrm>
          <a:ln>
            <a:noFill/>
          </a:ln>
        </p:spPr>
        <p:txBody>
          <a:bodyPr>
            <a:normAutofit fontScale="47500" lnSpcReduction="20000"/>
          </a:bodyPr>
          <a:lstStyle/>
          <a:p>
            <a:pPr marL="0" indent="628650" algn="just" fontAlgn="base">
              <a:buNone/>
            </a:pPr>
            <a:r>
              <a:rPr lang="ru-RU" sz="4000" dirty="0">
                <a:ln>
                  <a:solidFill>
                    <a:srgbClr val="C00000"/>
                  </a:solidFill>
                </a:ln>
                <a:latin typeface="Bookman Old Style" pitchFamily="18" charset="0"/>
                <a:hlinkClick r:id="rId2" action="ppaction://hlinksldjump"/>
              </a:rPr>
              <a:t>Рыбный промысел</a:t>
            </a:r>
            <a:r>
              <a:rPr lang="ru-RU" sz="4000" dirty="0">
                <a:latin typeface="Bookman Old Style" pitchFamily="18" charset="0"/>
              </a:rPr>
              <a:t>. Ловля рыбы в Галичском озере производилась день и ночь от конца июля до конца октября; главный лов составляли снетки, отправляемые в Санкт-Петербург и </a:t>
            </a:r>
            <a:r>
              <a:rPr lang="ru-RU" sz="4000" dirty="0" err="1" smtClean="0">
                <a:latin typeface="Bookman Old Style" pitchFamily="18" charset="0"/>
              </a:rPr>
              <a:t>Москву.Техника</a:t>
            </a:r>
            <a:r>
              <a:rPr lang="ru-RU" sz="4000" dirty="0" smtClean="0">
                <a:latin typeface="Bookman Old Style" pitchFamily="18" charset="0"/>
              </a:rPr>
              <a:t> </a:t>
            </a:r>
            <a:r>
              <a:rPr lang="ru-RU" sz="4000" dirty="0">
                <a:latin typeface="Bookman Old Style" pitchFamily="18" charset="0"/>
              </a:rPr>
              <a:t>промысла оставалась примитивной. Удача лова в значительной степени зависела от захвата богатых рыбой мест. </a:t>
            </a:r>
          </a:p>
          <a:p>
            <a:pPr marL="0" indent="536575" algn="just">
              <a:buNone/>
            </a:pPr>
            <a:r>
              <a:rPr lang="ru-RU" sz="4000" dirty="0">
                <a:latin typeface="Bookman Old Style" pitchFamily="18" charset="0"/>
              </a:rPr>
              <a:t> В Галиче исстари было развито </a:t>
            </a:r>
            <a:r>
              <a:rPr lang="ru-RU" sz="4000" dirty="0">
                <a:ln>
                  <a:solidFill>
                    <a:srgbClr val="C00000"/>
                  </a:solidFill>
                </a:ln>
                <a:latin typeface="Bookman Old Style" pitchFamily="18" charset="0"/>
                <a:hlinkClick r:id="rId3" action="ppaction://hlinksldjump"/>
              </a:rPr>
              <a:t>кожевенное производство</a:t>
            </a:r>
            <a:r>
              <a:rPr lang="ru-RU" sz="4000" dirty="0">
                <a:ln>
                  <a:solidFill>
                    <a:srgbClr val="C00000"/>
                  </a:solidFill>
                </a:ln>
                <a:latin typeface="Bookman Old Style" pitchFamily="18" charset="0"/>
              </a:rPr>
              <a:t>. </a:t>
            </a:r>
            <a:r>
              <a:rPr lang="ru-RU" sz="4000" dirty="0">
                <a:latin typeface="Bookman Old Style" pitchFamily="18" charset="0"/>
              </a:rPr>
              <a:t>В кустарных мастерских вырабатывали кожу для подошв сапог и башмаков, для голенищ — хром и юфть, для перчаток вырабатывали лайку из шкур молочных телят. Замшу изготовляли из оленьих шкурок, привозимых с севера. </a:t>
            </a:r>
          </a:p>
          <a:p>
            <a:pPr marL="0" indent="536575" algn="just">
              <a:buNone/>
            </a:pPr>
            <a:r>
              <a:rPr lang="ru-RU" sz="4000" dirty="0">
                <a:ln>
                  <a:solidFill>
                    <a:srgbClr val="C00000"/>
                  </a:solidFill>
                </a:ln>
                <a:latin typeface="Bookman Old Style" pitchFamily="18" charset="0"/>
                <a:hlinkClick r:id="rId4" action="ppaction://hlinksldjump"/>
              </a:rPr>
              <a:t>Галичское кружево</a:t>
            </a:r>
            <a:r>
              <a:rPr lang="ru-RU" sz="4000" dirty="0">
                <a:latin typeface="Bookman Old Style" pitchFamily="18" charset="0"/>
              </a:rPr>
              <a:t>. Кружевоплетением занимались сначала для удовольствия в зимнее время года. Материалом для кружева служил лён, спрядённый очень тонко. Эту работу выполняли дети 7-9 лет. Использовалась и металлическая нить, чаще золотая, а также шёлк кораллово-красный, травянисто-зелёный, ярко-голубой. Перевитые лентами гирлянды, изгибающиеся ветви, олени, порхающие птицы - таков круг мотивов галичского кружева. </a:t>
            </a:r>
            <a:endParaRPr lang="ru-RU" sz="4000" dirty="0" smtClean="0">
              <a:latin typeface="Bookman Old Style" pitchFamily="18" charset="0"/>
            </a:endParaRPr>
          </a:p>
          <a:p>
            <a:pPr marL="0" indent="536575" algn="just">
              <a:buNone/>
            </a:pPr>
            <a:r>
              <a:rPr lang="ru-RU" sz="4000" dirty="0">
                <a:ln>
                  <a:solidFill>
                    <a:srgbClr val="C00000"/>
                  </a:solidFill>
                </a:ln>
                <a:latin typeface="Bookman Old Style" pitchFamily="18" charset="0"/>
                <a:hlinkClick r:id="rId5" action="ppaction://hlinksldjump"/>
              </a:rPr>
              <a:t>Плотницкое ремесло</a:t>
            </a:r>
            <a:r>
              <a:rPr lang="ru-RU" sz="4000" dirty="0">
                <a:ln>
                  <a:solidFill>
                    <a:srgbClr val="C00000"/>
                  </a:solidFill>
                </a:ln>
                <a:latin typeface="Bookman Old Style" pitchFamily="18" charset="0"/>
              </a:rPr>
              <a:t>. </a:t>
            </a:r>
            <a:r>
              <a:rPr lang="ru-RU" sz="4000" dirty="0">
                <a:latin typeface="Bookman Old Style" pitchFamily="18" charset="0"/>
              </a:rPr>
              <a:t>Галичские плотники строили по всей России. Пётр </a:t>
            </a:r>
            <a:r>
              <a:rPr lang="en-US" sz="4000" dirty="0">
                <a:latin typeface="Bookman Old Style" pitchFamily="18" charset="0"/>
              </a:rPr>
              <a:t>I</a:t>
            </a:r>
            <a:r>
              <a:rPr lang="ru-RU" sz="4000" dirty="0">
                <a:latin typeface="Bookman Old Style" pitchFamily="18" charset="0"/>
              </a:rPr>
              <a:t>, прослышав об искусных мастерах, повелел направить их на строительство новой столицы. Недаром говорили: «Галицкий топор Петербург построил».</a:t>
            </a:r>
          </a:p>
          <a:p>
            <a:pPr marL="0" indent="536575" algn="just">
              <a:buNone/>
            </a:pPr>
            <a:endParaRPr lang="ru-RU" sz="4000" dirty="0">
              <a:latin typeface="Bookman Old Style" pitchFamily="18" charset="0"/>
            </a:endParaRPr>
          </a:p>
          <a:p>
            <a:endParaRPr lang="ru-RU" dirty="0"/>
          </a:p>
          <a:p>
            <a:pPr marL="0" indent="0">
              <a:buNone/>
            </a:pPr>
            <a:endParaRPr lang="ru-RU" dirty="0">
              <a:ln>
                <a:solidFill>
                  <a:srgbClr val="C00000"/>
                </a:solidFill>
              </a:ln>
            </a:endParaRPr>
          </a:p>
        </p:txBody>
      </p:sp>
      <p:sp>
        <p:nvSpPr>
          <p:cNvPr id="2" name="Управляющая кнопка: домой 1">
            <a:hlinkClick r:id="rId6" action="ppaction://hlinksldjump" highlightClick="1"/>
          </p:cNvPr>
          <p:cNvSpPr/>
          <p:nvPr/>
        </p:nvSpPr>
        <p:spPr>
          <a:xfrm>
            <a:off x="6156176" y="6237312"/>
            <a:ext cx="604247"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07504" y="332656"/>
            <a:ext cx="5832648" cy="646331"/>
          </a:xfrm>
          <a:prstGeom prst="rect">
            <a:avLst/>
          </a:prstGeom>
        </p:spPr>
        <p:txBody>
          <a:bodyPr wrap="square">
            <a:spAutoFit/>
          </a:bodyPr>
          <a:lstStyle/>
          <a:p>
            <a:pPr algn="ctr">
              <a:spcBef>
                <a:spcPct val="20000"/>
              </a:spcBef>
              <a:buClr>
                <a:schemeClr val="accent1"/>
              </a:buClr>
              <a:buSzPct val="70000"/>
            </a:pPr>
            <a:r>
              <a:rPr lang="ru-RU" sz="36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zhitsa" pitchFamily="34" charset="0"/>
              </a:rPr>
              <a:t>Галический район</a:t>
            </a:r>
          </a:p>
        </p:txBody>
      </p:sp>
      <p:pic>
        <p:nvPicPr>
          <p:cNvPr id="6" name="Picture 4" descr="http://investkostroma.ru/uploads/image/ger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5636" y="181110"/>
            <a:ext cx="954835" cy="108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789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4833C7F51E50494CAC3C2E2DD79F48A3" ma:contentTypeVersion="49" ma:contentTypeDescription="Создание документа." ma:contentTypeScope="" ma:versionID="f2ec2322a8575efd2723f52118d6d7f5">
  <xsd:schema xmlns:xsd="http://www.w3.org/2001/XMLSchema" xmlns:xs="http://www.w3.org/2001/XMLSchema" xmlns:p="http://schemas.microsoft.com/office/2006/metadata/properties" xmlns:ns2="4a252ca3-5a62-4c1c-90a6-29f4710e47f8" targetNamespace="http://schemas.microsoft.com/office/2006/metadata/properties" ma:root="true" ma:fieldsID="8d04d9c43652114a41dbc3976a31b98e" ns2:_="">
    <xsd:import namespace="4a252ca3-5a62-4c1c-90a6-29f4710e47f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0BB386-5749-441B-95C1-56A6171378E3}"/>
</file>

<file path=customXml/itemProps2.xml><?xml version="1.0" encoding="utf-8"?>
<ds:datastoreItem xmlns:ds="http://schemas.openxmlformats.org/officeDocument/2006/customXml" ds:itemID="{C97FA011-CF0A-4FA8-9352-54CCF74F64FF}"/>
</file>

<file path=customXml/itemProps3.xml><?xml version="1.0" encoding="utf-8"?>
<ds:datastoreItem xmlns:ds="http://schemas.openxmlformats.org/officeDocument/2006/customXml" ds:itemID="{4B742361-0879-4650-B1A0-2E88D10F359D}"/>
</file>

<file path=customXml/itemProps4.xml><?xml version="1.0" encoding="utf-8"?>
<ds:datastoreItem xmlns:ds="http://schemas.openxmlformats.org/officeDocument/2006/customXml" ds:itemID="{F821433B-13A7-4A17-A3F3-47845BB368CE}"/>
</file>

<file path=docProps/app.xml><?xml version="1.0" encoding="utf-8"?>
<Properties xmlns="http://schemas.openxmlformats.org/officeDocument/2006/extended-properties" xmlns:vt="http://schemas.openxmlformats.org/officeDocument/2006/docPropsVTypes">
  <Template>Trek</Template>
  <TotalTime>1007</TotalTime>
  <Words>997</Words>
  <Application>Microsoft Office PowerPoint</Application>
  <PresentationFormat>Экран (4:3)</PresentationFormat>
  <Paragraphs>61</Paragraphs>
  <Slides>43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Трек</vt:lpstr>
      <vt:lpstr>Карта-путеводитель ремесел  и промыслов Костромской области</vt:lpstr>
      <vt:lpstr>Презентация PowerPoint</vt:lpstr>
      <vt:lpstr>Костромская область</vt:lpstr>
      <vt:lpstr>Буйский район</vt:lpstr>
      <vt:lpstr>Презентация PowerPoint</vt:lpstr>
      <vt:lpstr>Презентация PowerPoint</vt:lpstr>
      <vt:lpstr>Сусанинский район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Солигалический район</vt:lpstr>
      <vt:lpstr>Презентация PowerPoint</vt:lpstr>
      <vt:lpstr>Шарьинский район</vt:lpstr>
      <vt:lpstr>Презентация PowerPoint</vt:lpstr>
      <vt:lpstr>Костромской район</vt:lpstr>
      <vt:lpstr>Презентация PowerPoint</vt:lpstr>
      <vt:lpstr>Презентация PowerPoint</vt:lpstr>
      <vt:lpstr>Презентация PowerPoint</vt:lpstr>
      <vt:lpstr>Островский район</vt:lpstr>
      <vt:lpstr>Презентация PowerPoint</vt:lpstr>
      <vt:lpstr>Макарьевский район</vt:lpstr>
      <vt:lpstr>Презентация PowerPoint</vt:lpstr>
      <vt:lpstr>Парфеньевский район</vt:lpstr>
      <vt:lpstr>Презентация PowerPoint</vt:lpstr>
      <vt:lpstr>Презентация PowerPoint</vt:lpstr>
      <vt:lpstr>СУДИСЛАВСКИЙ РАЙОН</vt:lpstr>
      <vt:lpstr>Презентация PowerPoint</vt:lpstr>
      <vt:lpstr>КОЛОГРИВСКИЙ РАЙОН</vt:lpstr>
      <vt:lpstr>Презентация PowerPoint</vt:lpstr>
      <vt:lpstr>КРАСНОСЕЛЬСКИЙ РАЙОН </vt:lpstr>
      <vt:lpstr>Презентация PowerPoint</vt:lpstr>
      <vt:lpstr>МЕЖЕВСКОЙ РАЙОН</vt:lpstr>
      <vt:lpstr>Презентация PowerPoint</vt:lpstr>
      <vt:lpstr>Презентация PowerPoint</vt:lpstr>
      <vt:lpstr>Презентация PowerPoint</vt:lpstr>
      <vt:lpstr>ПЫЩУГСКИЙ, ВОХОМСКИЙ РАЙОНЫ</vt:lpstr>
      <vt:lpstr>Презентация PowerPoint</vt:lpstr>
      <vt:lpstr>Нерехтский район</vt:lpstr>
      <vt:lpstr>Презентация PowerPoint</vt:lpstr>
      <vt:lpstr>Музеи Костромской области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Костромские промыслы и ремесла (путеводитель)</dc:title>
  <dc:creator>GTA</dc:creator>
  <cp:lastModifiedBy>GTA</cp:lastModifiedBy>
  <cp:revision>125</cp:revision>
  <dcterms:created xsi:type="dcterms:W3CDTF">2018-10-25T12:21:13Z</dcterms:created>
  <dcterms:modified xsi:type="dcterms:W3CDTF">2018-11-20T10:46:37Z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0x0101004833C7F51E50494CAC3C2E2DD79F48A3</vt:lpwstr>
  </property>
</Properties>
</file>