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s/slide3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8" r:id="rId32"/>
    <p:sldId id="287" r:id="rId33"/>
    <p:sldId id="29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1494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4674A04-D6BD-4E70-805F-B926094D014A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5CDFBDF-5F16-4347-A8DE-54C97EFFAF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674A04-D6BD-4E70-805F-B926094D014A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5CDFBDF-5F16-4347-A8DE-54C97EFFAF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674A04-D6BD-4E70-805F-B926094D014A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5CDFBDF-5F16-4347-A8DE-54C97EFFAF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674A04-D6BD-4E70-805F-B926094D014A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5CDFBDF-5F16-4347-A8DE-54C97EFFAF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674A04-D6BD-4E70-805F-B926094D014A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5CDFBDF-5F16-4347-A8DE-54C97EFFAF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674A04-D6BD-4E70-805F-B926094D014A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5CDFBDF-5F16-4347-A8DE-54C97EFFAF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674A04-D6BD-4E70-805F-B926094D014A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5CDFBDF-5F16-4347-A8DE-54C97EFFAF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674A04-D6BD-4E70-805F-B926094D014A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5CDFBDF-5F16-4347-A8DE-54C97EFFAF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674A04-D6BD-4E70-805F-B926094D014A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5CDFBDF-5F16-4347-A8DE-54C97EFFAF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4674A04-D6BD-4E70-805F-B926094D014A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5CDFBDF-5F16-4347-A8DE-54C97EFFAF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4674A04-D6BD-4E70-805F-B926094D014A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5CDFBDF-5F16-4347-A8DE-54C97EFFAF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4674A04-D6BD-4E70-805F-B926094D014A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5CDFBDF-5F16-4347-A8DE-54C97EFFAF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4.xml"/><Relationship Id="rId18" Type="http://schemas.openxmlformats.org/officeDocument/2006/relationships/slide" Target="slide24.xml"/><Relationship Id="rId26" Type="http://schemas.openxmlformats.org/officeDocument/2006/relationships/slide" Target="slide22.xml"/><Relationship Id="rId3" Type="http://schemas.openxmlformats.org/officeDocument/2006/relationships/slide" Target="slide4.xml"/><Relationship Id="rId21" Type="http://schemas.openxmlformats.org/officeDocument/2006/relationships/slide" Target="slide27.xml"/><Relationship Id="rId7" Type="http://schemas.openxmlformats.org/officeDocument/2006/relationships/slide" Target="slide9.xml"/><Relationship Id="rId12" Type="http://schemas.openxmlformats.org/officeDocument/2006/relationships/slide" Target="slide13.xml"/><Relationship Id="rId17" Type="http://schemas.openxmlformats.org/officeDocument/2006/relationships/slide" Target="slide23.xml"/><Relationship Id="rId25" Type="http://schemas.openxmlformats.org/officeDocument/2006/relationships/slide" Target="slide21.xml"/><Relationship Id="rId2" Type="http://schemas.openxmlformats.org/officeDocument/2006/relationships/slide" Target="slide3.xml"/><Relationship Id="rId16" Type="http://schemas.openxmlformats.org/officeDocument/2006/relationships/slide" Target="slide17.xml"/><Relationship Id="rId20" Type="http://schemas.openxmlformats.org/officeDocument/2006/relationships/slide" Target="slide26.xml"/><Relationship Id="rId29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24" Type="http://schemas.openxmlformats.org/officeDocument/2006/relationships/slide" Target="slide20.xml"/><Relationship Id="rId32" Type="http://schemas.openxmlformats.org/officeDocument/2006/relationships/slide" Target="slide33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23" Type="http://schemas.openxmlformats.org/officeDocument/2006/relationships/slide" Target="slide19.xml"/><Relationship Id="rId28" Type="http://schemas.openxmlformats.org/officeDocument/2006/relationships/slide" Target="slide29.xml"/><Relationship Id="rId10" Type="http://schemas.openxmlformats.org/officeDocument/2006/relationships/slide" Target="slide11.xml"/><Relationship Id="rId19" Type="http://schemas.openxmlformats.org/officeDocument/2006/relationships/slide" Target="slide25.xml"/><Relationship Id="rId31" Type="http://schemas.openxmlformats.org/officeDocument/2006/relationships/slide" Target="slide32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Relationship Id="rId22" Type="http://schemas.openxmlformats.org/officeDocument/2006/relationships/slide" Target="slide18.xml"/><Relationship Id="rId27" Type="http://schemas.openxmlformats.org/officeDocument/2006/relationships/slide" Target="slide28.xml"/><Relationship Id="rId30" Type="http://schemas.openxmlformats.org/officeDocument/2006/relationships/slide" Target="slide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4.png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4.png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65.png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64.png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66.png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slide" Target="slide2.xml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268760"/>
            <a:ext cx="842493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u-RU" sz="8000" b="1" dirty="0" smtClean="0">
                <a:ln w="1905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«Учимся, играя»</a:t>
            </a:r>
            <a:endParaRPr lang="ru-RU" sz="8000" b="1" cap="none" spc="0" dirty="0">
              <a:ln w="1905">
                <a:solidFill>
                  <a:schemeClr val="accent4">
                    <a:lumMod val="7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9" name="Picture 3" descr="C:\Users\Пользователь\Desktop\depositphotos_67087985-stock-illustration-cartoon-kids-thinking-with-whi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226" y="3933056"/>
            <a:ext cx="2896774" cy="26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8358214" y="6072206"/>
            <a:ext cx="628680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8" name="Заголовок 7"/>
          <p:cNvSpPr txBox="1">
            <a:spLocks/>
          </p:cNvSpPr>
          <p:nvPr/>
        </p:nvSpPr>
        <p:spPr>
          <a:xfrm>
            <a:off x="6127" y="44624"/>
            <a:ext cx="5934025" cy="1224136"/>
          </a:xfrm>
          <a:prstGeom prst="rect">
            <a:avLst/>
          </a:prstGeom>
        </p:spPr>
        <p:txBody>
          <a:bodyPr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Ответьте на вопросы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150368" y="1052736"/>
            <a:ext cx="8229600" cy="4572000"/>
          </a:xfrm>
        </p:spPr>
        <p:txBody>
          <a:bodyPr>
            <a:normAutofit/>
          </a:bodyPr>
          <a:lstStyle/>
          <a:p>
            <a:pPr marL="64008" indent="0">
              <a:buNone/>
            </a:pPr>
            <a:r>
              <a:rPr lang="ru-RU" dirty="0" smtClean="0"/>
              <a:t>Как называется сухая трава?</a:t>
            </a:r>
          </a:p>
          <a:p>
            <a:pPr marL="64008" indent="0">
              <a:buNone/>
            </a:pPr>
            <a:r>
              <a:rPr lang="ru-RU" dirty="0" smtClean="0"/>
              <a:t>                                      </a:t>
            </a:r>
            <a:r>
              <a:rPr lang="ru-RU" sz="3600" b="1" dirty="0" smtClean="0">
                <a:solidFill>
                  <a:srgbClr val="FFC000"/>
                </a:solidFill>
              </a:rPr>
              <a:t>Сено</a:t>
            </a:r>
          </a:p>
          <a:p>
            <a:pPr marL="64008" indent="0">
              <a:buNone/>
            </a:pPr>
            <a:endParaRPr lang="ru-RU" sz="4800" b="1" dirty="0">
              <a:solidFill>
                <a:srgbClr val="FFC000"/>
              </a:solidFill>
            </a:endParaRPr>
          </a:p>
          <a:p>
            <a:pPr marL="64008" indent="0">
              <a:buNone/>
            </a:pPr>
            <a:endParaRPr lang="ru-RU" sz="4800" b="1" dirty="0" smtClean="0">
              <a:solidFill>
                <a:srgbClr val="FFC000"/>
              </a:solidFill>
            </a:endParaRPr>
          </a:p>
          <a:p>
            <a:pPr marL="64008" indent="0">
              <a:buNone/>
            </a:pPr>
            <a:r>
              <a:rPr lang="ru-RU" dirty="0"/>
              <a:t>Назовите самый маленький </a:t>
            </a:r>
            <a:r>
              <a:rPr lang="ru-RU" dirty="0" smtClean="0"/>
              <a:t>палец.</a:t>
            </a:r>
          </a:p>
          <a:p>
            <a:pPr marL="64008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</a:t>
            </a:r>
            <a:r>
              <a:rPr lang="ru-RU" dirty="0" smtClean="0">
                <a:solidFill>
                  <a:srgbClr val="FFC000"/>
                </a:solidFill>
              </a:rPr>
              <a:t>Мизинец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3074" name="Picture 2" descr="C:\Users\Пользователь\Desktop\b54d02de745d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8184" y="1556792"/>
            <a:ext cx="2551800" cy="200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3.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09120"/>
            <a:ext cx="1272729" cy="133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085961" y="11663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 smtClean="0">
                <a:solidFill>
                  <a:srgbClr val="FFC000"/>
                </a:solidFill>
              </a:rPr>
              <a:t>коллейдоскоп</a:t>
            </a:r>
            <a:r>
              <a:rPr lang="ru-RU" sz="2400" b="1" i="1" dirty="0" smtClean="0">
                <a:solidFill>
                  <a:srgbClr val="FFC000"/>
                </a:solidFill>
              </a:rPr>
              <a:t> 30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8358214" y="6072206"/>
            <a:ext cx="628680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1" name="Заголовок 7"/>
          <p:cNvSpPr txBox="1">
            <a:spLocks/>
          </p:cNvSpPr>
          <p:nvPr/>
        </p:nvSpPr>
        <p:spPr>
          <a:xfrm>
            <a:off x="6127" y="44624"/>
            <a:ext cx="5934025" cy="1224136"/>
          </a:xfrm>
          <a:prstGeom prst="rect">
            <a:avLst/>
          </a:prstGeom>
        </p:spPr>
        <p:txBody>
          <a:bodyPr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Ответьте на вопросы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37792" y="656692"/>
            <a:ext cx="8898704" cy="4572000"/>
          </a:xfrm>
        </p:spPr>
        <p:txBody>
          <a:bodyPr/>
          <a:lstStyle/>
          <a:p>
            <a:pPr marL="64008" indent="0">
              <a:buNone/>
            </a:pPr>
            <a:r>
              <a:rPr lang="ru-RU" dirty="0" smtClean="0"/>
              <a:t>Как называются каникулы у папы и мамы?</a:t>
            </a:r>
          </a:p>
          <a:p>
            <a:pPr marL="64008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</a:t>
            </a:r>
            <a:r>
              <a:rPr lang="ru-RU" dirty="0" smtClean="0">
                <a:solidFill>
                  <a:srgbClr val="FFC000"/>
                </a:solidFill>
              </a:rPr>
              <a:t>Отпуск</a:t>
            </a:r>
          </a:p>
          <a:p>
            <a:pPr marL="64008" indent="0">
              <a:buNone/>
            </a:pPr>
            <a:endParaRPr lang="ru-RU" dirty="0">
              <a:solidFill>
                <a:srgbClr val="FFC000"/>
              </a:solidFill>
            </a:endParaRPr>
          </a:p>
          <a:p>
            <a:pPr marL="64008" indent="0">
              <a:buNone/>
            </a:pPr>
            <a:endParaRPr lang="ru-RU" dirty="0" smtClean="0">
              <a:solidFill>
                <a:srgbClr val="FFC000"/>
              </a:solidFill>
            </a:endParaRPr>
          </a:p>
          <a:p>
            <a:pPr marL="64008" indent="0">
              <a:buNone/>
            </a:pPr>
            <a:r>
              <a:rPr lang="ru-RU" dirty="0" smtClean="0"/>
              <a:t>Назовите меру длины, равной 10 сантиметров.</a:t>
            </a:r>
          </a:p>
          <a:p>
            <a:pPr marL="64008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</a:t>
            </a:r>
            <a:r>
              <a:rPr lang="ru-RU" dirty="0" smtClean="0">
                <a:solidFill>
                  <a:srgbClr val="FFC000"/>
                </a:solidFill>
              </a:rPr>
              <a:t>дециметр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099" name="Picture 3" descr="C:\Users\Пользователь\Desktop\3d-family-vacations-249168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24744"/>
            <a:ext cx="1578404" cy="168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Lineyka_d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507" y="3843119"/>
            <a:ext cx="2077418" cy="77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085961" y="11663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 smtClean="0">
                <a:solidFill>
                  <a:srgbClr val="FFC000"/>
                </a:solidFill>
              </a:rPr>
              <a:t>коллейдоскоп</a:t>
            </a:r>
            <a:r>
              <a:rPr lang="ru-RU" sz="2400" b="1" i="1" dirty="0" smtClean="0">
                <a:solidFill>
                  <a:srgbClr val="FFC000"/>
                </a:solidFill>
              </a:rPr>
              <a:t> </a:t>
            </a:r>
            <a:r>
              <a:rPr lang="ru-RU" sz="2400" b="1" i="1" dirty="0">
                <a:solidFill>
                  <a:srgbClr val="FFC000"/>
                </a:solidFill>
              </a:rPr>
              <a:t>4</a:t>
            </a:r>
            <a:r>
              <a:rPr lang="ru-RU" sz="2400" b="1" i="1" dirty="0" smtClean="0">
                <a:solidFill>
                  <a:srgbClr val="FFC000"/>
                </a:solidFill>
              </a:rPr>
              <a:t>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85961" y="11663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 smtClean="0">
                <a:solidFill>
                  <a:srgbClr val="FFC000"/>
                </a:solidFill>
              </a:rPr>
              <a:t>коллейдоскоп</a:t>
            </a:r>
            <a:r>
              <a:rPr lang="ru-RU" sz="2400" b="1" i="1" dirty="0" smtClean="0">
                <a:solidFill>
                  <a:srgbClr val="FFC000"/>
                </a:solidFill>
              </a:rPr>
              <a:t> 50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8358214" y="6072206"/>
            <a:ext cx="628680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8" name="Заголовок 7"/>
          <p:cNvSpPr txBox="1">
            <a:spLocks/>
          </p:cNvSpPr>
          <p:nvPr/>
        </p:nvSpPr>
        <p:spPr>
          <a:xfrm>
            <a:off x="6127" y="44624"/>
            <a:ext cx="5934025" cy="1224136"/>
          </a:xfrm>
          <a:prstGeom prst="rect">
            <a:avLst/>
          </a:prstGeom>
        </p:spPr>
        <p:txBody>
          <a:bodyPr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Ответьте на вопросы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572000"/>
          </a:xfrm>
        </p:spPr>
        <p:txBody>
          <a:bodyPr/>
          <a:lstStyle/>
          <a:p>
            <a:pPr marL="64008" indent="0">
              <a:buNone/>
            </a:pPr>
            <a:r>
              <a:rPr lang="ru-RU" dirty="0" smtClean="0"/>
              <a:t>Из чего делают подсолнечное масло?</a:t>
            </a:r>
          </a:p>
          <a:p>
            <a:pPr marL="64008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</a:t>
            </a:r>
            <a:r>
              <a:rPr lang="ru-RU" dirty="0" smtClean="0">
                <a:solidFill>
                  <a:srgbClr val="FFC000"/>
                </a:solidFill>
              </a:rPr>
              <a:t>Из семечек подсолнуха</a:t>
            </a:r>
          </a:p>
          <a:p>
            <a:pPr marL="64008" indent="0">
              <a:buNone/>
            </a:pPr>
            <a:endParaRPr lang="ru-RU" dirty="0">
              <a:solidFill>
                <a:srgbClr val="FFC000"/>
              </a:solidFill>
            </a:endParaRPr>
          </a:p>
          <a:p>
            <a:pPr marL="64008" indent="0">
              <a:buNone/>
            </a:pPr>
            <a:endParaRPr lang="ru-RU" dirty="0" smtClean="0">
              <a:solidFill>
                <a:srgbClr val="FFC000"/>
              </a:solidFill>
            </a:endParaRPr>
          </a:p>
          <a:p>
            <a:pPr marL="64008" indent="0">
              <a:buNone/>
            </a:pPr>
            <a:endParaRPr lang="ru-RU" dirty="0">
              <a:solidFill>
                <a:srgbClr val="FFC000"/>
              </a:solidFill>
            </a:endParaRPr>
          </a:p>
          <a:p>
            <a:pPr marL="64008" indent="0">
              <a:buNone/>
            </a:pPr>
            <a:r>
              <a:rPr lang="ru-RU" dirty="0"/>
              <a:t>Как называется дом для </a:t>
            </a:r>
            <a:r>
              <a:rPr lang="ru-RU" dirty="0" smtClean="0"/>
              <a:t>денег?</a:t>
            </a:r>
          </a:p>
          <a:p>
            <a:pPr marL="64008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</a:t>
            </a:r>
            <a:r>
              <a:rPr lang="ru-RU" dirty="0" smtClean="0">
                <a:solidFill>
                  <a:srgbClr val="FFC000"/>
                </a:solidFill>
              </a:rPr>
              <a:t>Кошелёк    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5122" name="Picture 2" descr="C:\Users\Пользователь\Desktop\2456cd88a3591e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8345" y="1412776"/>
            <a:ext cx="1475655" cy="176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565544e100c62d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516" y="4221088"/>
            <a:ext cx="1531690" cy="153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8184" y="142852"/>
            <a:ext cx="2915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C000"/>
                </a:solidFill>
              </a:rPr>
              <a:t>головоломка 10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8358214" y="6072206"/>
            <a:ext cx="628680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476672"/>
            <a:ext cx="66967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 </a:t>
            </a:r>
            <a:r>
              <a:rPr lang="ru-RU" alt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переложить  две  палочки  так, чтобы листики оказались  вне  «лопатки»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3105021" y="3874982"/>
            <a:ext cx="0" cy="1498234"/>
          </a:xfrm>
          <a:prstGeom prst="line">
            <a:avLst/>
          </a:prstGeom>
          <a:noFill/>
          <a:ln w="1143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339752" y="3874981"/>
            <a:ext cx="1421791" cy="13971"/>
          </a:xfrm>
          <a:prstGeom prst="line">
            <a:avLst/>
          </a:prstGeom>
          <a:noFill/>
          <a:ln w="1143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V="1">
            <a:off x="2411760" y="2350981"/>
            <a:ext cx="0" cy="1524000"/>
          </a:xfrm>
          <a:prstGeom prst="line">
            <a:avLst/>
          </a:prstGeom>
          <a:noFill/>
          <a:ln w="1143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flipV="1">
            <a:off x="3761543" y="2350981"/>
            <a:ext cx="0" cy="1524000"/>
          </a:xfrm>
          <a:prstGeom prst="line">
            <a:avLst/>
          </a:prstGeom>
          <a:noFill/>
          <a:ln w="1143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list-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0277">
            <a:off x="2466233" y="2496370"/>
            <a:ext cx="768022" cy="70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Пользователь\Desktop\list-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35266">
            <a:off x="3077079" y="2497625"/>
            <a:ext cx="768022" cy="70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Пользователь\Desktop\list-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50216">
            <a:off x="2701000" y="3020487"/>
            <a:ext cx="768022" cy="70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18 0.00764 L 0.08767 0.00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2 -0.0169 L 0.09444 -0.0169 C 0.14739 -0.0169 0.21267 0.04791 0.21267 0.10046 L 0.21267 0.21805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8358214" y="6072206"/>
            <a:ext cx="628680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8184" y="142852"/>
            <a:ext cx="2915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C000"/>
                </a:solidFill>
              </a:rPr>
              <a:t>головоломка 20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369954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Расставьте  знаки  действий и  скобки  так, чтобы  равенства  были  верными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" pitchFamily="2" charset="2"/>
              <a:buNone/>
            </a:pPr>
            <a:r>
              <a:rPr lang="ru-RU" altLang="ru-RU" dirty="0" smtClean="0"/>
              <a:t>     </a:t>
            </a:r>
            <a:r>
              <a:rPr lang="ru-RU" altLang="ru-RU" sz="4800" dirty="0" smtClean="0"/>
              <a:t>4    4   4   4   =    8</a:t>
            </a:r>
          </a:p>
          <a:p>
            <a:pPr marL="609600" indent="-609600">
              <a:buFont typeface="Wingdings" pitchFamily="2" charset="2"/>
              <a:buNone/>
            </a:pPr>
            <a:r>
              <a:rPr lang="ru-RU" altLang="ru-RU" sz="4800" dirty="0" smtClean="0"/>
              <a:t>    2   2   2   2   =    4</a:t>
            </a:r>
          </a:p>
          <a:p>
            <a:pPr marL="609600" indent="-609600">
              <a:buFont typeface="Wingdings" pitchFamily="2" charset="2"/>
              <a:buNone/>
            </a:pPr>
            <a:r>
              <a:rPr lang="ru-RU" altLang="ru-RU" sz="4800" dirty="0" smtClean="0"/>
              <a:t>    5   5   5   5   =    26   </a:t>
            </a:r>
          </a:p>
          <a:p>
            <a:pPr marL="609600" indent="-609600">
              <a:buFont typeface="Wingdings" pitchFamily="2" charset="2"/>
              <a:buNone/>
            </a:pPr>
            <a:r>
              <a:rPr lang="ru-RU" altLang="ru-RU" sz="4800" dirty="0" smtClean="0"/>
              <a:t>    9   9   9   9   =    63</a:t>
            </a:r>
            <a:r>
              <a:rPr lang="ru-RU" altLang="ru-RU" dirty="0" smtClean="0"/>
              <a:t>        </a:t>
            </a:r>
            <a:endParaRPr lang="ru-RU" alt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8358214" y="6072206"/>
            <a:ext cx="628680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8184" y="142852"/>
            <a:ext cx="2915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C000"/>
                </a:solidFill>
              </a:rPr>
              <a:t>головоломка 30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150368" y="1268760"/>
            <a:ext cx="8993632" cy="2304256"/>
          </a:xfrm>
        </p:spPr>
        <p:txBody>
          <a:bodyPr>
            <a:normAutofit/>
          </a:bodyPr>
          <a:lstStyle/>
          <a:p>
            <a:pPr marL="64008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Прибыли на птичий базар. Птиц не видно и не слышно. Они запутались в сетях паутины – все буквы перемешались. Сложите правильно и птицы вырвутся на свободу.</a:t>
            </a:r>
          </a:p>
          <a:p>
            <a:pPr marL="64008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 algn="just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ЛЯДЕТ,  ТАИС, ЛВИНАП, РИННГЕСЬ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42852"/>
            <a:ext cx="3754760" cy="1145282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/>
              </a:rPr>
              <a:t>«Путаница»</a:t>
            </a:r>
            <a:endParaRPr lang="ru-RU" b="1" dirty="0">
              <a:effectLst/>
            </a:endParaRPr>
          </a:p>
        </p:txBody>
      </p:sp>
      <p:pic>
        <p:nvPicPr>
          <p:cNvPr id="2050" name="Picture 2" descr="C:\Users\Пользователь\Desktop\s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961150" cy="132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272923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21088"/>
            <a:ext cx="1500180" cy="119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esktop\img_56e65c1f3a1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68694"/>
            <a:ext cx="1802649" cy="143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ользователь\Desktop\bullfinch_cartoon_43_020822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236" y="4146004"/>
            <a:ext cx="1676770" cy="145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9512" y="3356992"/>
            <a:ext cx="18575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 indent="0" algn="just">
              <a:buNone/>
            </a:pPr>
            <a:r>
              <a:rPr lang="ru-RU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ДЯТЕЛ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178857" y="3359621"/>
            <a:ext cx="16215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 indent="0" algn="just">
              <a:buNone/>
            </a:pPr>
            <a: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АИСТ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95936" y="3356991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008" indent="0" algn="just">
              <a:buNone/>
            </a:pPr>
            <a: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ПАВЛИН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00192" y="3362444"/>
            <a:ext cx="2686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008" indent="0" algn="just">
              <a:buNone/>
            </a:pPr>
            <a: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СНЕГИРЬ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8501090" y="6143644"/>
            <a:ext cx="485804" cy="557210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8184" y="142852"/>
            <a:ext cx="2915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C000"/>
                </a:solidFill>
              </a:rPr>
              <a:t>головоломка 40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601606"/>
            <a:ext cx="8276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прямоугольников ты видишь на картинке?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51" y="1340768"/>
            <a:ext cx="6696744" cy="444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3404294" y="2204864"/>
            <a:ext cx="2304257" cy="1255016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effectLst/>
              </a:rPr>
              <a:t>15</a:t>
            </a:r>
            <a:endParaRPr lang="ru-RU" sz="5400" dirty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8358214" y="6072206"/>
            <a:ext cx="628680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8184" y="142852"/>
            <a:ext cx="2915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C000"/>
                </a:solidFill>
              </a:rPr>
              <a:t>головоломка 50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54" y="980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Раскрась круги так, чтобы маленький и коричневый расположились между оранжевым и правым бежевого цвета, а маленький находился  между бежевым и коричневым.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835696" y="3284984"/>
            <a:ext cx="792088" cy="86409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915816" y="3284984"/>
            <a:ext cx="730598" cy="8189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731580" y="3645024"/>
            <a:ext cx="396044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389027" y="3275925"/>
            <a:ext cx="792088" cy="86409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835696" y="4509120"/>
            <a:ext cx="792088" cy="86409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939492" y="4515426"/>
            <a:ext cx="792088" cy="864096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499992" y="4443919"/>
            <a:ext cx="792088" cy="86409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935363" y="4731450"/>
            <a:ext cx="396044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15140" y="142852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C000"/>
                </a:solidFill>
              </a:rPr>
              <a:t>эрудиты 10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4" name="5-конечная звезда 3">
            <a:hlinkClick r:id="rId2" action="ppaction://hlinksldjump"/>
          </p:cNvPr>
          <p:cNvSpPr/>
          <p:nvPr/>
        </p:nvSpPr>
        <p:spPr>
          <a:xfrm>
            <a:off x="8358214" y="6072206"/>
            <a:ext cx="628680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23528" y="1268760"/>
            <a:ext cx="2602632" cy="4572000"/>
          </a:xfrm>
        </p:spPr>
        <p:txBody>
          <a:bodyPr/>
          <a:lstStyle/>
          <a:p>
            <a:pPr marL="64008" indent="0">
              <a:buNone/>
            </a:pPr>
            <a:r>
              <a:rPr lang="ru-RU" dirty="0" smtClean="0"/>
              <a:t>Широкий</a:t>
            </a:r>
          </a:p>
          <a:p>
            <a:pPr marL="64008" indent="0">
              <a:buNone/>
            </a:pPr>
            <a:endParaRPr lang="ru-RU" dirty="0" smtClean="0"/>
          </a:p>
          <a:p>
            <a:pPr marL="64008" indent="0">
              <a:buNone/>
            </a:pPr>
            <a:r>
              <a:rPr lang="ru-RU" dirty="0" smtClean="0"/>
              <a:t>Весёлый</a:t>
            </a:r>
          </a:p>
          <a:p>
            <a:pPr marL="64008" indent="0">
              <a:buNone/>
            </a:pPr>
            <a:endParaRPr lang="ru-RU" dirty="0" smtClean="0"/>
          </a:p>
          <a:p>
            <a:pPr marL="64008" indent="0">
              <a:buNone/>
            </a:pPr>
            <a:r>
              <a:rPr lang="ru-RU" dirty="0" smtClean="0"/>
              <a:t>Полный</a:t>
            </a:r>
          </a:p>
          <a:p>
            <a:pPr marL="64008" indent="0">
              <a:buNone/>
            </a:pPr>
            <a:endParaRPr lang="ru-RU" dirty="0" smtClean="0"/>
          </a:p>
          <a:p>
            <a:pPr marL="64008" indent="0">
              <a:buNone/>
            </a:pPr>
            <a:r>
              <a:rPr lang="ru-RU" dirty="0" smtClean="0"/>
              <a:t>Низкий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532440" cy="138000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Найди слова противоположные по смыслу</a:t>
            </a:r>
            <a:endParaRPr lang="ru-RU" sz="3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5"/>
          <p:cNvSpPr txBox="1">
            <a:spLocks/>
          </p:cNvSpPr>
          <p:nvPr/>
        </p:nvSpPr>
        <p:spPr>
          <a:xfrm>
            <a:off x="5755582" y="1268760"/>
            <a:ext cx="2602632" cy="457200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>
              <a:buFont typeface="Wingdings 2"/>
              <a:buNone/>
            </a:pPr>
            <a:r>
              <a:rPr lang="ru-RU" dirty="0" smtClean="0"/>
              <a:t>Грустный </a:t>
            </a:r>
          </a:p>
          <a:p>
            <a:pPr marL="64008" indent="0">
              <a:buFont typeface="Wingdings 2"/>
              <a:buNone/>
            </a:pPr>
            <a:endParaRPr lang="ru-RU" dirty="0"/>
          </a:p>
          <a:p>
            <a:pPr marL="64008" indent="0">
              <a:buFont typeface="Wingdings 2"/>
              <a:buNone/>
            </a:pPr>
            <a:r>
              <a:rPr lang="ru-RU" dirty="0" smtClean="0"/>
              <a:t>Высокий</a:t>
            </a:r>
          </a:p>
          <a:p>
            <a:pPr marL="64008" indent="0">
              <a:buFont typeface="Wingdings 2"/>
              <a:buNone/>
            </a:pPr>
            <a:endParaRPr lang="ru-RU" dirty="0"/>
          </a:p>
          <a:p>
            <a:pPr marL="64008" indent="0">
              <a:buFont typeface="Wingdings 2"/>
              <a:buNone/>
            </a:pPr>
            <a:r>
              <a:rPr lang="ru-RU" dirty="0" smtClean="0"/>
              <a:t>Узкий </a:t>
            </a:r>
          </a:p>
          <a:p>
            <a:pPr marL="64008" indent="0">
              <a:buFont typeface="Wingdings 2"/>
              <a:buNone/>
            </a:pPr>
            <a:endParaRPr lang="ru-RU" dirty="0"/>
          </a:p>
          <a:p>
            <a:pPr marL="64008" indent="0">
              <a:buFont typeface="Wingdings 2"/>
              <a:buNone/>
            </a:pPr>
            <a:r>
              <a:rPr lang="ru-RU" dirty="0" smtClean="0"/>
              <a:t>Пустой</a:t>
            </a:r>
          </a:p>
        </p:txBody>
      </p:sp>
      <p:pic>
        <p:nvPicPr>
          <p:cNvPr id="3074" name="Picture 2" descr="C:\Users\Пользователь\Desktop\345535_1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40768"/>
            <a:ext cx="1045958" cy="64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scarf2-7d0675b7af4f23592c6edbc17b822040c9db9a7b1399ea4abaa43be0f6d653b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356992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esktop\2000px-Smiley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348880"/>
            <a:ext cx="703317" cy="70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льзователь\Desktop\plankonspiektobobshchaiushchieghourokaanghliiskoghoiazykav3klassiepotiemieiedaizdorovie_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587" y="1310333"/>
            <a:ext cx="937254" cy="50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Пользователь\Desktop\212056845_2c6a3c110d05dde377fbed1d5771d5c0_8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57" y="4581128"/>
            <a:ext cx="658060" cy="88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Пользователь\Desktop\8d3f30c505850e470bac64fbbbb27d2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348" y="3418655"/>
            <a:ext cx="873098" cy="87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Пользователь\Desktop\dom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254" y="4725144"/>
            <a:ext cx="1270312" cy="89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Пользователь\Desktop\hello_html_m4691206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8150" y="2258525"/>
            <a:ext cx="647639" cy="88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 стрелкой 19"/>
          <p:cNvCxnSpPr/>
          <p:nvPr/>
        </p:nvCxnSpPr>
        <p:spPr>
          <a:xfrm>
            <a:off x="3203848" y="1989262"/>
            <a:ext cx="2664296" cy="16557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3043069" y="1562572"/>
            <a:ext cx="2825075" cy="9303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086446" y="4077072"/>
            <a:ext cx="2781698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2934739" y="2700539"/>
            <a:ext cx="2933405" cy="19525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15140" y="142852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C000"/>
                </a:solidFill>
              </a:rPr>
              <a:t>Эрудиты 20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8358214" y="6072206"/>
            <a:ext cx="628680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099" name="Picture 3" descr="C:\Users\Пользователь\Desktop\1_153efd56ac011ebb09329d3bdc4c0315_13613799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16" y="260648"/>
            <a:ext cx="6211324" cy="48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14400" y="4937366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опушкам скачет зверушка, летом сера, а зимою бела.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066420"/>
              </p:ext>
            </p:extLst>
          </p:nvPr>
        </p:nvGraphicFramePr>
        <p:xfrm>
          <a:off x="-1" y="1"/>
          <a:ext cx="9144003" cy="6857999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571736"/>
                <a:gridCol w="1357322"/>
                <a:gridCol w="1285885"/>
                <a:gridCol w="1357322"/>
                <a:gridCol w="1357322"/>
                <a:gridCol w="1214416"/>
              </a:tblGrid>
              <a:tr h="1078864">
                <a:tc>
                  <a:txBody>
                    <a:bodyPr/>
                    <a:lstStyle/>
                    <a:p>
                      <a:pPr algn="l"/>
                      <a:endParaRPr lang="ru-RU" sz="1800" i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Окружающий</a:t>
                      </a:r>
                      <a:r>
                        <a:rPr lang="ru-RU" sz="2000" b="1" i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 мир</a:t>
                      </a:r>
                      <a:endParaRPr lang="ru-RU" sz="2000" b="1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2" action="ppaction://hlinksldjump"/>
                        </a:rPr>
                        <a:t>10</a:t>
                      </a:r>
                      <a:endParaRPr lang="ru-RU" sz="36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3" action="ppaction://hlinksldjump"/>
                        </a:rPr>
                        <a:t>20</a:t>
                      </a:r>
                      <a:endParaRPr lang="ru-RU" sz="36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1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4" action="ppaction://hlinksldjump"/>
                        </a:rPr>
                        <a:t>30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200" b="1" i="1" dirty="0" smtClean="0">
                          <a:solidFill>
                            <a:schemeClr val="bg1"/>
                          </a:solidFill>
                          <a:hlinkClick r:id="rId5" action="ppaction://hlinksldjump"/>
                        </a:rPr>
                        <a:t>40</a:t>
                      </a:r>
                      <a:endParaRPr lang="ru-RU" sz="3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6" action="ppaction://hlinksldjump"/>
                        </a:rPr>
                        <a:t>50</a:t>
                      </a:r>
                      <a:endParaRPr lang="ru-RU" sz="36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251519"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chemeClr val="bg1"/>
                          </a:solidFill>
                        </a:rPr>
                        <a:t>Калейдоскоп</a:t>
                      </a:r>
                      <a:endParaRPr lang="ru-RU" sz="20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7" action="ppaction://hlinksldjump"/>
                        </a:rPr>
                        <a:t>10</a:t>
                      </a:r>
                      <a:endParaRPr lang="ru-RU" sz="36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8" action="ppaction://hlinksldjump"/>
                        </a:rPr>
                        <a:t>20</a:t>
                      </a:r>
                      <a:endParaRPr lang="ru-RU" sz="36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1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9" action="ppaction://hlinksldjump"/>
                        </a:rPr>
                        <a:t>30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200" b="1" i="1" dirty="0" smtClean="0">
                          <a:solidFill>
                            <a:schemeClr val="bg1"/>
                          </a:solidFill>
                          <a:hlinkClick r:id="rId10" action="ppaction://hlinksldjump"/>
                        </a:rPr>
                        <a:t>40</a:t>
                      </a:r>
                      <a:endParaRPr lang="ru-RU" sz="3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11" action="ppaction://hlinksldjump"/>
                        </a:rPr>
                        <a:t>50</a:t>
                      </a:r>
                      <a:endParaRPr lang="ru-RU" sz="36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078864">
                <a:tc>
                  <a:txBody>
                    <a:bodyPr/>
                    <a:lstStyle/>
                    <a:p>
                      <a:pPr algn="ctr"/>
                      <a:endParaRPr lang="ru-RU" sz="2000" b="1" i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chemeClr val="bg1"/>
                          </a:solidFill>
                        </a:rPr>
                        <a:t>головоломка</a:t>
                      </a: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12" action="ppaction://hlinksldjump"/>
                        </a:rPr>
                        <a:t>10</a:t>
                      </a:r>
                      <a:endParaRPr lang="ru-RU" sz="36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13" action="ppaction://hlinksldjump"/>
                        </a:rPr>
                        <a:t>20</a:t>
                      </a:r>
                      <a:endParaRPr lang="ru-RU" sz="36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1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14" action="ppaction://hlinksldjump"/>
                        </a:rPr>
                        <a:t>30</a:t>
                      </a:r>
                      <a:endParaRPr lang="ru-RU" sz="3600" b="1" i="1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200" b="1" i="1" dirty="0" smtClean="0">
                          <a:solidFill>
                            <a:schemeClr val="bg1"/>
                          </a:solidFill>
                          <a:hlinkClick r:id="rId15" action="ppaction://hlinksldjump"/>
                        </a:rPr>
                        <a:t>40</a:t>
                      </a:r>
                      <a:endParaRPr lang="ru-RU" sz="3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16" action="ppaction://hlinksldjump"/>
                        </a:rPr>
                        <a:t>50</a:t>
                      </a:r>
                      <a:endParaRPr lang="ru-RU" sz="36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078864">
                <a:tc>
                  <a:txBody>
                    <a:bodyPr/>
                    <a:lstStyle/>
                    <a:p>
                      <a:pPr algn="ctr"/>
                      <a:endParaRPr lang="ru-RU" sz="2000" b="1" i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chemeClr val="bg1"/>
                          </a:solidFill>
                        </a:rPr>
                        <a:t>РСВ</a:t>
                      </a: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17" action="ppaction://hlinksldjump"/>
                        </a:rPr>
                        <a:t>10</a:t>
                      </a:r>
                      <a:endParaRPr lang="ru-RU" sz="36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18" action="ppaction://hlinksldjump"/>
                        </a:rPr>
                        <a:t>20</a:t>
                      </a:r>
                      <a:endParaRPr lang="ru-RU" sz="36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1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19" action="ppaction://hlinksldjump"/>
                        </a:rPr>
                        <a:t>30</a:t>
                      </a:r>
                      <a:endParaRPr lang="ru-RU" sz="3600" b="1" i="1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200" b="1" i="1" dirty="0" smtClean="0">
                          <a:solidFill>
                            <a:schemeClr val="bg1"/>
                          </a:solidFill>
                          <a:hlinkClick r:id="rId20" action="ppaction://hlinksldjump"/>
                        </a:rPr>
                        <a:t>40</a:t>
                      </a:r>
                      <a:endParaRPr lang="ru-RU" sz="3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21" action="ppaction://hlinksldjump"/>
                        </a:rPr>
                        <a:t>50</a:t>
                      </a:r>
                      <a:endParaRPr lang="ru-RU" sz="36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078864">
                <a:tc>
                  <a:txBody>
                    <a:bodyPr/>
                    <a:lstStyle/>
                    <a:p>
                      <a:pPr algn="l"/>
                      <a:endParaRPr lang="ru-RU" sz="1800" b="1" i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2400" b="1" i="1" smtClean="0">
                          <a:solidFill>
                            <a:schemeClr val="bg1"/>
                          </a:solidFill>
                        </a:rPr>
                        <a:t>эрудиты</a:t>
                      </a:r>
                      <a:endParaRPr lang="ru-RU" sz="24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22" action="ppaction://hlinksldjump"/>
                        </a:rPr>
                        <a:t>10</a:t>
                      </a:r>
                      <a:endParaRPr lang="ru-RU" sz="36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23" action="ppaction://hlinksldjump"/>
                        </a:rPr>
                        <a:t>20</a:t>
                      </a:r>
                      <a:endParaRPr lang="ru-RU" sz="36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1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24" action="ppaction://hlinksldjump"/>
                        </a:rPr>
                        <a:t>30</a:t>
                      </a:r>
                      <a:endParaRPr lang="ru-RU" sz="3600" b="1" i="1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200" b="1" i="1" dirty="0" smtClean="0">
                          <a:solidFill>
                            <a:schemeClr val="bg1"/>
                          </a:solidFill>
                          <a:hlinkClick r:id="rId25" action="ppaction://hlinksldjump"/>
                        </a:rPr>
                        <a:t>40</a:t>
                      </a:r>
                      <a:endParaRPr lang="ru-RU" sz="3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26" action="ppaction://hlinksldjump"/>
                        </a:rPr>
                        <a:t>50</a:t>
                      </a:r>
                      <a:endParaRPr lang="ru-RU" sz="36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291024">
                <a:tc>
                  <a:txBody>
                    <a:bodyPr/>
                    <a:lstStyle/>
                    <a:p>
                      <a:pPr algn="l"/>
                      <a:endParaRPr lang="ru-RU" sz="1800" b="1" i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chemeClr val="bg1"/>
                          </a:solidFill>
                        </a:rPr>
                        <a:t>Конкурс</a:t>
                      </a:r>
                      <a:r>
                        <a:rPr lang="ru-RU" sz="2000" b="1" i="1" baseline="0" dirty="0" smtClean="0">
                          <a:solidFill>
                            <a:schemeClr val="bg1"/>
                          </a:solidFill>
                        </a:rPr>
                        <a:t> капитанов</a:t>
                      </a:r>
                      <a:endParaRPr lang="ru-RU" sz="2000" b="1" i="1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27" action="ppaction://hlinksldjump"/>
                        </a:rPr>
                        <a:t>10</a:t>
                      </a:r>
                      <a:endParaRPr lang="ru-RU" sz="36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28" action="ppaction://hlinksldjump"/>
                        </a:rPr>
                        <a:t>20</a:t>
                      </a:r>
                      <a:endParaRPr lang="ru-RU" sz="36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1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29" action="ppaction://hlinksldjump"/>
                        </a:rPr>
                        <a:t>30</a:t>
                      </a:r>
                      <a:endParaRPr lang="ru-RU" sz="3600" b="1" i="1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200" b="1" i="1" dirty="0" smtClean="0">
                          <a:solidFill>
                            <a:schemeClr val="bg1"/>
                          </a:solidFill>
                          <a:hlinkClick r:id="rId30" action="ppaction://hlinksldjump"/>
                        </a:rPr>
                        <a:t>40</a:t>
                      </a:r>
                      <a:endParaRPr lang="ru-RU" sz="3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600" b="1" i="1" dirty="0" smtClean="0">
                          <a:solidFill>
                            <a:schemeClr val="bg1"/>
                          </a:solidFill>
                          <a:hlinkClick r:id="rId31" action="ppaction://hlinksldjump"/>
                        </a:rPr>
                        <a:t>50</a:t>
                      </a:r>
                      <a:endParaRPr lang="ru-RU" sz="36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5-конечная звезда 3">
            <a:hlinkClick r:id="rId32" action="ppaction://hlinksldjump"/>
          </p:cNvPr>
          <p:cNvSpPr/>
          <p:nvPr/>
        </p:nvSpPr>
        <p:spPr>
          <a:xfrm>
            <a:off x="8715404" y="6429396"/>
            <a:ext cx="428596" cy="428604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15140" y="142852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C000"/>
                </a:solidFill>
              </a:rPr>
              <a:t>эрудиты 30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8358214" y="6072206"/>
            <a:ext cx="628680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7200" y="1556792"/>
            <a:ext cx="3538736" cy="4898016"/>
          </a:xfrm>
        </p:spPr>
        <p:txBody>
          <a:bodyPr/>
          <a:lstStyle/>
          <a:p>
            <a:pPr marL="64008" indent="0">
              <a:buNone/>
            </a:pPr>
            <a:r>
              <a:rPr lang="ru-RU" dirty="0" smtClean="0"/>
              <a:t>Каша из риса</a:t>
            </a:r>
          </a:p>
          <a:p>
            <a:pPr marL="64008" indent="0">
              <a:buNone/>
            </a:pPr>
            <a:r>
              <a:rPr lang="ru-RU" dirty="0" smtClean="0"/>
              <a:t>Стул из дерева</a:t>
            </a:r>
          </a:p>
          <a:p>
            <a:pPr marL="64008" indent="0">
              <a:buNone/>
            </a:pPr>
            <a:r>
              <a:rPr lang="ru-RU" dirty="0" smtClean="0"/>
              <a:t>Блузка из шёлка</a:t>
            </a:r>
          </a:p>
          <a:p>
            <a:pPr marL="64008" indent="0">
              <a:buNone/>
            </a:pPr>
            <a:r>
              <a:rPr lang="ru-RU" dirty="0" smtClean="0"/>
              <a:t>Туфли из кожи</a:t>
            </a:r>
          </a:p>
          <a:p>
            <a:pPr marL="64008" indent="0">
              <a:buNone/>
            </a:pPr>
            <a:r>
              <a:rPr lang="ru-RU" dirty="0" smtClean="0"/>
              <a:t>Мяч из резины</a:t>
            </a:r>
          </a:p>
          <a:p>
            <a:pPr marL="64008" indent="0">
              <a:buNone/>
            </a:pPr>
            <a:r>
              <a:rPr lang="ru-RU" dirty="0" smtClean="0"/>
              <a:t>Суп из гороха</a:t>
            </a:r>
          </a:p>
          <a:p>
            <a:pPr marL="64008" indent="0">
              <a:buNone/>
            </a:pPr>
            <a:r>
              <a:rPr lang="ru-RU" dirty="0" smtClean="0"/>
              <a:t>Носки из шерсти </a:t>
            </a: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Подбери определения к предметам</a:t>
            </a:r>
            <a:endParaRPr lang="ru-RU" sz="3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7"/>
          <p:cNvSpPr txBox="1">
            <a:spLocks/>
          </p:cNvSpPr>
          <p:nvPr/>
        </p:nvSpPr>
        <p:spPr>
          <a:xfrm>
            <a:off x="5026454" y="1488514"/>
            <a:ext cx="3960440" cy="489801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>
              <a:buFont typeface="Wingdings 2"/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Рисовая каша</a:t>
            </a:r>
          </a:p>
          <a:p>
            <a:pPr marL="64008" indent="0">
              <a:buFont typeface="Wingdings 2"/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Деревянный стул</a:t>
            </a:r>
          </a:p>
          <a:p>
            <a:pPr marL="64008" indent="0">
              <a:buFont typeface="Wingdings 2"/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Шёлковая блузка</a:t>
            </a:r>
          </a:p>
          <a:p>
            <a:pPr marL="64008" indent="0">
              <a:buFont typeface="Wingdings 2"/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Кожаные туфли</a:t>
            </a:r>
          </a:p>
          <a:p>
            <a:pPr marL="64008" indent="0">
              <a:buFont typeface="Wingdings 2"/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Резиновый мяч</a:t>
            </a:r>
          </a:p>
          <a:p>
            <a:pPr marL="64008" indent="0">
              <a:buFont typeface="Wingdings 2"/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Гороховый суп</a:t>
            </a:r>
          </a:p>
          <a:p>
            <a:pPr marL="64008" indent="0">
              <a:buFont typeface="Wingdings 2"/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Шерстяные носки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15140" y="142852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C000"/>
                </a:solidFill>
              </a:rPr>
              <a:t>эрудиты 40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8358214" y="6072206"/>
            <a:ext cx="628680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67544" y="1478130"/>
            <a:ext cx="3610744" cy="4572000"/>
          </a:xfrm>
        </p:spPr>
        <p:txBody>
          <a:bodyPr>
            <a:noAutofit/>
          </a:bodyPr>
          <a:lstStyle/>
          <a:p>
            <a:pPr marL="64008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 летает</a:t>
            </a:r>
          </a:p>
          <a:p>
            <a:pPr marL="64008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Белый ствол</a:t>
            </a:r>
          </a:p>
          <a:p>
            <a:pPr marL="64008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Пар, возить</a:t>
            </a:r>
          </a:p>
          <a:p>
            <a:pPr marL="64008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Труд, любить</a:t>
            </a:r>
          </a:p>
          <a:p>
            <a:pPr marL="64008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голова</a:t>
            </a:r>
          </a:p>
          <a:p>
            <a:pPr marL="64008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Вода, плавать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396552" y="260648"/>
            <a:ext cx="8867328" cy="139903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новое слово из двух слов</a:t>
            </a:r>
            <a:endParaRPr lang="ru-RU" sz="40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7"/>
          <p:cNvSpPr txBox="1">
            <a:spLocks/>
          </p:cNvSpPr>
          <p:nvPr/>
        </p:nvSpPr>
        <p:spPr>
          <a:xfrm>
            <a:off x="4355976" y="1519442"/>
            <a:ext cx="4002238" cy="471787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>
              <a:buFont typeface="Wingdings 2"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Самолёт</a:t>
            </a:r>
          </a:p>
          <a:p>
            <a:pPr marL="64008" indent="0">
              <a:buFont typeface="Wingdings 2"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Берёза</a:t>
            </a:r>
          </a:p>
          <a:p>
            <a:pPr marL="64008" indent="0">
              <a:buFont typeface="Wingdings 2"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Паровоз</a:t>
            </a:r>
          </a:p>
          <a:p>
            <a:pPr marL="64008" indent="0">
              <a:buFont typeface="Wingdings 2"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Трудолюбивый</a:t>
            </a:r>
          </a:p>
          <a:p>
            <a:pPr marL="64008" indent="0">
              <a:buFont typeface="Wingdings 2"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Большеголовый</a:t>
            </a:r>
          </a:p>
          <a:p>
            <a:pPr marL="64008" indent="0">
              <a:buFont typeface="Wingdings 2"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Водоплавающий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15140" y="142852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C000"/>
                </a:solidFill>
              </a:rPr>
              <a:t>эрудиты 50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8358214" y="6072206"/>
            <a:ext cx="628680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4821165"/>
              </p:ext>
            </p:extLst>
          </p:nvPr>
        </p:nvGraphicFramePr>
        <p:xfrm>
          <a:off x="677035" y="1234315"/>
          <a:ext cx="7137757" cy="4853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5474"/>
                <a:gridCol w="485474"/>
                <a:gridCol w="485474"/>
                <a:gridCol w="485474"/>
                <a:gridCol w="485474"/>
                <a:gridCol w="485474"/>
                <a:gridCol w="485474"/>
                <a:gridCol w="485474"/>
                <a:gridCol w="485474"/>
                <a:gridCol w="340360"/>
                <a:gridCol w="485474"/>
                <a:gridCol w="485474"/>
                <a:gridCol w="485474"/>
                <a:gridCol w="485474"/>
                <a:gridCol w="486235"/>
              </a:tblGrid>
              <a:tr h="3548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1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1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1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Ъ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1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1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1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1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1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1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Ъ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Ъ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1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1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1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1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1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Найди названия домашних животных</a:t>
            </a:r>
            <a:endParaRPr lang="ru-RU" sz="3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72330" y="142852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C000"/>
                </a:solidFill>
              </a:rPr>
              <a:t>РСВ 10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3" name="5-конечная звезда 2">
            <a:hlinkClick r:id="rId4" action="ppaction://hlinksldjump"/>
          </p:cNvPr>
          <p:cNvSpPr/>
          <p:nvPr/>
        </p:nvSpPr>
        <p:spPr>
          <a:xfrm>
            <a:off x="8358214" y="6072206"/>
            <a:ext cx="628680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3 задание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72330" y="142852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C000"/>
                </a:solidFill>
              </a:rPr>
              <a:t>РСВ 20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3" name="5-конечная звезда 2">
            <a:hlinkClick r:id="rId4" action="ppaction://hlinksldjump"/>
          </p:cNvPr>
          <p:cNvSpPr/>
          <p:nvPr/>
        </p:nvSpPr>
        <p:spPr>
          <a:xfrm>
            <a:off x="8358214" y="6072206"/>
            <a:ext cx="628680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5 задание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00892" y="142852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C000"/>
                </a:solidFill>
              </a:rPr>
              <a:t>РСВ 30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3" name="5-конечная звезда 2">
            <a:hlinkClick r:id="rId4" action="ppaction://hlinksldjump"/>
          </p:cNvPr>
          <p:cNvSpPr/>
          <p:nvPr/>
        </p:nvSpPr>
        <p:spPr>
          <a:xfrm>
            <a:off x="8358214" y="6072206"/>
            <a:ext cx="628680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6 задание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9454" y="142852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C000"/>
                </a:solidFill>
              </a:rPr>
              <a:t>РСВ </a:t>
            </a:r>
            <a:r>
              <a:rPr lang="en-US" sz="2400" b="1" i="1" dirty="0" smtClean="0">
                <a:solidFill>
                  <a:srgbClr val="FFC000"/>
                </a:solidFill>
              </a:rPr>
              <a:t>4</a:t>
            </a:r>
            <a:r>
              <a:rPr lang="ru-RU" sz="2400" b="1" i="1" dirty="0" smtClean="0">
                <a:solidFill>
                  <a:srgbClr val="FFC000"/>
                </a:solidFill>
              </a:rPr>
              <a:t>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3" name="5-конечная звезда 2">
            <a:hlinkClick r:id="rId4" action="ppaction://hlinksldjump"/>
          </p:cNvPr>
          <p:cNvSpPr/>
          <p:nvPr/>
        </p:nvSpPr>
        <p:spPr>
          <a:xfrm>
            <a:off x="8358214" y="6072206"/>
            <a:ext cx="628680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5" name="14 задание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9454" y="142852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C000"/>
                </a:solidFill>
              </a:rPr>
              <a:t>РСВ </a:t>
            </a:r>
            <a:r>
              <a:rPr lang="en-US" sz="2400" b="1" i="1" dirty="0" smtClean="0">
                <a:solidFill>
                  <a:srgbClr val="FFC000"/>
                </a:solidFill>
              </a:rPr>
              <a:t>5</a:t>
            </a:r>
            <a:r>
              <a:rPr lang="ru-RU" sz="2400" b="1" i="1" dirty="0" smtClean="0">
                <a:solidFill>
                  <a:srgbClr val="FFC000"/>
                </a:solidFill>
              </a:rPr>
              <a:t>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3" name="5-конечная звезда 2">
            <a:hlinkClick r:id="rId4" action="ppaction://hlinksldjump"/>
          </p:cNvPr>
          <p:cNvSpPr/>
          <p:nvPr/>
        </p:nvSpPr>
        <p:spPr>
          <a:xfrm>
            <a:off x="8358214" y="6072206"/>
            <a:ext cx="628680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12 задание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72132" y="214290"/>
            <a:ext cx="3357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C000"/>
                </a:solidFill>
              </a:rPr>
              <a:t>КОНКУРС КАПИТАНОВ 10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8429652" y="6143644"/>
            <a:ext cx="557242" cy="557210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3540" y="1772816"/>
            <a:ext cx="8640381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Назови школьные принадлежности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8358214" y="6072206"/>
            <a:ext cx="628680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2132" y="214290"/>
            <a:ext cx="3357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C000"/>
                </a:solidFill>
              </a:rPr>
              <a:t>КОНКУРС КАПИТАНОВ </a:t>
            </a:r>
            <a:r>
              <a:rPr lang="ru-RU" sz="2400" b="1" i="1" dirty="0">
                <a:solidFill>
                  <a:srgbClr val="FFC000"/>
                </a:solidFill>
              </a:rPr>
              <a:t>2</a:t>
            </a:r>
            <a:r>
              <a:rPr lang="ru-RU" sz="2400" b="1" i="1" dirty="0" smtClean="0">
                <a:solidFill>
                  <a:srgbClr val="FFC000"/>
                </a:solidFill>
              </a:rPr>
              <a:t>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118" y="1916832"/>
            <a:ext cx="8229600" cy="1143000"/>
          </a:xfrm>
        </p:spPr>
        <p:txBody>
          <a:bodyPr/>
          <a:lstStyle/>
          <a:p>
            <a:r>
              <a:rPr lang="ru-RU" dirty="0"/>
              <a:t>Назови зимние виды спорта.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-конечная звезда 4">
            <a:hlinkClick r:id="rId2" action="ppaction://hlinksldjump"/>
          </p:cNvPr>
          <p:cNvSpPr/>
          <p:nvPr/>
        </p:nvSpPr>
        <p:spPr>
          <a:xfrm>
            <a:off x="8429652" y="6215082"/>
            <a:ext cx="500066" cy="485772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54751" y="316262"/>
            <a:ext cx="7072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1"/>
                </a:solidFill>
                <a:latin typeface="Cambria" pitchFamily="18" charset="0"/>
              </a:rPr>
              <a:t>Какие предметы нужны </a:t>
            </a:r>
          </a:p>
          <a:p>
            <a:pPr algn="ctr"/>
            <a:r>
              <a:rPr lang="ru-RU" sz="4000" b="1" i="1" dirty="0" smtClean="0">
                <a:solidFill>
                  <a:schemeClr val="accent1"/>
                </a:solidFill>
                <a:latin typeface="Cambria" pitchFamily="18" charset="0"/>
              </a:rPr>
              <a:t>в разные времена года?</a:t>
            </a:r>
            <a:endParaRPr lang="ru-RU" sz="4000" b="1" i="1" dirty="0">
              <a:solidFill>
                <a:schemeClr val="accent1"/>
              </a:solidFill>
              <a:latin typeface="Cambria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611560" y="1916832"/>
            <a:ext cx="1368152" cy="1224136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Зима</a:t>
            </a:r>
            <a:endParaRPr lang="ru-RU" sz="2000" b="1" dirty="0"/>
          </a:p>
        </p:txBody>
      </p:sp>
      <p:sp>
        <p:nvSpPr>
          <p:cNvPr id="9" name="Овал 8"/>
          <p:cNvSpPr/>
          <p:nvPr/>
        </p:nvSpPr>
        <p:spPr>
          <a:xfrm>
            <a:off x="6885315" y="1947125"/>
            <a:ext cx="1544337" cy="1224136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Осень</a:t>
            </a:r>
            <a:endParaRPr lang="ru-RU" sz="2000" b="1" dirty="0"/>
          </a:p>
        </p:txBody>
      </p:sp>
      <p:sp>
        <p:nvSpPr>
          <p:cNvPr id="10" name="Овал 9"/>
          <p:cNvSpPr/>
          <p:nvPr/>
        </p:nvSpPr>
        <p:spPr>
          <a:xfrm>
            <a:off x="7167517" y="4725144"/>
            <a:ext cx="1512168" cy="1193843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Лето</a:t>
            </a:r>
            <a:endParaRPr lang="ru-RU" sz="2000" b="1" dirty="0"/>
          </a:p>
        </p:txBody>
      </p:sp>
      <p:sp>
        <p:nvSpPr>
          <p:cNvPr id="11" name="Овал 10"/>
          <p:cNvSpPr/>
          <p:nvPr/>
        </p:nvSpPr>
        <p:spPr>
          <a:xfrm>
            <a:off x="467544" y="4942874"/>
            <a:ext cx="1512168" cy="1224136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Весна</a:t>
            </a:r>
            <a:endParaRPr lang="ru-RU" sz="2000" b="1" dirty="0"/>
          </a:p>
        </p:txBody>
      </p:sp>
      <p:pic>
        <p:nvPicPr>
          <p:cNvPr id="1027" name="Picture 3" descr="C:\Users\Пользователь\Desktop\p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519" y="4215274"/>
            <a:ext cx="1019739" cy="101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umbrella-clipart-umbrella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677" y="2260574"/>
            <a:ext cx="1286877" cy="121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4522-gnti-r3Ui4cPSMm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96" y="2006218"/>
            <a:ext cx="1978379" cy="148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1638765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05915"/>
            <a:ext cx="1277461" cy="7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Пользователь\Desktop\879326e34b3db3471699810b1d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938" y="4353700"/>
            <a:ext cx="1037463" cy="69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Пользователь\Desktop\s12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791" y="5130574"/>
            <a:ext cx="673435" cy="92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Пользователь\Desktop\tufli-dlya-devochek--9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180" y="5089033"/>
            <a:ext cx="924994" cy="76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Пользователь\Desktop\DSCN128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401" y="3490002"/>
            <a:ext cx="762001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404726" y="102642"/>
            <a:ext cx="358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Окружающий мир 10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L 0.33455 0.498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19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7338 L 0.12327 0.07338 C 0.17813 0.07338 0.24584 0.01481 0.24584 -0.03264 L 0.24584 -0.13866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5 -0.03055 L -0.14671 0.04514 C -0.18039 0.07963 -0.2632 0.04792 -0.29757 -0.01088 L -0.37344 -0.14305 " pathEditMode="relative" rAng="13953925" ptsTypes="FfFF">
                                      <p:cBhvr>
                                        <p:cTn id="1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35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6 -0.03612 L -0.20712 0.00763 C -0.26128 0.02731 -0.34132 -0.01436 -0.35243 -0.06829 L -0.37743 -0.18936 " pathEditMode="relative" rAng="9878806" ptsTypes="FfFF">
                                      <p:cBhvr>
                                        <p:cTn id="1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-0.07732 L 0.11841 -0.07732 C 0.17483 -0.07732 0.24445 -0.02824 0.24445 0.0118 L 0.24445 0.10115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3.88889E-6 -0.17361 C -3.88889E-6 -0.25162 0.13525 -0.34722 0.24532 -0.34722 L 0.4908 -0.34722 " pathEditMode="relative" rAng="0" ptsTypes="FfFF">
                                      <p:cBhvr>
                                        <p:cTn id="2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31" y="-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25087 0.052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52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L -0.09341 0.3678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8358214" y="6072206"/>
            <a:ext cx="628680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2132" y="214290"/>
            <a:ext cx="3357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C000"/>
                </a:solidFill>
              </a:rPr>
              <a:t>КОНКУРС КАПИТАНОВ 30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00118" y="1916832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dirty="0" smtClean="0"/>
              <a:t>Назови марки легковых автомобилей.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8429652" y="6143644"/>
            <a:ext cx="557242" cy="557210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2132" y="214290"/>
            <a:ext cx="3357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C000"/>
                </a:solidFill>
              </a:rPr>
              <a:t>КОНКУРС КАПИТАНОВ </a:t>
            </a:r>
            <a:r>
              <a:rPr lang="ru-RU" sz="2400" b="1" i="1" dirty="0">
                <a:solidFill>
                  <a:srgbClr val="FFC000"/>
                </a:solidFill>
              </a:rPr>
              <a:t>4</a:t>
            </a:r>
            <a:r>
              <a:rPr lang="ru-RU" sz="2400" b="1" i="1" dirty="0" smtClean="0">
                <a:solidFill>
                  <a:srgbClr val="FFC000"/>
                </a:solidFill>
              </a:rPr>
              <a:t>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2060848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dirty="0" smtClean="0"/>
              <a:t>Назови электроприборы.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8358214" y="6072206"/>
            <a:ext cx="628680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2132" y="214290"/>
            <a:ext cx="3357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C000"/>
                </a:solidFill>
              </a:rPr>
              <a:t>КОНКУРС КАПИТАНОВ 50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00118" y="1916832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dirty="0" smtClean="0"/>
              <a:t>Назови предметы оказания первой медицинской помощи.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2000240"/>
            <a:ext cx="8643998" cy="3214710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77527"/>
              </a:avLst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15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Молодцы!</a:t>
            </a:r>
            <a:endParaRPr lang="ru-RU" sz="11500" b="1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Пользователь\Desktop\10767d0d3541380636d4e41391526d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90" y="1033660"/>
            <a:ext cx="2496109" cy="181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конечная звезда 1">
            <a:hlinkClick r:id="rId3" action="ppaction://hlinksldjump"/>
          </p:cNvPr>
          <p:cNvSpPr/>
          <p:nvPr/>
        </p:nvSpPr>
        <p:spPr>
          <a:xfrm>
            <a:off x="8358214" y="6143644"/>
            <a:ext cx="557242" cy="557210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357968"/>
            <a:ext cx="678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1"/>
                </a:solidFill>
                <a:latin typeface="Cambria" pitchFamily="18" charset="0"/>
              </a:rPr>
              <a:t>Кто чем питается?</a:t>
            </a:r>
          </a:p>
        </p:txBody>
      </p:sp>
      <p:pic>
        <p:nvPicPr>
          <p:cNvPr id="2050" name="Picture 2" descr="C:\Users\Пользователь\Desktop\tmp8528175991661527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270786"/>
            <a:ext cx="1268024" cy="137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img_56f68aa1be8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609" y="1104000"/>
            <a:ext cx="1427067" cy="126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esktop\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90252"/>
            <a:ext cx="1824796" cy="202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Пользователь\Desktop\hzoo_04_0001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176" y="4024708"/>
            <a:ext cx="1682311" cy="191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Пользователь\Desktop\risunki-sobaki-0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79572"/>
            <a:ext cx="1360466" cy="137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Пользователь\Desktop\kisspng-earthworm-clip-art-observe-clipart-5aded7f9754418.76217521152455372148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637" y="4447926"/>
            <a:ext cx="618505" cy="49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Пользователь\Desktop\203004_138393180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4775">
            <a:off x="3263564" y="4839794"/>
            <a:ext cx="830224" cy="72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Пользователь\Desktop\2057a32f2ebb17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320" y="2997032"/>
            <a:ext cx="842496" cy="86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Пользователь\Desktop\priroda4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106" y="4877397"/>
            <a:ext cx="1271239" cy="7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Пользователь\Desktop\amed-turkiye-dir_1525604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130115" y="2823731"/>
            <a:ext cx="695384" cy="34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Пользователь\Desktop\fisherman-clipart-fighting-fish-609893-750269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6056" y="3738868"/>
            <a:ext cx="1088997" cy="70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404726" y="102642"/>
            <a:ext cx="358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C000"/>
                </a:solidFill>
              </a:rPr>
              <a:t>Окружающий мир 20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06 0.01042 L 0.4625 -0.021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19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59 2.96296E-6 L -0.30469 -0.0736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23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15313 0.176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13733 -0.368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58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2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0.11511 -0.394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-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>
            <a:hlinkClick r:id="rId2" action="ppaction://hlinksldjump"/>
          </p:cNvPr>
          <p:cNvSpPr/>
          <p:nvPr/>
        </p:nvSpPr>
        <p:spPr>
          <a:xfrm>
            <a:off x="8358214" y="6143644"/>
            <a:ext cx="628680" cy="557210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404664"/>
            <a:ext cx="700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accent1"/>
                </a:solidFill>
                <a:latin typeface="Cambria" pitchFamily="18" charset="0"/>
              </a:rPr>
              <a:t>Назови профессию….</a:t>
            </a: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72840" y="2564904"/>
            <a:ext cx="4421285" cy="277716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Поезд водит …..</a:t>
            </a:r>
            <a:br>
              <a:rPr lang="ru-RU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Пашет в поле ….</a:t>
            </a:r>
            <a:br>
              <a:rPr lang="ru-RU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Самолётом правит….</a:t>
            </a:r>
            <a:br>
              <a:rPr lang="ru-RU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Клеит книги….</a:t>
            </a:r>
            <a:br>
              <a:rPr lang="ru-RU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учит нас…</a:t>
            </a:r>
            <a:br>
              <a:rPr lang="ru-RU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 здания…</a:t>
            </a:r>
            <a:br>
              <a:rPr lang="ru-RU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Красит стены нам…</a:t>
            </a:r>
            <a:br>
              <a:rPr lang="ru-RU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Мебель делает …</a:t>
            </a:r>
            <a:endParaRPr lang="ru-RU" sz="3200" dirty="0">
              <a:ln w="6350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4932040" y="1128202"/>
            <a:ext cx="3910838" cy="4968552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ашинист</a:t>
            </a:r>
          </a:p>
          <a:p>
            <a:pPr algn="l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ракторист</a:t>
            </a:r>
          </a:p>
          <a:p>
            <a:pPr algn="l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ётчик</a:t>
            </a:r>
          </a:p>
          <a:p>
            <a:pPr algn="l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ереплётчик</a:t>
            </a:r>
          </a:p>
          <a:p>
            <a:pPr algn="l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читель</a:t>
            </a:r>
          </a:p>
          <a:p>
            <a:pPr algn="l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троитель</a:t>
            </a:r>
          </a:p>
          <a:p>
            <a:pPr algn="l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аляр</a:t>
            </a:r>
          </a:p>
          <a:p>
            <a:pPr algn="l"/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столяр</a:t>
            </a:r>
            <a:endParaRPr lang="ru-RU" sz="3200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4726" y="102642"/>
            <a:ext cx="358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C000"/>
                </a:solidFill>
              </a:rPr>
              <a:t>Окружающий мир 30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>
            <a:hlinkClick r:id="rId2" action="ppaction://hlinksldjump"/>
          </p:cNvPr>
          <p:cNvSpPr/>
          <p:nvPr/>
        </p:nvSpPr>
        <p:spPr>
          <a:xfrm>
            <a:off x="8286776" y="6072206"/>
            <a:ext cx="642942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-1"/>
            <a:ext cx="8229600" cy="1399032"/>
          </a:xfrm>
        </p:spPr>
        <p:txBody>
          <a:bodyPr/>
          <a:lstStyle/>
          <a:p>
            <a:r>
              <a:rPr lang="ru-RU" dirty="0" smtClean="0"/>
              <a:t>Живое - неживое</a:t>
            </a:r>
            <a:endParaRPr lang="ru-RU" dirty="0"/>
          </a:p>
        </p:txBody>
      </p:sp>
      <p:pic>
        <p:nvPicPr>
          <p:cNvPr id="9" name="Picture 2" descr="https://im2-tub-ru.yandex.net/i?id=c06b66b6781936ade142949271b613b0&amp;n=33&amp;h=215&amp;w=344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9425"/>
            <a:ext cx="2357438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https://pp.vk.me/c535413/u167905304/video/l_21059ba4.jp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02000"/>
            <a:ext cx="2214563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http://nebula.wsimg.com/e694094a97a9923b683290fe3950b37c?AccessKeyId=55B9E34A5B72CD8ACD6B&amp;disposition=0&amp;alloworigin=1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16" y="5086367"/>
            <a:ext cx="21209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http://www.web-4-u.ru/shlberendey/userfiles/image/2(1).jp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543" y="1314475"/>
            <a:ext cx="1785938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http://render.fineartamerica.com/images/images-print-search/images-medium-5/hailstones-matthias-hauser.jp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56" y="3459551"/>
            <a:ext cx="2500312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https://dncache-mauganscorp.netdna-ssl.com/thumbseg/1181/1181457-bigthumbnail.jp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6677" r="16666" b="15430"/>
          <a:stretch>
            <a:fillRect/>
          </a:stretch>
        </p:blipFill>
        <p:spPr bwMode="auto">
          <a:xfrm>
            <a:off x="3550543" y="5176854"/>
            <a:ext cx="178593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http://kp.by/share/i/12/4211214/wr-720.sh-18.jp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b="21873"/>
          <a:stretch>
            <a:fillRect/>
          </a:stretch>
        </p:blipFill>
        <p:spPr bwMode="auto">
          <a:xfrm>
            <a:off x="6228184" y="1622450"/>
            <a:ext cx="257175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http://d3thflcq1yqzn0.cloudfront.net/012847504_iconm.jpe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7"/>
          <a:stretch>
            <a:fillRect/>
          </a:stretch>
        </p:blipFill>
        <p:spPr bwMode="auto">
          <a:xfrm>
            <a:off x="6319868" y="2924944"/>
            <a:ext cx="207168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://nachalo4ka.ru/wp-content/uploads/2014/08/32-300x300.pn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09" y="4870822"/>
            <a:ext cx="18573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404726" y="102642"/>
            <a:ext cx="358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C000"/>
                </a:solidFill>
              </a:rPr>
              <a:t>Окружающий мир 40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>
            <a:hlinkClick r:id="rId2" action="ppaction://hlinksldjump"/>
          </p:cNvPr>
          <p:cNvSpPr/>
          <p:nvPr/>
        </p:nvSpPr>
        <p:spPr>
          <a:xfrm>
            <a:off x="8429652" y="6072206"/>
            <a:ext cx="557242" cy="628648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28625" y="0"/>
            <a:ext cx="8229600" cy="1143000"/>
          </a:xfrm>
          <a:prstGeom prst="rect">
            <a:avLst/>
          </a:prstGeom>
        </p:spPr>
        <p:txBody>
          <a:bodyPr/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48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«Какой гриб?»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214313" y="720725"/>
            <a:ext cx="35147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4800" kern="0" dirty="0">
                <a:latin typeface="Times New Roman" pitchFamily="18" charset="0"/>
                <a:ea typeface="+mj-ea"/>
                <a:cs typeface="Times New Roman" pitchFamily="18" charset="0"/>
              </a:rPr>
              <a:t>съедобный</a:t>
            </a:r>
          </a:p>
        </p:txBody>
      </p:sp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4925864" y="836712"/>
            <a:ext cx="3729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4800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несъедобный</a:t>
            </a:r>
          </a:p>
        </p:txBody>
      </p:sp>
      <p:pic>
        <p:nvPicPr>
          <p:cNvPr id="7" name="Picture 17" descr="C:\Users\XXX\Desktop\интерактивные игры для детей\мухомор.jp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4637" r="6018" b="4637"/>
          <a:stretch>
            <a:fillRect/>
          </a:stretch>
        </p:blipFill>
        <p:spPr bwMode="auto">
          <a:xfrm>
            <a:off x="285750" y="1785938"/>
            <a:ext cx="13747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:\Users\XXX\Desktop\интерактивные игры для детей\белый гриб.jp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t="12500" r="22656" b="14063"/>
          <a:stretch>
            <a:fillRect/>
          </a:stretch>
        </p:blipFill>
        <p:spPr bwMode="auto">
          <a:xfrm>
            <a:off x="2122393" y="1979712"/>
            <a:ext cx="1759963" cy="179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:\Users\XXX\Desktop\интерактивные игры для детей\бледная поганка.jp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5000" r="26563" b="16251"/>
          <a:stretch>
            <a:fillRect/>
          </a:stretch>
        </p:blipFill>
        <p:spPr bwMode="auto">
          <a:xfrm>
            <a:off x="4543425" y="2214563"/>
            <a:ext cx="16335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 descr="C:\Users\XXX\Desktop\интерактивные игры для детей\подберезовик.jp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8" t="13437" r="25600" b="8749"/>
          <a:stretch>
            <a:fillRect/>
          </a:stretch>
        </p:blipFill>
        <p:spPr bwMode="auto">
          <a:xfrm>
            <a:off x="6899331" y="2143125"/>
            <a:ext cx="15494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:\Users\XXX\Desktop\интерактивные игры для детей\лисичка.jp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75" y="4138027"/>
            <a:ext cx="1500188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C:\Users\XXX\Desktop\интерактивные игры для детей\шампиньон.jpe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001" r="6876" b="18750"/>
          <a:stretch>
            <a:fillRect/>
          </a:stretch>
        </p:blipFill>
        <p:spPr bwMode="auto">
          <a:xfrm>
            <a:off x="5652120" y="4298330"/>
            <a:ext cx="1500188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http://www.2mixa.ru/_si/0/10061740.jpg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39175" r="61729" b="19505"/>
          <a:stretch>
            <a:fillRect/>
          </a:stretch>
        </p:blipFill>
        <p:spPr bwMode="auto">
          <a:xfrm>
            <a:off x="2868231" y="4355671"/>
            <a:ext cx="1731962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404726" y="102642"/>
            <a:ext cx="358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C000"/>
                </a:solidFill>
              </a:rPr>
              <a:t>Окружающий мир 50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>
            <a:hlinkClick r:id="rId2" action="ppaction://hlinksldjump"/>
          </p:cNvPr>
          <p:cNvSpPr/>
          <p:nvPr/>
        </p:nvSpPr>
        <p:spPr>
          <a:xfrm>
            <a:off x="8358214" y="6143644"/>
            <a:ext cx="628680" cy="557210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8" name="Заголовок 7"/>
          <p:cNvSpPr txBox="1">
            <a:spLocks/>
          </p:cNvSpPr>
          <p:nvPr/>
        </p:nvSpPr>
        <p:spPr>
          <a:xfrm>
            <a:off x="6127" y="44624"/>
            <a:ext cx="5934025" cy="1224136"/>
          </a:xfrm>
          <a:prstGeom prst="rect">
            <a:avLst/>
          </a:prstGeom>
        </p:spPr>
        <p:txBody>
          <a:bodyPr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Ответьте на вопросы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323528" y="1290117"/>
            <a:ext cx="8229600" cy="4572000"/>
          </a:xfrm>
        </p:spPr>
        <p:txBody>
          <a:bodyPr/>
          <a:lstStyle/>
          <a:p>
            <a:pPr marL="64008" indent="0">
              <a:buNone/>
            </a:pPr>
            <a:r>
              <a:rPr lang="ru-RU" dirty="0" smtClean="0"/>
              <a:t>Назовите место, где растут овощи?</a:t>
            </a:r>
          </a:p>
          <a:p>
            <a:pPr marL="64008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</a:t>
            </a:r>
            <a:r>
              <a:rPr lang="ru-RU" dirty="0" smtClean="0">
                <a:solidFill>
                  <a:srgbClr val="FFC000"/>
                </a:solidFill>
              </a:rPr>
              <a:t>Огород</a:t>
            </a:r>
          </a:p>
          <a:p>
            <a:pPr marL="64008" indent="0">
              <a:buNone/>
            </a:pPr>
            <a:endParaRPr lang="ru-RU" dirty="0">
              <a:solidFill>
                <a:srgbClr val="FFC000"/>
              </a:solidFill>
            </a:endParaRPr>
          </a:p>
          <a:p>
            <a:pPr marL="64008" indent="0">
              <a:buNone/>
            </a:pPr>
            <a:endParaRPr lang="ru-RU" dirty="0" smtClean="0">
              <a:solidFill>
                <a:srgbClr val="FFC000"/>
              </a:solidFill>
            </a:endParaRPr>
          </a:p>
          <a:p>
            <a:pPr marL="64008" indent="0">
              <a:buNone/>
            </a:pPr>
            <a:r>
              <a:rPr lang="ru-RU" dirty="0" smtClean="0"/>
              <a:t>Назовите насекомое, дающее мёд.</a:t>
            </a:r>
          </a:p>
          <a:p>
            <a:pPr marL="64008" indent="0">
              <a:buNone/>
            </a:pP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smtClean="0">
                <a:solidFill>
                  <a:srgbClr val="FFC000"/>
                </a:solidFill>
              </a:rPr>
              <a:t>                                  Пчела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Users\Пользователь\Desktop\img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16832"/>
            <a:ext cx="2231232" cy="167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72faf84e99a1a109e0346d1317c94f0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21088"/>
            <a:ext cx="1513351" cy="113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085961" y="11663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 smtClean="0">
                <a:solidFill>
                  <a:srgbClr val="FFC000"/>
                </a:solidFill>
              </a:rPr>
              <a:t>коллейдоскоп</a:t>
            </a:r>
            <a:r>
              <a:rPr lang="ru-RU" sz="2400" b="1" i="1" dirty="0" smtClean="0">
                <a:solidFill>
                  <a:srgbClr val="FFC000"/>
                </a:solidFill>
              </a:rPr>
              <a:t> </a:t>
            </a:r>
            <a:r>
              <a:rPr lang="ru-RU" sz="2400" b="1" i="1" dirty="0">
                <a:solidFill>
                  <a:srgbClr val="FFC000"/>
                </a:solidFill>
              </a:rPr>
              <a:t>1</a:t>
            </a:r>
            <a:r>
              <a:rPr lang="ru-RU" sz="2400" b="1" i="1" dirty="0" smtClean="0">
                <a:solidFill>
                  <a:srgbClr val="FFC000"/>
                </a:solidFill>
              </a:rPr>
              <a:t>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>
            <a:hlinkClick r:id="rId2" action="ppaction://hlinksldjump"/>
          </p:cNvPr>
          <p:cNvSpPr/>
          <p:nvPr/>
        </p:nvSpPr>
        <p:spPr>
          <a:xfrm>
            <a:off x="8286776" y="6143644"/>
            <a:ext cx="628680" cy="557210"/>
          </a:xfrm>
          <a:prstGeom prst="star5">
            <a:avLst>
              <a:gd name="adj" fmla="val 20557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4572000"/>
          </a:xfrm>
        </p:spPr>
        <p:txBody>
          <a:bodyPr/>
          <a:lstStyle/>
          <a:p>
            <a:pPr marL="64008" indent="0">
              <a:buNone/>
            </a:pPr>
            <a:r>
              <a:rPr lang="ru-RU" dirty="0" smtClean="0"/>
              <a:t>Как звали кота из деревни</a:t>
            </a:r>
          </a:p>
          <a:p>
            <a:pPr marL="64008" indent="0">
              <a:buNone/>
            </a:pPr>
            <a:r>
              <a:rPr lang="ru-RU" dirty="0" smtClean="0"/>
              <a:t> Простоквашино?                   </a:t>
            </a:r>
          </a:p>
          <a:p>
            <a:pPr marL="64008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</a:t>
            </a:r>
            <a:r>
              <a:rPr lang="ru-RU" b="1" dirty="0" smtClean="0">
                <a:solidFill>
                  <a:srgbClr val="FFC000"/>
                </a:solidFill>
              </a:rPr>
              <a:t>Кот </a:t>
            </a:r>
            <a:r>
              <a:rPr lang="ru-RU" b="1" dirty="0" err="1" smtClean="0">
                <a:solidFill>
                  <a:srgbClr val="FFC000"/>
                </a:solidFill>
              </a:rPr>
              <a:t>Матроскин</a:t>
            </a:r>
            <a:endParaRPr lang="ru-RU" b="1" dirty="0" smtClean="0">
              <a:solidFill>
                <a:srgbClr val="FFC000"/>
              </a:solidFill>
            </a:endParaRPr>
          </a:p>
          <a:p>
            <a:pPr marL="64008" indent="0">
              <a:buNone/>
            </a:pPr>
            <a:endParaRPr lang="ru-RU" b="1" dirty="0"/>
          </a:p>
          <a:p>
            <a:pPr marL="64008" indent="0">
              <a:buNone/>
            </a:pPr>
            <a:r>
              <a:rPr lang="ru-RU" dirty="0" smtClean="0"/>
              <a:t>Назовите устройство для замораживания продуктов.        </a:t>
            </a:r>
          </a:p>
          <a:p>
            <a:pPr marL="64008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</a:t>
            </a:r>
            <a:r>
              <a:rPr lang="ru-RU" b="1" dirty="0" smtClean="0">
                <a:solidFill>
                  <a:srgbClr val="FFC000"/>
                </a:solidFill>
              </a:rPr>
              <a:t>Холодильник    </a:t>
            </a:r>
            <a:r>
              <a:rPr lang="ru-RU" dirty="0" smtClean="0"/>
              <a:t>                                    </a:t>
            </a:r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27" y="44624"/>
            <a:ext cx="5934025" cy="122413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Ответьте на вопросы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Desktop\13-7810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72816"/>
            <a:ext cx="1621302" cy="166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71272193_1holodilni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77072"/>
            <a:ext cx="1020279" cy="113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85961" y="11663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 smtClean="0">
                <a:solidFill>
                  <a:srgbClr val="FFC000"/>
                </a:solidFill>
              </a:rPr>
              <a:t>коллейдоскоп</a:t>
            </a:r>
            <a:r>
              <a:rPr lang="ru-RU" sz="2400" b="1" i="1" dirty="0" smtClean="0">
                <a:solidFill>
                  <a:srgbClr val="FFC000"/>
                </a:solidFill>
              </a:rPr>
              <a:t> 20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833C7F51E50494CAC3C2E2DD79F48A3" ma:contentTypeVersion="49" ma:contentTypeDescription="Создание документа." ma:contentTypeScope="" ma:versionID="f2ec2322a8575efd2723f52118d6d7f5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8d04d9c43652114a41dbc3976a31b98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AWJJH2MPE6E2-1258848757-256</_dlc_DocId>
    <_dlc_DocIdUrl xmlns="4a252ca3-5a62-4c1c-90a6-29f4710e47f8">
      <Url>http://edu-sps.koiro.local/sch_int_12/_layouts/15/DocIdRedir.aspx?ID=AWJJH2MPE6E2-1258848757-256</Url>
      <Description>AWJJH2MPE6E2-1258848757-256</Description>
    </_dlc_DocIdUrl>
  </documentManagement>
</p:properties>
</file>

<file path=customXml/itemProps1.xml><?xml version="1.0" encoding="utf-8"?>
<ds:datastoreItem xmlns:ds="http://schemas.openxmlformats.org/officeDocument/2006/customXml" ds:itemID="{5B972327-227E-4D04-AAF9-08C17A0B1299}"/>
</file>

<file path=customXml/itemProps2.xml><?xml version="1.0" encoding="utf-8"?>
<ds:datastoreItem xmlns:ds="http://schemas.openxmlformats.org/officeDocument/2006/customXml" ds:itemID="{74A7E52C-E98E-4287-870B-FFE9ED6B3D8B}"/>
</file>

<file path=customXml/itemProps3.xml><?xml version="1.0" encoding="utf-8"?>
<ds:datastoreItem xmlns:ds="http://schemas.openxmlformats.org/officeDocument/2006/customXml" ds:itemID="{D4216C51-D72B-4EA9-8D9D-FD0317E19350}"/>
</file>

<file path=customXml/itemProps4.xml><?xml version="1.0" encoding="utf-8"?>
<ds:datastoreItem xmlns:ds="http://schemas.openxmlformats.org/officeDocument/2006/customXml" ds:itemID="{E1E22B13-D4A7-472D-A0CC-F1B12EAD409A}"/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1894</TotalTime>
  <Words>732</Words>
  <Application>Microsoft Office PowerPoint</Application>
  <PresentationFormat>Экран (4:3)</PresentationFormat>
  <Paragraphs>453</Paragraphs>
  <Slides>33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Поезд водит ….. Пашет в поле …. Самолётом правит…. Клеит книги…. В школе учит нас… Строит здания… Красит стены нам… Мебель делает …</vt:lpstr>
      <vt:lpstr>Живое - неживое</vt:lpstr>
      <vt:lpstr>Презентация PowerPoint</vt:lpstr>
      <vt:lpstr>Презентация PowerPoint</vt:lpstr>
      <vt:lpstr>Ответьте на вопросы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«Путаница»</vt:lpstr>
      <vt:lpstr>15</vt:lpstr>
      <vt:lpstr>Раскрась круги так, чтобы маленький и коричневый расположились между оранжевым и правым бежевого цвета, а маленький находился  между бежевым и коричневым. </vt:lpstr>
      <vt:lpstr>Найди слова противоположные по смыслу</vt:lpstr>
      <vt:lpstr>Презентация PowerPoint</vt:lpstr>
      <vt:lpstr>Подбери определения к предметам</vt:lpstr>
      <vt:lpstr>Составь новое слово из двух слов</vt:lpstr>
      <vt:lpstr>Найди названия домашних животных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Назови школьные принадлежности</vt:lpstr>
      <vt:lpstr>Назови зимние виды спорта.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Эльвира</cp:lastModifiedBy>
  <cp:revision>97</cp:revision>
  <dcterms:created xsi:type="dcterms:W3CDTF">2012-01-21T11:47:29Z</dcterms:created>
  <dcterms:modified xsi:type="dcterms:W3CDTF">2019-02-28T08:36:20Z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0x0101004833C7F51E50494CAC3C2E2DD79F48A3</vt:lpwstr>
  </property>
  <property fmtid="{D5CDD505-2E9C-101B-9397-08002B2CF9AE}" pid="3" name="_dlc_DocIdItemGuid">
    <vt:lpwstr>4e11b656-defb-4784-83f3-055f3c18e17c</vt:lpwstr>
  </property>
</Properties>
</file>