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0"/>
    <p:restoredTop sz="94676"/>
  </p:normalViewPr>
  <p:slideViewPr>
    <p:cSldViewPr snapToGrid="0">
      <p:cViewPr varScale="1">
        <p:scale>
          <a:sx n="100" d="100"/>
          <a:sy n="100" d="100"/>
        </p:scale>
        <p:origin x="16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9E213-6676-004B-8DBE-9BA8C3837440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705E5-F308-ED45-8BA4-A087BEDC1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83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705E5-F308-ED45-8BA4-A087BEDC119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8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20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28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64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05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777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7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1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2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83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444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918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9430AF6-60DC-A94D-A643-3DD1BD5382C2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3513B1D-B44D-6C4C-8C4D-AF82970F1EB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24458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18330-7326-F824-1BCB-976D66CB7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1408670"/>
            <a:ext cx="9068586" cy="3273393"/>
          </a:xfrm>
        </p:spPr>
        <p:txBody>
          <a:bodyPr>
            <a:normAutofit fontScale="90000"/>
          </a:bodyPr>
          <a:lstStyle/>
          <a:p>
            <a:r>
              <a:rPr lang="ru-RU" dirty="0"/>
              <a:t>Артикуляционная гимнастика на шипящие звуки </a:t>
            </a:r>
            <a:br>
              <a:rPr lang="ru-RU" dirty="0"/>
            </a:br>
            <a:r>
              <a:rPr lang="ru-RU" dirty="0"/>
              <a:t>Ш, Ж, Ч, Щ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645FB8-175D-F1E8-90CC-66F63E8F01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64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83168-F185-66DB-F1E4-3ACD419A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0194"/>
            <a:ext cx="10058400" cy="919506"/>
          </a:xfrm>
        </p:spPr>
        <p:txBody>
          <a:bodyPr/>
          <a:lstStyle/>
          <a:p>
            <a:pPr algn="ctr"/>
            <a:r>
              <a:rPr lang="ru-RU" i="1" dirty="0"/>
              <a:t>«Покрасим потолок»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CF6D09-CF3B-938F-E66D-81BDA70E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0"/>
            <a:ext cx="4292600" cy="46253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9. </a:t>
            </a:r>
            <a:r>
              <a:rPr lang="ru-RU" sz="2800" dirty="0"/>
              <a:t>В какой цвет, давай в красный.</a:t>
            </a:r>
          </a:p>
          <a:p>
            <a:pPr marL="0" indent="0">
              <a:buNone/>
            </a:pPr>
            <a:r>
              <a:rPr lang="ru-RU" sz="2800" dirty="0"/>
              <a:t>Открываем рот, поднимаем кисточку наверх и красим наше нёбо-потолок. Следи за нижней губой, рот широко открыт и не закрывается.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6B5279-29C1-6CFC-B309-37F2C7FDF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1793875"/>
            <a:ext cx="1460500" cy="1825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5DA4C8-D0C7-0223-90C9-95E46491C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756" y="4846922"/>
            <a:ext cx="1900988" cy="11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97C62-9C89-1CA8-7DC3-920CED33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0700"/>
            <a:ext cx="10058400" cy="876300"/>
          </a:xfrm>
        </p:spPr>
        <p:txBody>
          <a:bodyPr>
            <a:normAutofit/>
          </a:bodyPr>
          <a:lstStyle/>
          <a:p>
            <a:pPr algn="ctr"/>
            <a:r>
              <a:rPr lang="ru-RU" i="1" dirty="0"/>
              <a:t>«Оближем губки»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415D78-7A71-DB6F-5597-4CB659A5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397000"/>
            <a:ext cx="5080000" cy="4638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10. Что-то сладкого захотелось. Мёд. Намажем верхнюю губу, а теперь давай слизывать, Поднимаем язык в форме чашечки и облизываем верхнюю губу. Следи за нижней губкой, если она мешает, придержи ее пальчиками.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8295D5-FB6B-0528-B75D-8DD725CD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512" y="4866941"/>
            <a:ext cx="1900988" cy="1188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756653-6AB8-2952-2B80-74BD5E67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75" y="1879600"/>
            <a:ext cx="333375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0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10354-CE03-5821-972F-75F8B50E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46100"/>
            <a:ext cx="10058400" cy="850900"/>
          </a:xfrm>
        </p:spPr>
        <p:txBody>
          <a:bodyPr>
            <a:normAutofit/>
          </a:bodyPr>
          <a:lstStyle/>
          <a:p>
            <a:pPr algn="ctr"/>
            <a:r>
              <a:rPr lang="ru-RU" i="1" dirty="0"/>
              <a:t>«Присоска»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C2A6DD-B5CC-3530-DE96-4FC570D43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8600"/>
            <a:ext cx="4203700" cy="4536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11. Нужно присосать язык к нёбу, похоже на грибок. Присосали, рот открыт и держим, улыбаемся.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DCE569-B211-76E2-55AC-AFB5D3F6A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312" y="4346241"/>
            <a:ext cx="1900988" cy="1188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B990C0-DF2D-4EBA-3B16-CB42C9BB5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62012" y="1702075"/>
            <a:ext cx="2176398" cy="34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2AEC8-61BD-210E-71BD-2EEB6F35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0700"/>
            <a:ext cx="10058400" cy="787400"/>
          </a:xfrm>
        </p:spPr>
        <p:txBody>
          <a:bodyPr/>
          <a:lstStyle/>
          <a:p>
            <a:pPr algn="ctr"/>
            <a:r>
              <a:rPr lang="ru-RU" i="1" dirty="0"/>
              <a:t>«Гармошка»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1BE90C-3DC4-0CDE-260E-23CB84811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73200"/>
            <a:ext cx="5372100" cy="4561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12. Мой язык теперь гармошка, поиграю я немножко. Сделали присоску и двигаем нижними зубками вверх, вниз.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A57C7-D2EB-D22F-230B-BE1684BF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312" y="4346241"/>
            <a:ext cx="1900988" cy="1188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D92B89-A841-D5FD-8A39-F6A7E827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1249680"/>
            <a:ext cx="3225800" cy="25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5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72865-4A92-8313-E9D5-3BF756D7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5300"/>
            <a:ext cx="10058400" cy="876300"/>
          </a:xfrm>
        </p:spPr>
        <p:txBody>
          <a:bodyPr/>
          <a:lstStyle/>
          <a:p>
            <a:pPr algn="ctr"/>
            <a:r>
              <a:rPr lang="ru-RU" i="1" dirty="0"/>
              <a:t>«Будем дуть»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19A65-4483-25CA-DF7B-26BCFABB4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485900"/>
            <a:ext cx="5499100" cy="4549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13. Поиграем с дыханием, нам пригодится вата, оторви кусочек, кладём вату на кончик носа. А теперь поднимаем язык в форме чашечки. Делаем носом вверх и сдуваем вату. Запустили первого парашютиста.</a:t>
            </a:r>
          </a:p>
          <a:p>
            <a:pPr marL="0" indent="0">
              <a:buNone/>
            </a:pPr>
            <a:r>
              <a:rPr lang="ru-RU" sz="2800" dirty="0"/>
              <a:t>Подними язык вверх и сдуй вату со звуком «П».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86D5EE-1AC1-3223-1E11-AE89A1658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612" y="5174582"/>
            <a:ext cx="1900988" cy="1188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AF4D97-CC20-DCEA-92BB-75FEF8B8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612" y="12446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E7714-2654-4E14-A92C-005F8396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979"/>
            <a:ext cx="10515600" cy="1395663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Ой, а что это такое, кажется наш язычок хочет с нами поиграть</a:t>
            </a:r>
            <a:r>
              <a:rPr lang="ru-RU" sz="1800" i="1" dirty="0"/>
              <a:t>.(язык за щекой выпирает)</a:t>
            </a:r>
            <a:br>
              <a:rPr lang="ru-RU" sz="1800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490EA-C6FC-FE06-0951-E17AA2AFA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42" y="1540042"/>
            <a:ext cx="4756484" cy="4351338"/>
          </a:xfrm>
        </p:spPr>
        <p:txBody>
          <a:bodyPr/>
          <a:lstStyle/>
          <a:p>
            <a:pPr marL="0" indent="0">
              <a:buNone/>
            </a:pPr>
            <a:endParaRPr lang="ru-RU" sz="1100" dirty="0"/>
          </a:p>
          <a:p>
            <a:pPr marL="0" indent="0">
              <a:buNone/>
            </a:pPr>
            <a:r>
              <a:rPr lang="ru-RU" dirty="0"/>
              <a:t>1. </a:t>
            </a:r>
            <a:r>
              <a:rPr lang="ru-RU" sz="2800" dirty="0"/>
              <a:t>Открываем рот пошире, держим 1,2,3,4, если прыгает язык А______ поём и он лежит. </a:t>
            </a:r>
          </a:p>
          <a:p>
            <a:pPr marL="0" indent="0">
              <a:buNone/>
            </a:pPr>
            <a:r>
              <a:rPr lang="ru-RU" sz="2800" dirty="0"/>
              <a:t>Открыли и закрыли рот. </a:t>
            </a:r>
            <a:r>
              <a:rPr lang="ru-RU" sz="2000" dirty="0"/>
              <a:t>(10 с)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E8EF96-D8D7-9F2E-9D5B-9E68149CE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941" y="1671167"/>
            <a:ext cx="2867527" cy="26614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CACE68-1A88-137A-7F28-9345D4D1D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63716"/>
            <a:ext cx="3845410" cy="20213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92B7C5-D3CB-7987-5868-692E0F380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928" y="5129964"/>
            <a:ext cx="1900988" cy="11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9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AA910-FDC6-80D7-BFF2-86B2A37D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505"/>
            <a:ext cx="10515600" cy="1046749"/>
          </a:xfrm>
        </p:spPr>
        <p:txBody>
          <a:bodyPr/>
          <a:lstStyle/>
          <a:p>
            <a:pPr algn="ctr"/>
            <a:r>
              <a:rPr lang="ru-RU" i="1" dirty="0"/>
              <a:t>«Лягушка, слоник»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735509-03B8-A822-F83B-062BF2F4D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81665"/>
            <a:ext cx="10058400" cy="445337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2. </a:t>
            </a:r>
            <a:r>
              <a:rPr lang="ru-RU" sz="2800" dirty="0"/>
              <a:t>Улыбка, хоботок.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CCB589-CA7D-71BF-9473-6D080B9B4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28" y="5129964"/>
            <a:ext cx="1900988" cy="1188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20B341-9D95-AB67-730F-5285FF5E8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352" y="3850104"/>
            <a:ext cx="2093467" cy="20306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1FB73F-87F9-2B08-B7DB-143E35CCE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066" y="1794125"/>
            <a:ext cx="2308753" cy="175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9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511F9-FDD8-65CB-1AFC-4E96F8803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/>
              <a:t>«Будем месить тесто»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489533-F6F2-7DAF-45B3-A3CA66106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2103120"/>
            <a:ext cx="5165124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3. Достаём язычок и шлёпаем по нему губками (П)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7542A-1F2A-9B98-AF32-2B07AFA65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778" y="2088293"/>
            <a:ext cx="2271583" cy="34073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136281-0560-47B2-A527-70A219AF4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928" y="5129964"/>
            <a:ext cx="1900988" cy="11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2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4BA36-D5DC-2E36-1E03-26DE6F912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290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</a:t>
            </a:r>
            <a:r>
              <a:rPr lang="ru-RU" i="1" dirty="0"/>
              <a:t>Толкаем язычок»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9812F-EF6D-D1FE-85F4-A7FBCDFB8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12" y="2103120"/>
            <a:ext cx="5090984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4. Теперь толкаем язычком наши зубки. Улыбнулись и толкаем. Буд-то червяк выползает из яблока.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55862E-BBD2-569D-5D2B-AEBC221E2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146" y="2384854"/>
            <a:ext cx="3940313" cy="32184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634C20-3F54-45B8-973A-18CB94576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928" y="5129964"/>
            <a:ext cx="1900988" cy="11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9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8FAAD-73BC-2FE8-C2C8-139450238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86112"/>
            <a:ext cx="10058400" cy="823704"/>
          </a:xfrm>
        </p:spPr>
        <p:txBody>
          <a:bodyPr>
            <a:normAutofit/>
          </a:bodyPr>
          <a:lstStyle/>
          <a:p>
            <a:pPr algn="ctr"/>
            <a:r>
              <a:rPr lang="ru-RU" i="1" dirty="0"/>
              <a:t>«Испечём блинчик»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A3B11-53E9-C10B-126B-0FC5996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26" y="1482811"/>
            <a:ext cx="5063995" cy="469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5. Язык лежит отдыхает на нижней губе, открыли рот, нижняя губа не закатывается, язык не шевелится. </a:t>
            </a:r>
          </a:p>
          <a:p>
            <a:pPr marL="0" indent="0">
              <a:buNone/>
            </a:pPr>
            <a:r>
              <a:rPr lang="ru-RU" sz="2800" dirty="0"/>
              <a:t>Возьми ватную палочку, положи блинчик на нижнюю губку и палочкой гладим сверху вниз, теперь прижали и держим блинчик. Какой послушный язычок.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188A8F-657E-2FD9-15F6-A1AF0ED81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858917">
            <a:off x="6847993" y="3644509"/>
            <a:ext cx="856590" cy="26791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E1939E-EB12-FDB2-E33E-A41C7D30A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470" y="1529235"/>
            <a:ext cx="2980266" cy="22507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128ED-AC6B-2204-8C86-9F936FD79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428" y="4984070"/>
            <a:ext cx="1900988" cy="11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653C7-3269-3E37-74E6-C04C1007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7774"/>
            <a:ext cx="10058400" cy="72904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«Пьём чай»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62EFCA-17C8-7A9C-102E-B3AE16E96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2" y="1136822"/>
            <a:ext cx="8279028" cy="53134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6.Так хочется попить чаю. Давай мы с тобой изобразим чашечку. Сделали блинчик и поднимаем боковые края языка. Рот открыт. Выше выше язычок. </a:t>
            </a:r>
          </a:p>
          <a:p>
            <a:pPr marL="0" indent="0">
              <a:buNone/>
            </a:pPr>
            <a:r>
              <a:rPr lang="ru-RU" sz="2800" dirty="0"/>
              <a:t>А теперь чашечка внутри рта. Открыли рот, прижали боковые края языка к верхним зубам, рот не закрываем, улыбаемся.</a:t>
            </a:r>
          </a:p>
          <a:p>
            <a:pPr marL="0" indent="0">
              <a:buNone/>
            </a:pPr>
            <a:r>
              <a:rPr lang="ru-RU" sz="2800" dirty="0"/>
              <a:t>Если не получается, можно помочь палочкой, положи блинчик, а палочку поставь сверху и поднимай её язычком, следи за губкой, чтобы не закатывалась.</a:t>
            </a:r>
          </a:p>
          <a:p>
            <a:pPr marL="0" indent="0">
              <a:buNone/>
            </a:pPr>
            <a:r>
              <a:rPr lang="ru-RU" sz="2800" dirty="0"/>
              <a:t>Ещё можно язычку помочь снизу, приподнимать язычок наверх.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C939FE-EBFB-5A9A-F725-69F823AFB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70" y="1136822"/>
            <a:ext cx="2893265" cy="35766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C99CC9-C41B-90BB-6770-87EEFE61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212" y="5127119"/>
            <a:ext cx="1900988" cy="11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25098-035A-7C4D-621E-A90CBE1A3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54406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«Пончик»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F4F1CE-CCAD-A55D-744C-633C22F75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5900"/>
            <a:ext cx="5194300" cy="4549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7. Пончик мы изобразили, плавно губки округлили. Проверь, чтобы заборчик был ровный. Теперь округляем губки, чтобы были видны зубы.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85F12A-C4DC-DC6E-60C4-19B97DBFF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0" y="1936750"/>
            <a:ext cx="2857500" cy="2984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E67AEC-4B76-1A9A-AA75-D0DDA43D1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012" y="4682619"/>
            <a:ext cx="1900988" cy="11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A2D2E-A1C0-6499-A5D8-E201AE19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4794"/>
            <a:ext cx="10058400" cy="970306"/>
          </a:xfrm>
        </p:spPr>
        <p:txBody>
          <a:bodyPr/>
          <a:lstStyle/>
          <a:p>
            <a:pPr algn="ctr"/>
            <a:r>
              <a:rPr lang="ru-RU" i="1" dirty="0"/>
              <a:t>«Лошадка»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1FB1D-9A37-AC34-547D-8836CA4B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435100"/>
            <a:ext cx="4724400" cy="4599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8. Но, сказали мы лошадке и помчались без оглядки. Щёлкаем язычком. </a:t>
            </a:r>
          </a:p>
          <a:p>
            <a:pPr marL="0" indent="0">
              <a:buNone/>
            </a:pPr>
            <a:r>
              <a:rPr lang="ru-RU" sz="2800" dirty="0"/>
              <a:t>Теперь зубки склеили и щёлкаем с закрытым ртом, теперь с трубочкой.</a:t>
            </a:r>
          </a:p>
          <a:p>
            <a:pPr marL="0" indent="0">
              <a:buNone/>
            </a:pPr>
            <a:r>
              <a:rPr lang="ru-RU" sz="2800" u="sng" dirty="0"/>
              <a:t>Улыбка, трубочка.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3C1CCC-BC55-0235-8C06-228C31AD0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612" y="4974719"/>
            <a:ext cx="1900988" cy="1188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C8A310-9F1F-D2F4-F74A-3927C3FE0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61"/>
          <a:stretch/>
        </p:blipFill>
        <p:spPr>
          <a:xfrm>
            <a:off x="6436025" y="2082801"/>
            <a:ext cx="3565583" cy="21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33C7F51E50494CAC3C2E2DD79F48A3" ma:contentTypeVersion="49" ma:contentTypeDescription="Создание документа." ma:contentTypeScope="" ma:versionID="f2ec2322a8575efd2723f52118d6d7f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2B70CE-2AFF-4CAB-95B5-64A5CE13E57D}"/>
</file>

<file path=customXml/itemProps2.xml><?xml version="1.0" encoding="utf-8"?>
<ds:datastoreItem xmlns:ds="http://schemas.openxmlformats.org/officeDocument/2006/customXml" ds:itemID="{B6DA5F25-7189-420E-A51D-5B6FAAD31BD3}"/>
</file>

<file path=customXml/itemProps3.xml><?xml version="1.0" encoding="utf-8"?>
<ds:datastoreItem xmlns:ds="http://schemas.openxmlformats.org/officeDocument/2006/customXml" ds:itemID="{1AE3F926-5B68-42B7-94F2-7C452B52C540}"/>
</file>

<file path=customXml/itemProps4.xml><?xml version="1.0" encoding="utf-8"?>
<ds:datastoreItem xmlns:ds="http://schemas.openxmlformats.org/officeDocument/2006/customXml" ds:itemID="{258B9658-E7E8-4D6B-A154-5D13683EFA06}"/>
</file>

<file path=docProps/app.xml><?xml version="1.0" encoding="utf-8"?>
<Properties xmlns="http://schemas.openxmlformats.org/officeDocument/2006/extended-properties" xmlns:vt="http://schemas.openxmlformats.org/officeDocument/2006/docPropsVTypes">
  <Template>{EED13E2B-48EE-9E44-A2C5-5D9F6E4E1711}tf10001067</Template>
  <TotalTime>864</TotalTime>
  <Words>503</Words>
  <Application>Microsoft Macintosh PowerPoint</Application>
  <PresentationFormat>Широкоэкранный</PresentationFormat>
  <Paragraphs>38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Calibri</vt:lpstr>
      <vt:lpstr>Garamond</vt:lpstr>
      <vt:lpstr>Савон</vt:lpstr>
      <vt:lpstr>Артикуляционная гимнастика на шипящие звуки  Ш, Ж, Ч, Щ</vt:lpstr>
      <vt:lpstr>Ой, а что это такое, кажется наш язычок хочет с нами поиграть.(язык за щекой выпирает) </vt:lpstr>
      <vt:lpstr>«Лягушка, слоник»</vt:lpstr>
      <vt:lpstr>«Будем месить тесто»</vt:lpstr>
      <vt:lpstr>«Толкаем язычок»</vt:lpstr>
      <vt:lpstr>«Испечём блинчик»</vt:lpstr>
      <vt:lpstr>«Пьём чай»</vt:lpstr>
      <vt:lpstr>«Пончик»</vt:lpstr>
      <vt:lpstr>«Лошадка»</vt:lpstr>
      <vt:lpstr>«Покрасим потолок»</vt:lpstr>
      <vt:lpstr>«Оближем губки»</vt:lpstr>
      <vt:lpstr>«Присоска»</vt:lpstr>
      <vt:lpstr>«Гармошка»</vt:lpstr>
      <vt:lpstr>«Будем дуть»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на шипящие звуки Ш, Ж, Ч, Щ</dc:title>
  <dc:creator>Microsoft Office User</dc:creator>
  <cp:lastModifiedBy>Microsoft Office User</cp:lastModifiedBy>
  <cp:revision>10</cp:revision>
  <dcterms:created xsi:type="dcterms:W3CDTF">2023-08-01T08:55:57Z</dcterms:created>
  <dcterms:modified xsi:type="dcterms:W3CDTF">2023-08-02T06:29:52Z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0x0101004833C7F51E50494CAC3C2E2DD79F48A3</vt:lpwstr>
  </property>
</Properties>
</file>