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2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slides/slide31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layout2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4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theme/theme1.xml" ContentType="application/vnd.openxmlformats-officedocument.theme+xml"/>
  <Override PartName="/ppt/diagrams/drawing3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42"/>
  </p:notesMasterIdLst>
  <p:sldIdLst>
    <p:sldId id="276" r:id="rId2"/>
    <p:sldId id="318" r:id="rId3"/>
    <p:sldId id="338" r:id="rId4"/>
    <p:sldId id="304" r:id="rId5"/>
    <p:sldId id="330" r:id="rId6"/>
    <p:sldId id="352" r:id="rId7"/>
    <p:sldId id="328" r:id="rId8"/>
    <p:sldId id="329" r:id="rId9"/>
    <p:sldId id="293" r:id="rId10"/>
    <p:sldId id="340" r:id="rId11"/>
    <p:sldId id="333" r:id="rId12"/>
    <p:sldId id="295" r:id="rId13"/>
    <p:sldId id="323" r:id="rId14"/>
    <p:sldId id="307" r:id="rId15"/>
    <p:sldId id="296" r:id="rId16"/>
    <p:sldId id="332" r:id="rId17"/>
    <p:sldId id="280" r:id="rId18"/>
    <p:sldId id="353" r:id="rId19"/>
    <p:sldId id="286" r:id="rId20"/>
    <p:sldId id="343" r:id="rId21"/>
    <p:sldId id="315" r:id="rId22"/>
    <p:sldId id="305" r:id="rId23"/>
    <p:sldId id="319" r:id="rId24"/>
    <p:sldId id="311" r:id="rId25"/>
    <p:sldId id="324" r:id="rId26"/>
    <p:sldId id="325" r:id="rId27"/>
    <p:sldId id="334" r:id="rId28"/>
    <p:sldId id="346" r:id="rId29"/>
    <p:sldId id="342" r:id="rId30"/>
    <p:sldId id="351" r:id="rId31"/>
    <p:sldId id="326" r:id="rId32"/>
    <p:sldId id="335" r:id="rId33"/>
    <p:sldId id="348" r:id="rId34"/>
    <p:sldId id="322" r:id="rId35"/>
    <p:sldId id="314" r:id="rId36"/>
    <p:sldId id="327" r:id="rId37"/>
    <p:sldId id="299" r:id="rId38"/>
    <p:sldId id="341" r:id="rId39"/>
    <p:sldId id="354" r:id="rId40"/>
    <p:sldId id="297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>
        <p:scale>
          <a:sx n="71" d="100"/>
          <a:sy n="71" d="100"/>
        </p:scale>
        <p:origin x="-138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customXml" Target="../customXml/item1.xml"/><Relationship Id="rId50" Type="http://schemas.openxmlformats.org/officeDocument/2006/relationships/customXml" Target="../customXml/item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0946FA-95FC-4C41-8B4D-C38666C6E07D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4E6746E2-557C-4229-8054-CFCC4776A109}">
      <dgm:prSet phldrT="[Текст]"/>
      <dgm:spPr>
        <a:xfrm>
          <a:off x="126723" y="1562336"/>
          <a:ext cx="3626931" cy="794103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Модель организации процесса индивидуального обучения</a:t>
          </a:r>
          <a:endParaRPr lang="ru-RU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gm:t>
    </dgm:pt>
    <dgm:pt modelId="{2E2E2A5C-5E66-4D48-BD94-D5D93008427F}" type="parTrans" cxnId="{C68ED6B1-2C45-4A22-896D-A481948C2B8A}">
      <dgm:prSet/>
      <dgm:spPr/>
      <dgm:t>
        <a:bodyPr/>
        <a:lstStyle/>
        <a:p>
          <a:endParaRPr lang="ru-RU"/>
        </a:p>
      </dgm:t>
    </dgm:pt>
    <dgm:pt modelId="{B6B63F0D-797E-4CCD-A275-D1FACDDDE178}" type="sibTrans" cxnId="{C68ED6B1-2C45-4A22-896D-A481948C2B8A}">
      <dgm:prSet/>
      <dgm:spPr/>
      <dgm:t>
        <a:bodyPr/>
        <a:lstStyle/>
        <a:p>
          <a:endParaRPr lang="ru-RU"/>
        </a:p>
      </dgm:t>
    </dgm:pt>
    <dgm:pt modelId="{F38352CB-F4FE-45D6-BEAF-0E23BD03E541}">
      <dgm:prSet phldrT="[Текст]"/>
      <dgm:spPr>
        <a:xfrm>
          <a:off x="5892351" y="334465"/>
          <a:ext cx="2418911" cy="737473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Учитель-ученик</a:t>
          </a:r>
          <a:endParaRPr lang="ru-RU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gm:t>
    </dgm:pt>
    <dgm:pt modelId="{7C8EF3C4-F145-4046-B530-BD12C166632F}" type="parTrans" cxnId="{078EBA89-8D64-4B50-A88C-B611452600B6}">
      <dgm:prSet/>
      <dgm:spPr>
        <a:xfrm>
          <a:off x="2337241" y="703201"/>
          <a:ext cx="3555110" cy="1256186"/>
        </a:xfrm>
        <a:custGeom>
          <a:avLst/>
          <a:gdLst/>
          <a:ahLst/>
          <a:cxnLst/>
          <a:rect l="0" t="0" r="0" b="0"/>
          <a:pathLst>
            <a:path>
              <a:moveTo>
                <a:pt x="0" y="1256186"/>
              </a:moveTo>
              <a:lnTo>
                <a:pt x="1777555" y="1256186"/>
              </a:lnTo>
              <a:lnTo>
                <a:pt x="1777555" y="0"/>
              </a:lnTo>
              <a:lnTo>
                <a:pt x="3555110" y="0"/>
              </a:lnTo>
            </a:path>
          </a:pathLst>
        </a:custGeom>
        <a:solidFill>
          <a:srgbClr val="92D050"/>
        </a:solidFill>
        <a:ln w="19050" cap="rnd" cmpd="sng" algn="ctr">
          <a:solidFill>
            <a:srgbClr val="E6B91E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6734471C-B905-4B5C-9D1E-6F668D3FACF9}" type="sibTrans" cxnId="{078EBA89-8D64-4B50-A88C-B611452600B6}">
      <dgm:prSet/>
      <dgm:spPr/>
      <dgm:t>
        <a:bodyPr/>
        <a:lstStyle/>
        <a:p>
          <a:endParaRPr lang="ru-RU"/>
        </a:p>
      </dgm:t>
    </dgm:pt>
    <dgm:pt modelId="{D35296D2-32FB-4F05-8BE9-43B918F98884}">
      <dgm:prSet phldrT="[Текст]"/>
      <dgm:spPr>
        <a:xfrm>
          <a:off x="5929650" y="1620190"/>
          <a:ext cx="2418911" cy="737473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Ученик - книга (компьютер)</a:t>
          </a:r>
          <a:endParaRPr lang="ru-RU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gm:t>
    </dgm:pt>
    <dgm:pt modelId="{D69526F0-6DEC-4588-B46F-6E0F8D0D9220}" type="parTrans" cxnId="{582DB1E2-EE17-43A0-A72A-265F3493918B}">
      <dgm:prSet/>
      <dgm:spPr>
        <a:xfrm>
          <a:off x="2337241" y="1913668"/>
          <a:ext cx="3592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96204" y="45720"/>
              </a:lnTo>
              <a:lnTo>
                <a:pt x="1796204" y="75258"/>
              </a:lnTo>
              <a:lnTo>
                <a:pt x="3592409" y="75258"/>
              </a:lnTo>
            </a:path>
          </a:pathLst>
        </a:custGeom>
        <a:noFill/>
        <a:ln w="19050" cap="rnd" cmpd="sng" algn="ctr">
          <a:solidFill>
            <a:srgbClr val="E6B91E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F9B0FF0D-1FBB-4344-BD81-8109979AAAEC}" type="sibTrans" cxnId="{582DB1E2-EE17-43A0-A72A-265F3493918B}">
      <dgm:prSet/>
      <dgm:spPr/>
      <dgm:t>
        <a:bodyPr/>
        <a:lstStyle/>
        <a:p>
          <a:endParaRPr lang="ru-RU"/>
        </a:p>
      </dgm:t>
    </dgm:pt>
    <dgm:pt modelId="{2D2F6524-D728-4569-AE05-6D43CF00432E}">
      <dgm:prSet phldrT="[Текст]"/>
      <dgm:spPr>
        <a:xfrm>
          <a:off x="5938987" y="2644680"/>
          <a:ext cx="2418911" cy="753004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Ученик-ученик</a:t>
          </a:r>
        </a:p>
        <a:p>
          <a:endParaRPr lang="ru-RU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gm:t>
    </dgm:pt>
    <dgm:pt modelId="{18B4B413-8355-419F-BDCC-7116EBD5E067}" type="parTrans" cxnId="{41A52896-3461-4130-8A0F-345165169056}">
      <dgm:prSet/>
      <dgm:spPr>
        <a:xfrm>
          <a:off x="2337241" y="1959388"/>
          <a:ext cx="3601746" cy="1061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00873" y="0"/>
              </a:lnTo>
              <a:lnTo>
                <a:pt x="1800873" y="1061794"/>
              </a:lnTo>
              <a:lnTo>
                <a:pt x="3601746" y="1061794"/>
              </a:lnTo>
            </a:path>
          </a:pathLst>
        </a:custGeom>
        <a:noFill/>
        <a:ln w="19050" cap="rnd" cmpd="sng" algn="ctr">
          <a:solidFill>
            <a:srgbClr val="E6B91E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DDF011DC-B7AE-4381-A5F0-E20ACE1AA69A}" type="sibTrans" cxnId="{41A52896-3461-4130-8A0F-345165169056}">
      <dgm:prSet/>
      <dgm:spPr/>
      <dgm:t>
        <a:bodyPr/>
        <a:lstStyle/>
        <a:p>
          <a:endParaRPr lang="ru-RU"/>
        </a:p>
      </dgm:t>
    </dgm:pt>
    <dgm:pt modelId="{5A17C886-34EA-4397-AB8E-54E751A03CD7}" type="pres">
      <dgm:prSet presAssocID="{630946FA-95FC-4C41-8B4D-C38666C6E07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B02ADA-C1CE-4F9B-B1C2-E20AC81C1AD2}" type="pres">
      <dgm:prSet presAssocID="{4E6746E2-557C-4229-8054-CFCC4776A109}" presName="root1" presStyleCnt="0"/>
      <dgm:spPr/>
      <dgm:t>
        <a:bodyPr/>
        <a:lstStyle/>
        <a:p>
          <a:endParaRPr lang="ru-RU"/>
        </a:p>
      </dgm:t>
    </dgm:pt>
    <dgm:pt modelId="{CEE7E846-6D03-4E46-9102-109910C630B1}" type="pres">
      <dgm:prSet presAssocID="{4E6746E2-557C-4229-8054-CFCC4776A109}" presName="LevelOneTextNode" presStyleLbl="node0" presStyleIdx="0" presStyleCnt="1" custAng="5400000" custScaleX="107679" custScaleY="93443" custLinFactX="-22936" custLinFactNeighborX="-100000" custLinFactNeighborY="4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726D34-005E-4DD2-8BC4-3BC5B250F548}" type="pres">
      <dgm:prSet presAssocID="{4E6746E2-557C-4229-8054-CFCC4776A109}" presName="level2hierChild" presStyleCnt="0"/>
      <dgm:spPr/>
      <dgm:t>
        <a:bodyPr/>
        <a:lstStyle/>
        <a:p>
          <a:endParaRPr lang="ru-RU"/>
        </a:p>
      </dgm:t>
    </dgm:pt>
    <dgm:pt modelId="{F0E41005-3574-49E1-95E2-B433E38C82B3}" type="pres">
      <dgm:prSet presAssocID="{7C8EF3C4-F145-4046-B530-BD12C166632F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B1AE20C4-9A05-4E98-8932-004963313126}" type="pres">
      <dgm:prSet presAssocID="{7C8EF3C4-F145-4046-B530-BD12C166632F}" presName="connTx" presStyleLbl="parChTrans1D2" presStyleIdx="0" presStyleCnt="3"/>
      <dgm:spPr/>
      <dgm:t>
        <a:bodyPr/>
        <a:lstStyle/>
        <a:p>
          <a:endParaRPr lang="ru-RU"/>
        </a:p>
      </dgm:t>
    </dgm:pt>
    <dgm:pt modelId="{DBDE750C-DA95-4506-936A-60B8A74459B7}" type="pres">
      <dgm:prSet presAssocID="{F38352CB-F4FE-45D6-BEAF-0E23BD03E541}" presName="root2" presStyleCnt="0"/>
      <dgm:spPr/>
      <dgm:t>
        <a:bodyPr/>
        <a:lstStyle/>
        <a:p>
          <a:endParaRPr lang="ru-RU"/>
        </a:p>
      </dgm:t>
    </dgm:pt>
    <dgm:pt modelId="{FD2819AB-083B-420B-8C0E-15BB5713F819}" type="pres">
      <dgm:prSet presAssocID="{F38352CB-F4FE-45D6-BEAF-0E23BD03E541}" presName="LevelTwoTextNode" presStyleLbl="node2" presStyleIdx="0" presStyleCnt="3" custLinFactNeighborX="89491" custLinFactNeighborY="-417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EC94AC-EE68-4ADC-A500-DC8884DCBCDF}" type="pres">
      <dgm:prSet presAssocID="{F38352CB-F4FE-45D6-BEAF-0E23BD03E541}" presName="level3hierChild" presStyleCnt="0"/>
      <dgm:spPr/>
      <dgm:t>
        <a:bodyPr/>
        <a:lstStyle/>
        <a:p>
          <a:endParaRPr lang="ru-RU"/>
        </a:p>
      </dgm:t>
    </dgm:pt>
    <dgm:pt modelId="{8C7E423C-44FA-44D8-9539-CB6A75EDBFF0}" type="pres">
      <dgm:prSet presAssocID="{D69526F0-6DEC-4588-B46F-6E0F8D0D9220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723F886-9897-46D2-A2E8-8431ACF810BE}" type="pres">
      <dgm:prSet presAssocID="{D69526F0-6DEC-4588-B46F-6E0F8D0D9220}" presName="connTx" presStyleLbl="parChTrans1D2" presStyleIdx="1" presStyleCnt="3"/>
      <dgm:spPr/>
      <dgm:t>
        <a:bodyPr/>
        <a:lstStyle/>
        <a:p>
          <a:endParaRPr lang="ru-RU"/>
        </a:p>
      </dgm:t>
    </dgm:pt>
    <dgm:pt modelId="{DBAA9597-D422-40E9-BEA8-FA42C7E12B07}" type="pres">
      <dgm:prSet presAssocID="{D35296D2-32FB-4F05-8BE9-43B918F98884}" presName="root2" presStyleCnt="0"/>
      <dgm:spPr/>
      <dgm:t>
        <a:bodyPr/>
        <a:lstStyle/>
        <a:p>
          <a:endParaRPr lang="ru-RU"/>
        </a:p>
      </dgm:t>
    </dgm:pt>
    <dgm:pt modelId="{37C2718B-8456-4C1C-8663-CDCB347B18FE}" type="pres">
      <dgm:prSet presAssocID="{D35296D2-32FB-4F05-8BE9-43B918F98884}" presName="LevelTwoTextNode" presStyleLbl="node2" presStyleIdx="1" presStyleCnt="3" custLinFactNeighborX="91033" custLinFactNeighborY="75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1279CF-7DF6-426F-ACB1-9398C37D7464}" type="pres">
      <dgm:prSet presAssocID="{D35296D2-32FB-4F05-8BE9-43B918F98884}" presName="level3hierChild" presStyleCnt="0"/>
      <dgm:spPr/>
      <dgm:t>
        <a:bodyPr/>
        <a:lstStyle/>
        <a:p>
          <a:endParaRPr lang="ru-RU"/>
        </a:p>
      </dgm:t>
    </dgm:pt>
    <dgm:pt modelId="{521380A9-0352-4CB7-87B8-17DAB0F43482}" type="pres">
      <dgm:prSet presAssocID="{18B4B413-8355-419F-BDCC-7116EBD5E067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5F1A58D7-9610-46DE-8170-C7B8DA4CF053}" type="pres">
      <dgm:prSet presAssocID="{18B4B413-8355-419F-BDCC-7116EBD5E067}" presName="connTx" presStyleLbl="parChTrans1D2" presStyleIdx="2" presStyleCnt="3"/>
      <dgm:spPr/>
      <dgm:t>
        <a:bodyPr/>
        <a:lstStyle/>
        <a:p>
          <a:endParaRPr lang="ru-RU"/>
        </a:p>
      </dgm:t>
    </dgm:pt>
    <dgm:pt modelId="{80989CB7-C4D3-416E-A434-66B1255BE46E}" type="pres">
      <dgm:prSet presAssocID="{2D2F6524-D728-4569-AE05-6D43CF00432E}" presName="root2" presStyleCnt="0"/>
      <dgm:spPr/>
      <dgm:t>
        <a:bodyPr/>
        <a:lstStyle/>
        <a:p>
          <a:endParaRPr lang="ru-RU"/>
        </a:p>
      </dgm:t>
    </dgm:pt>
    <dgm:pt modelId="{8815F3C6-9355-4503-BA13-78CADED2B63F}" type="pres">
      <dgm:prSet presAssocID="{2D2F6524-D728-4569-AE05-6D43CF00432E}" presName="LevelTwoTextNode" presStyleLbl="node2" presStyleIdx="2" presStyleCnt="3" custScaleY="102106" custLinFactNeighborX="91419" custLinFactNeighborY="215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F01B79-99BB-4D25-BE69-8B5A1F5267E5}" type="pres">
      <dgm:prSet presAssocID="{2D2F6524-D728-4569-AE05-6D43CF00432E}" presName="level3hierChild" presStyleCnt="0"/>
      <dgm:spPr/>
      <dgm:t>
        <a:bodyPr/>
        <a:lstStyle/>
        <a:p>
          <a:endParaRPr lang="ru-RU"/>
        </a:p>
      </dgm:t>
    </dgm:pt>
  </dgm:ptLst>
  <dgm:cxnLst>
    <dgm:cxn modelId="{B83D0480-6946-4DE9-A4F1-95D2E67A35E3}" type="presOf" srcId="{F38352CB-F4FE-45D6-BEAF-0E23BD03E541}" destId="{FD2819AB-083B-420B-8C0E-15BB5713F819}" srcOrd="0" destOrd="0" presId="urn:microsoft.com/office/officeart/2008/layout/HorizontalMultiLevelHierarchy"/>
    <dgm:cxn modelId="{59A46ECC-2A3C-4C66-A9ED-5284F7BCF016}" type="presOf" srcId="{18B4B413-8355-419F-BDCC-7116EBD5E067}" destId="{521380A9-0352-4CB7-87B8-17DAB0F43482}" srcOrd="0" destOrd="0" presId="urn:microsoft.com/office/officeart/2008/layout/HorizontalMultiLevelHierarchy"/>
    <dgm:cxn modelId="{00BD9095-BFC9-425B-80EB-B297C7E86CE5}" type="presOf" srcId="{630946FA-95FC-4C41-8B4D-C38666C6E07D}" destId="{5A17C886-34EA-4397-AB8E-54E751A03CD7}" srcOrd="0" destOrd="0" presId="urn:microsoft.com/office/officeart/2008/layout/HorizontalMultiLevelHierarchy"/>
    <dgm:cxn modelId="{D6716A71-ABCF-408A-9B0F-F5E6A8D474A0}" type="presOf" srcId="{D69526F0-6DEC-4588-B46F-6E0F8D0D9220}" destId="{8C7E423C-44FA-44D8-9539-CB6A75EDBFF0}" srcOrd="0" destOrd="0" presId="urn:microsoft.com/office/officeart/2008/layout/HorizontalMultiLevelHierarchy"/>
    <dgm:cxn modelId="{078EBA89-8D64-4B50-A88C-B611452600B6}" srcId="{4E6746E2-557C-4229-8054-CFCC4776A109}" destId="{F38352CB-F4FE-45D6-BEAF-0E23BD03E541}" srcOrd="0" destOrd="0" parTransId="{7C8EF3C4-F145-4046-B530-BD12C166632F}" sibTransId="{6734471C-B905-4B5C-9D1E-6F668D3FACF9}"/>
    <dgm:cxn modelId="{C68ED6B1-2C45-4A22-896D-A481948C2B8A}" srcId="{630946FA-95FC-4C41-8B4D-C38666C6E07D}" destId="{4E6746E2-557C-4229-8054-CFCC4776A109}" srcOrd="0" destOrd="0" parTransId="{2E2E2A5C-5E66-4D48-BD94-D5D93008427F}" sibTransId="{B6B63F0D-797E-4CCD-A275-D1FACDDDE178}"/>
    <dgm:cxn modelId="{F378F90C-25B5-4C1F-8972-64DC837691C2}" type="presOf" srcId="{18B4B413-8355-419F-BDCC-7116EBD5E067}" destId="{5F1A58D7-9610-46DE-8170-C7B8DA4CF053}" srcOrd="1" destOrd="0" presId="urn:microsoft.com/office/officeart/2008/layout/HorizontalMultiLevelHierarchy"/>
    <dgm:cxn modelId="{0CF4E8AC-213E-40EF-9871-E6ED4E8417B1}" type="presOf" srcId="{D69526F0-6DEC-4588-B46F-6E0F8D0D9220}" destId="{A723F886-9897-46D2-A2E8-8431ACF810BE}" srcOrd="1" destOrd="0" presId="urn:microsoft.com/office/officeart/2008/layout/HorizontalMultiLevelHierarchy"/>
    <dgm:cxn modelId="{054E0F84-E7B4-4567-85D0-2295BBC1F3DD}" type="presOf" srcId="{4E6746E2-557C-4229-8054-CFCC4776A109}" destId="{CEE7E846-6D03-4E46-9102-109910C630B1}" srcOrd="0" destOrd="0" presId="urn:microsoft.com/office/officeart/2008/layout/HorizontalMultiLevelHierarchy"/>
    <dgm:cxn modelId="{7589ABA1-F432-483E-ACE1-5A605B85C376}" type="presOf" srcId="{7C8EF3C4-F145-4046-B530-BD12C166632F}" destId="{B1AE20C4-9A05-4E98-8932-004963313126}" srcOrd="1" destOrd="0" presId="urn:microsoft.com/office/officeart/2008/layout/HorizontalMultiLevelHierarchy"/>
    <dgm:cxn modelId="{582DB1E2-EE17-43A0-A72A-265F3493918B}" srcId="{4E6746E2-557C-4229-8054-CFCC4776A109}" destId="{D35296D2-32FB-4F05-8BE9-43B918F98884}" srcOrd="1" destOrd="0" parTransId="{D69526F0-6DEC-4588-B46F-6E0F8D0D9220}" sibTransId="{F9B0FF0D-1FBB-4344-BD81-8109979AAAEC}"/>
    <dgm:cxn modelId="{2E20D4E4-F2AE-4B93-A02A-8CA3A389BF24}" type="presOf" srcId="{D35296D2-32FB-4F05-8BE9-43B918F98884}" destId="{37C2718B-8456-4C1C-8663-CDCB347B18FE}" srcOrd="0" destOrd="0" presId="urn:microsoft.com/office/officeart/2008/layout/HorizontalMultiLevelHierarchy"/>
    <dgm:cxn modelId="{41A52896-3461-4130-8A0F-345165169056}" srcId="{4E6746E2-557C-4229-8054-CFCC4776A109}" destId="{2D2F6524-D728-4569-AE05-6D43CF00432E}" srcOrd="2" destOrd="0" parTransId="{18B4B413-8355-419F-BDCC-7116EBD5E067}" sibTransId="{DDF011DC-B7AE-4381-A5F0-E20ACE1AA69A}"/>
    <dgm:cxn modelId="{14A1BCBC-2E0A-4C01-A601-6F678726E7EF}" type="presOf" srcId="{2D2F6524-D728-4569-AE05-6D43CF00432E}" destId="{8815F3C6-9355-4503-BA13-78CADED2B63F}" srcOrd="0" destOrd="0" presId="urn:microsoft.com/office/officeart/2008/layout/HorizontalMultiLevelHierarchy"/>
    <dgm:cxn modelId="{906D69EB-6FBC-485B-9B55-1EA300FC0A8D}" type="presOf" srcId="{7C8EF3C4-F145-4046-B530-BD12C166632F}" destId="{F0E41005-3574-49E1-95E2-B433E38C82B3}" srcOrd="0" destOrd="0" presId="urn:microsoft.com/office/officeart/2008/layout/HorizontalMultiLevelHierarchy"/>
    <dgm:cxn modelId="{35C08D4C-468E-4D94-BD97-B171A215D5F7}" type="presParOf" srcId="{5A17C886-34EA-4397-AB8E-54E751A03CD7}" destId="{7CB02ADA-C1CE-4F9B-B1C2-E20AC81C1AD2}" srcOrd="0" destOrd="0" presId="urn:microsoft.com/office/officeart/2008/layout/HorizontalMultiLevelHierarchy"/>
    <dgm:cxn modelId="{26B188CB-88A0-4512-9E87-AB09865532DA}" type="presParOf" srcId="{7CB02ADA-C1CE-4F9B-B1C2-E20AC81C1AD2}" destId="{CEE7E846-6D03-4E46-9102-109910C630B1}" srcOrd="0" destOrd="0" presId="urn:microsoft.com/office/officeart/2008/layout/HorizontalMultiLevelHierarchy"/>
    <dgm:cxn modelId="{1D4D2D44-53E2-4FD3-9944-BBE16FECE464}" type="presParOf" srcId="{7CB02ADA-C1CE-4F9B-B1C2-E20AC81C1AD2}" destId="{3F726D34-005E-4DD2-8BC4-3BC5B250F548}" srcOrd="1" destOrd="0" presId="urn:microsoft.com/office/officeart/2008/layout/HorizontalMultiLevelHierarchy"/>
    <dgm:cxn modelId="{F3A6C0E6-68C7-4F94-9E73-ED01C4E9EB0B}" type="presParOf" srcId="{3F726D34-005E-4DD2-8BC4-3BC5B250F548}" destId="{F0E41005-3574-49E1-95E2-B433E38C82B3}" srcOrd="0" destOrd="0" presId="urn:microsoft.com/office/officeart/2008/layout/HorizontalMultiLevelHierarchy"/>
    <dgm:cxn modelId="{9323F1CD-77BB-4577-8EBA-00C5726EAC10}" type="presParOf" srcId="{F0E41005-3574-49E1-95E2-B433E38C82B3}" destId="{B1AE20C4-9A05-4E98-8932-004963313126}" srcOrd="0" destOrd="0" presId="urn:microsoft.com/office/officeart/2008/layout/HorizontalMultiLevelHierarchy"/>
    <dgm:cxn modelId="{1ED1C849-F191-4AFD-8B6C-3ED611DF3568}" type="presParOf" srcId="{3F726D34-005E-4DD2-8BC4-3BC5B250F548}" destId="{DBDE750C-DA95-4506-936A-60B8A74459B7}" srcOrd="1" destOrd="0" presId="urn:microsoft.com/office/officeart/2008/layout/HorizontalMultiLevelHierarchy"/>
    <dgm:cxn modelId="{3CDA1A63-7848-41BA-A565-6A57C4ACF1E7}" type="presParOf" srcId="{DBDE750C-DA95-4506-936A-60B8A74459B7}" destId="{FD2819AB-083B-420B-8C0E-15BB5713F819}" srcOrd="0" destOrd="0" presId="urn:microsoft.com/office/officeart/2008/layout/HorizontalMultiLevelHierarchy"/>
    <dgm:cxn modelId="{E3FF226A-0599-4E50-A741-E96C06D4FB56}" type="presParOf" srcId="{DBDE750C-DA95-4506-936A-60B8A74459B7}" destId="{EDEC94AC-EE68-4ADC-A500-DC8884DCBCDF}" srcOrd="1" destOrd="0" presId="urn:microsoft.com/office/officeart/2008/layout/HorizontalMultiLevelHierarchy"/>
    <dgm:cxn modelId="{E93F72B7-969F-436E-AA46-A5A871E7A1F1}" type="presParOf" srcId="{3F726D34-005E-4DD2-8BC4-3BC5B250F548}" destId="{8C7E423C-44FA-44D8-9539-CB6A75EDBFF0}" srcOrd="2" destOrd="0" presId="urn:microsoft.com/office/officeart/2008/layout/HorizontalMultiLevelHierarchy"/>
    <dgm:cxn modelId="{FFC319F6-7C37-4BB9-A8CB-B84B5CF32EBF}" type="presParOf" srcId="{8C7E423C-44FA-44D8-9539-CB6A75EDBFF0}" destId="{A723F886-9897-46D2-A2E8-8431ACF810BE}" srcOrd="0" destOrd="0" presId="urn:microsoft.com/office/officeart/2008/layout/HorizontalMultiLevelHierarchy"/>
    <dgm:cxn modelId="{74D513A6-CBFC-4891-A39D-0D70C81AFA45}" type="presParOf" srcId="{3F726D34-005E-4DD2-8BC4-3BC5B250F548}" destId="{DBAA9597-D422-40E9-BEA8-FA42C7E12B07}" srcOrd="3" destOrd="0" presId="urn:microsoft.com/office/officeart/2008/layout/HorizontalMultiLevelHierarchy"/>
    <dgm:cxn modelId="{CB3DA3A4-542D-4986-947A-8783F868AF29}" type="presParOf" srcId="{DBAA9597-D422-40E9-BEA8-FA42C7E12B07}" destId="{37C2718B-8456-4C1C-8663-CDCB347B18FE}" srcOrd="0" destOrd="0" presId="urn:microsoft.com/office/officeart/2008/layout/HorizontalMultiLevelHierarchy"/>
    <dgm:cxn modelId="{F17DF968-02DB-4DA2-B806-EA5790879F45}" type="presParOf" srcId="{DBAA9597-D422-40E9-BEA8-FA42C7E12B07}" destId="{3B1279CF-7DF6-426F-ACB1-9398C37D7464}" srcOrd="1" destOrd="0" presId="urn:microsoft.com/office/officeart/2008/layout/HorizontalMultiLevelHierarchy"/>
    <dgm:cxn modelId="{2B528DE2-26DF-4735-91F3-4B1EA0B7C3F1}" type="presParOf" srcId="{3F726D34-005E-4DD2-8BC4-3BC5B250F548}" destId="{521380A9-0352-4CB7-87B8-17DAB0F43482}" srcOrd="4" destOrd="0" presId="urn:microsoft.com/office/officeart/2008/layout/HorizontalMultiLevelHierarchy"/>
    <dgm:cxn modelId="{3471BA28-0A93-4C00-B037-6194C1F0F394}" type="presParOf" srcId="{521380A9-0352-4CB7-87B8-17DAB0F43482}" destId="{5F1A58D7-9610-46DE-8170-C7B8DA4CF053}" srcOrd="0" destOrd="0" presId="urn:microsoft.com/office/officeart/2008/layout/HorizontalMultiLevelHierarchy"/>
    <dgm:cxn modelId="{42B53A79-83FB-470A-81D4-1FFB9E3520F0}" type="presParOf" srcId="{3F726D34-005E-4DD2-8BC4-3BC5B250F548}" destId="{80989CB7-C4D3-416E-A434-66B1255BE46E}" srcOrd="5" destOrd="0" presId="urn:microsoft.com/office/officeart/2008/layout/HorizontalMultiLevelHierarchy"/>
    <dgm:cxn modelId="{13D472FC-8AC1-471D-9621-558D020C15B6}" type="presParOf" srcId="{80989CB7-C4D3-416E-A434-66B1255BE46E}" destId="{8815F3C6-9355-4503-BA13-78CADED2B63F}" srcOrd="0" destOrd="0" presId="urn:microsoft.com/office/officeart/2008/layout/HorizontalMultiLevelHierarchy"/>
    <dgm:cxn modelId="{7EE8350D-5E9E-42AD-A319-18FECCB990D6}" type="presParOf" srcId="{80989CB7-C4D3-416E-A434-66B1255BE46E}" destId="{E2F01B79-99BB-4D25-BE69-8B5A1F5267E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BF141F-4AD0-43E8-AC85-77BB5341D8FD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4089A0-7177-4A03-886E-C415C3F6FB90}">
      <dgm:prSet phldrT="[Текст]"/>
      <dgm:spPr>
        <a:xfrm>
          <a:off x="91287" y="2018618"/>
          <a:ext cx="3505723" cy="175286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hueOff val="0"/>
                <a:satOff val="0"/>
                <a:lumOff val="0"/>
                <a:alphaOff val="0"/>
                <a:tint val="65000"/>
                <a:lumMod val="110000"/>
              </a:srgbClr>
            </a:gs>
            <a:gs pos="88000">
              <a:srgbClr val="90C226">
                <a:hueOff val="0"/>
                <a:satOff val="0"/>
                <a:lumOff val="0"/>
                <a:alphaOff val="0"/>
                <a:tint val="90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Индивидуализация обучения</a:t>
          </a:r>
          <a:endParaRPr lang="ru-RU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gm:t>
    </dgm:pt>
    <dgm:pt modelId="{F40E8080-F4AB-49CF-8FF2-C56B78F6B2C7}" type="parTrans" cxnId="{0535822E-14D9-4361-827A-444E5D724020}">
      <dgm:prSet/>
      <dgm:spPr/>
      <dgm:t>
        <a:bodyPr/>
        <a:lstStyle/>
        <a:p>
          <a:endParaRPr lang="ru-RU"/>
        </a:p>
      </dgm:t>
    </dgm:pt>
    <dgm:pt modelId="{001C2C3B-109A-40E2-A5A6-14971EF9E519}" type="sibTrans" cxnId="{0535822E-14D9-4361-827A-444E5D724020}">
      <dgm:prSet/>
      <dgm:spPr/>
      <dgm:t>
        <a:bodyPr/>
        <a:lstStyle/>
        <a:p>
          <a:endParaRPr lang="ru-RU"/>
        </a:p>
      </dgm:t>
    </dgm:pt>
    <dgm:pt modelId="{A59405DB-74FE-49DB-91F7-C21D5B4FF165}">
      <dgm:prSet phldrT="[Текст]"/>
      <dgm:spPr>
        <a:xfrm>
          <a:off x="4999300" y="2827"/>
          <a:ext cx="3505723" cy="175286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hueOff val="0"/>
                <a:satOff val="0"/>
                <a:lumOff val="0"/>
                <a:alphaOff val="0"/>
                <a:tint val="65000"/>
                <a:lumMod val="110000"/>
              </a:srgbClr>
            </a:gs>
            <a:gs pos="88000">
              <a:srgbClr val="90C226">
                <a:hueOff val="0"/>
                <a:satOff val="0"/>
                <a:lumOff val="0"/>
                <a:alphaOff val="0"/>
                <a:tint val="90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Углубленная диагностика личности ребенка и разработка индивидуальной программы его обучения и развития</a:t>
          </a:r>
          <a:endParaRPr lang="ru-RU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gm:t>
    </dgm:pt>
    <dgm:pt modelId="{BDC46472-FF8F-4E6D-AD63-6812AC48377D}" type="parTrans" cxnId="{423A1A1A-CC6A-4EC6-BBBE-501956768CB6}">
      <dgm:prSet/>
      <dgm:spPr>
        <a:xfrm rot="18289469">
          <a:off x="3070370" y="1859907"/>
          <a:ext cx="245557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455570" y="27246"/>
              </a:lnTo>
            </a:path>
          </a:pathLst>
        </a:custGeom>
        <a:noFill/>
        <a:ln w="19050" cap="rnd" cmpd="sng" algn="ctr">
          <a:solidFill>
            <a:srgbClr val="90C226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B6194323-9841-430A-B5C3-CC224F04EEAE}" type="sibTrans" cxnId="{423A1A1A-CC6A-4EC6-BBBE-501956768CB6}">
      <dgm:prSet/>
      <dgm:spPr/>
      <dgm:t>
        <a:bodyPr/>
        <a:lstStyle/>
        <a:p>
          <a:endParaRPr lang="ru-RU"/>
        </a:p>
      </dgm:t>
    </dgm:pt>
    <dgm:pt modelId="{3863A725-612B-4279-8FC9-5DF8AEF5A96D}">
      <dgm:prSet phldrT="[Текст]"/>
      <dgm:spPr>
        <a:xfrm>
          <a:off x="4999300" y="2018618"/>
          <a:ext cx="3505723" cy="175286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hueOff val="0"/>
                <a:satOff val="0"/>
                <a:lumOff val="0"/>
                <a:alphaOff val="0"/>
                <a:tint val="65000"/>
                <a:lumMod val="110000"/>
              </a:srgbClr>
            </a:gs>
            <a:gs pos="88000">
              <a:srgbClr val="90C226">
                <a:hueOff val="0"/>
                <a:satOff val="0"/>
                <a:lumOff val="0"/>
                <a:alphaOff val="0"/>
                <a:tint val="90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Возможность выбора ребенком содержания и  методов обучения</a:t>
          </a:r>
          <a:endParaRPr lang="ru-RU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gm:t>
    </dgm:pt>
    <dgm:pt modelId="{70088C39-5C5A-4319-B864-1F5227517DD8}" type="parTrans" cxnId="{B1D6373D-9874-4550-81D8-CB400A2D7AF4}">
      <dgm:prSet/>
      <dgm:spPr>
        <a:xfrm>
          <a:off x="3597011" y="2867802"/>
          <a:ext cx="140228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402289" y="27246"/>
              </a:lnTo>
            </a:path>
          </a:pathLst>
        </a:custGeom>
        <a:noFill/>
        <a:ln w="19050" cap="rnd" cmpd="sng" algn="ctr">
          <a:solidFill>
            <a:srgbClr val="90C226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BC1005D1-4C5C-434B-AF46-A2E6734CDF0D}" type="sibTrans" cxnId="{B1D6373D-9874-4550-81D8-CB400A2D7AF4}">
      <dgm:prSet/>
      <dgm:spPr/>
      <dgm:t>
        <a:bodyPr/>
        <a:lstStyle/>
        <a:p>
          <a:endParaRPr lang="ru-RU"/>
        </a:p>
      </dgm:t>
    </dgm:pt>
    <dgm:pt modelId="{363A7BB9-E198-42B1-9005-928EEE22874E}">
      <dgm:prSet phldrT="[Текст]"/>
      <dgm:spPr>
        <a:xfrm>
          <a:off x="4999300" y="4034409"/>
          <a:ext cx="3505723" cy="175286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hueOff val="0"/>
                <a:satOff val="0"/>
                <a:lumOff val="0"/>
                <a:alphaOff val="0"/>
                <a:tint val="65000"/>
                <a:lumMod val="110000"/>
              </a:srgbClr>
            </a:gs>
            <a:gs pos="88000">
              <a:srgbClr val="90C226">
                <a:hueOff val="0"/>
                <a:satOff val="0"/>
                <a:lumOff val="0"/>
                <a:alphaOff val="0"/>
                <a:tint val="90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Совместная деятельность педагога и ребенка  по поддержке и развитию индивидуальности</a:t>
          </a:r>
          <a:endParaRPr lang="ru-RU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gm:t>
    </dgm:pt>
    <dgm:pt modelId="{60D43E3C-FA5A-49C6-825E-2917400B2372}" type="parTrans" cxnId="{0A80B43C-ABCA-45F4-8617-CA54EEDA26D4}">
      <dgm:prSet/>
      <dgm:spPr>
        <a:xfrm rot="3310531">
          <a:off x="3070370" y="3875698"/>
          <a:ext cx="245557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455570" y="27246"/>
              </a:lnTo>
            </a:path>
          </a:pathLst>
        </a:custGeom>
        <a:noFill/>
        <a:ln w="19050" cap="rnd" cmpd="sng" algn="ctr">
          <a:solidFill>
            <a:srgbClr val="90C226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617D09E7-AB17-4C81-AD95-EA6D34F90728}" type="sibTrans" cxnId="{0A80B43C-ABCA-45F4-8617-CA54EEDA26D4}">
      <dgm:prSet/>
      <dgm:spPr/>
      <dgm:t>
        <a:bodyPr/>
        <a:lstStyle/>
        <a:p>
          <a:endParaRPr lang="ru-RU"/>
        </a:p>
      </dgm:t>
    </dgm:pt>
    <dgm:pt modelId="{147A0235-05B6-4EC8-948B-C08010164DA9}" type="pres">
      <dgm:prSet presAssocID="{9DBF141F-4AD0-43E8-AC85-77BB5341D8F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27CBC4-B3E2-49FA-99B6-5440807696C1}" type="pres">
      <dgm:prSet presAssocID="{224089A0-7177-4A03-886E-C415C3F6FB90}" presName="root1" presStyleCnt="0"/>
      <dgm:spPr/>
    </dgm:pt>
    <dgm:pt modelId="{3A96F350-EFDA-4F8F-842B-0E804DB43952}" type="pres">
      <dgm:prSet presAssocID="{224089A0-7177-4A03-886E-C415C3F6FB9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AFF518-133C-4598-97A9-12C49219C48B}" type="pres">
      <dgm:prSet presAssocID="{224089A0-7177-4A03-886E-C415C3F6FB90}" presName="level2hierChild" presStyleCnt="0"/>
      <dgm:spPr/>
    </dgm:pt>
    <dgm:pt modelId="{719B2052-CB17-4D7F-B225-F5C3F1DF1233}" type="pres">
      <dgm:prSet presAssocID="{BDC46472-FF8F-4E6D-AD63-6812AC48377D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DF9A2571-D862-44A5-96EB-EF7CCA441CE7}" type="pres">
      <dgm:prSet presAssocID="{BDC46472-FF8F-4E6D-AD63-6812AC48377D}" presName="connTx" presStyleLbl="parChTrans1D2" presStyleIdx="0" presStyleCnt="3"/>
      <dgm:spPr/>
      <dgm:t>
        <a:bodyPr/>
        <a:lstStyle/>
        <a:p>
          <a:endParaRPr lang="ru-RU"/>
        </a:p>
      </dgm:t>
    </dgm:pt>
    <dgm:pt modelId="{DFF53CCB-7F84-4491-9759-21042ED09004}" type="pres">
      <dgm:prSet presAssocID="{A59405DB-74FE-49DB-91F7-C21D5B4FF165}" presName="root2" presStyleCnt="0"/>
      <dgm:spPr/>
    </dgm:pt>
    <dgm:pt modelId="{5052B06E-D6FF-45E0-944E-5ACCDD9CA64A}" type="pres">
      <dgm:prSet presAssocID="{A59405DB-74FE-49DB-91F7-C21D5B4FF165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E8D157-B5F1-4336-BBA1-AD966CBBB98E}" type="pres">
      <dgm:prSet presAssocID="{A59405DB-74FE-49DB-91F7-C21D5B4FF165}" presName="level3hierChild" presStyleCnt="0"/>
      <dgm:spPr/>
    </dgm:pt>
    <dgm:pt modelId="{7062B85A-6AB1-4A9D-8F59-44DF70E5B437}" type="pres">
      <dgm:prSet presAssocID="{70088C39-5C5A-4319-B864-1F5227517DD8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71E8ACC6-59E4-4511-A498-768D32750FAC}" type="pres">
      <dgm:prSet presAssocID="{70088C39-5C5A-4319-B864-1F5227517DD8}" presName="connTx" presStyleLbl="parChTrans1D2" presStyleIdx="1" presStyleCnt="3"/>
      <dgm:spPr/>
      <dgm:t>
        <a:bodyPr/>
        <a:lstStyle/>
        <a:p>
          <a:endParaRPr lang="ru-RU"/>
        </a:p>
      </dgm:t>
    </dgm:pt>
    <dgm:pt modelId="{3F613798-C58E-4FF9-BD74-C6BE6C9D6425}" type="pres">
      <dgm:prSet presAssocID="{3863A725-612B-4279-8FC9-5DF8AEF5A96D}" presName="root2" presStyleCnt="0"/>
      <dgm:spPr/>
    </dgm:pt>
    <dgm:pt modelId="{C47CB394-A50A-43B5-A25C-9200D9DA1F4A}" type="pres">
      <dgm:prSet presAssocID="{3863A725-612B-4279-8FC9-5DF8AEF5A96D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3E54BE-1F97-4D71-9552-8A3FB1909EC4}" type="pres">
      <dgm:prSet presAssocID="{3863A725-612B-4279-8FC9-5DF8AEF5A96D}" presName="level3hierChild" presStyleCnt="0"/>
      <dgm:spPr/>
    </dgm:pt>
    <dgm:pt modelId="{7637E59B-6049-471B-952D-81C26466A2E1}" type="pres">
      <dgm:prSet presAssocID="{60D43E3C-FA5A-49C6-825E-2917400B2372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3C55695B-4E63-41D2-ADF4-9436F272BC93}" type="pres">
      <dgm:prSet presAssocID="{60D43E3C-FA5A-49C6-825E-2917400B2372}" presName="connTx" presStyleLbl="parChTrans1D2" presStyleIdx="2" presStyleCnt="3"/>
      <dgm:spPr/>
      <dgm:t>
        <a:bodyPr/>
        <a:lstStyle/>
        <a:p>
          <a:endParaRPr lang="ru-RU"/>
        </a:p>
      </dgm:t>
    </dgm:pt>
    <dgm:pt modelId="{091ACF26-3755-4B48-9C2C-B0F1BC321639}" type="pres">
      <dgm:prSet presAssocID="{363A7BB9-E198-42B1-9005-928EEE22874E}" presName="root2" presStyleCnt="0"/>
      <dgm:spPr/>
    </dgm:pt>
    <dgm:pt modelId="{14DB63C5-33E0-43B8-A1DD-344449FF38F5}" type="pres">
      <dgm:prSet presAssocID="{363A7BB9-E198-42B1-9005-928EEE22874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51BA04-B7BC-4A98-8B3D-CEE52BDB7DA4}" type="pres">
      <dgm:prSet presAssocID="{363A7BB9-E198-42B1-9005-928EEE22874E}" presName="level3hierChild" presStyleCnt="0"/>
      <dgm:spPr/>
    </dgm:pt>
  </dgm:ptLst>
  <dgm:cxnLst>
    <dgm:cxn modelId="{0535822E-14D9-4361-827A-444E5D724020}" srcId="{9DBF141F-4AD0-43E8-AC85-77BB5341D8FD}" destId="{224089A0-7177-4A03-886E-C415C3F6FB90}" srcOrd="0" destOrd="0" parTransId="{F40E8080-F4AB-49CF-8FF2-C56B78F6B2C7}" sibTransId="{001C2C3B-109A-40E2-A5A6-14971EF9E519}"/>
    <dgm:cxn modelId="{0A80B43C-ABCA-45F4-8617-CA54EEDA26D4}" srcId="{224089A0-7177-4A03-886E-C415C3F6FB90}" destId="{363A7BB9-E198-42B1-9005-928EEE22874E}" srcOrd="2" destOrd="0" parTransId="{60D43E3C-FA5A-49C6-825E-2917400B2372}" sibTransId="{617D09E7-AB17-4C81-AD95-EA6D34F90728}"/>
    <dgm:cxn modelId="{7AB5EBFD-C8D6-45F6-951A-73EF5058EA9F}" type="presOf" srcId="{60D43E3C-FA5A-49C6-825E-2917400B2372}" destId="{3C55695B-4E63-41D2-ADF4-9436F272BC93}" srcOrd="1" destOrd="0" presId="urn:microsoft.com/office/officeart/2005/8/layout/hierarchy2"/>
    <dgm:cxn modelId="{000EB388-0217-4AF6-B081-6B545135325F}" type="presOf" srcId="{BDC46472-FF8F-4E6D-AD63-6812AC48377D}" destId="{DF9A2571-D862-44A5-96EB-EF7CCA441CE7}" srcOrd="1" destOrd="0" presId="urn:microsoft.com/office/officeart/2005/8/layout/hierarchy2"/>
    <dgm:cxn modelId="{83004270-BAEC-4CC9-986D-15B680F2279C}" type="presOf" srcId="{70088C39-5C5A-4319-B864-1F5227517DD8}" destId="{7062B85A-6AB1-4A9D-8F59-44DF70E5B437}" srcOrd="0" destOrd="0" presId="urn:microsoft.com/office/officeart/2005/8/layout/hierarchy2"/>
    <dgm:cxn modelId="{CAA79C1D-F890-45B3-8653-C54805EDAFB1}" type="presOf" srcId="{70088C39-5C5A-4319-B864-1F5227517DD8}" destId="{71E8ACC6-59E4-4511-A498-768D32750FAC}" srcOrd="1" destOrd="0" presId="urn:microsoft.com/office/officeart/2005/8/layout/hierarchy2"/>
    <dgm:cxn modelId="{423A1A1A-CC6A-4EC6-BBBE-501956768CB6}" srcId="{224089A0-7177-4A03-886E-C415C3F6FB90}" destId="{A59405DB-74FE-49DB-91F7-C21D5B4FF165}" srcOrd="0" destOrd="0" parTransId="{BDC46472-FF8F-4E6D-AD63-6812AC48377D}" sibTransId="{B6194323-9841-430A-B5C3-CC224F04EEAE}"/>
    <dgm:cxn modelId="{A9DEEB92-B1E3-402E-A78A-FD4A43DF9AFF}" type="presOf" srcId="{363A7BB9-E198-42B1-9005-928EEE22874E}" destId="{14DB63C5-33E0-43B8-A1DD-344449FF38F5}" srcOrd="0" destOrd="0" presId="urn:microsoft.com/office/officeart/2005/8/layout/hierarchy2"/>
    <dgm:cxn modelId="{BADC5852-9358-4889-87E2-2F61E867E190}" type="presOf" srcId="{3863A725-612B-4279-8FC9-5DF8AEF5A96D}" destId="{C47CB394-A50A-43B5-A25C-9200D9DA1F4A}" srcOrd="0" destOrd="0" presId="urn:microsoft.com/office/officeart/2005/8/layout/hierarchy2"/>
    <dgm:cxn modelId="{94EA612C-436E-4D2E-B97C-80A5A4C04CFB}" type="presOf" srcId="{60D43E3C-FA5A-49C6-825E-2917400B2372}" destId="{7637E59B-6049-471B-952D-81C26466A2E1}" srcOrd="0" destOrd="0" presId="urn:microsoft.com/office/officeart/2005/8/layout/hierarchy2"/>
    <dgm:cxn modelId="{8C0EE533-B826-4621-8C1A-98445C4B69AE}" type="presOf" srcId="{A59405DB-74FE-49DB-91F7-C21D5B4FF165}" destId="{5052B06E-D6FF-45E0-944E-5ACCDD9CA64A}" srcOrd="0" destOrd="0" presId="urn:microsoft.com/office/officeart/2005/8/layout/hierarchy2"/>
    <dgm:cxn modelId="{CFA06D97-DA67-4EFD-8C72-894AE8DE52D8}" type="presOf" srcId="{BDC46472-FF8F-4E6D-AD63-6812AC48377D}" destId="{719B2052-CB17-4D7F-B225-F5C3F1DF1233}" srcOrd="0" destOrd="0" presId="urn:microsoft.com/office/officeart/2005/8/layout/hierarchy2"/>
    <dgm:cxn modelId="{B1D6373D-9874-4550-81D8-CB400A2D7AF4}" srcId="{224089A0-7177-4A03-886E-C415C3F6FB90}" destId="{3863A725-612B-4279-8FC9-5DF8AEF5A96D}" srcOrd="1" destOrd="0" parTransId="{70088C39-5C5A-4319-B864-1F5227517DD8}" sibTransId="{BC1005D1-4C5C-434B-AF46-A2E6734CDF0D}"/>
    <dgm:cxn modelId="{5A22E27E-5F79-4B7F-AC17-4252DBE57E16}" type="presOf" srcId="{9DBF141F-4AD0-43E8-AC85-77BB5341D8FD}" destId="{147A0235-05B6-4EC8-948B-C08010164DA9}" srcOrd="0" destOrd="0" presId="urn:microsoft.com/office/officeart/2005/8/layout/hierarchy2"/>
    <dgm:cxn modelId="{4BE73A87-5829-4123-9E1F-F9D915A7116F}" type="presOf" srcId="{224089A0-7177-4A03-886E-C415C3F6FB90}" destId="{3A96F350-EFDA-4F8F-842B-0E804DB43952}" srcOrd="0" destOrd="0" presId="urn:microsoft.com/office/officeart/2005/8/layout/hierarchy2"/>
    <dgm:cxn modelId="{6964CAEC-7DF3-4ABB-B6A7-F1AAD659C9C5}" type="presParOf" srcId="{147A0235-05B6-4EC8-948B-C08010164DA9}" destId="{F327CBC4-B3E2-49FA-99B6-5440807696C1}" srcOrd="0" destOrd="0" presId="urn:microsoft.com/office/officeart/2005/8/layout/hierarchy2"/>
    <dgm:cxn modelId="{FBAD9B80-E34A-4DE4-9E16-0EF8C2FCEA2E}" type="presParOf" srcId="{F327CBC4-B3E2-49FA-99B6-5440807696C1}" destId="{3A96F350-EFDA-4F8F-842B-0E804DB43952}" srcOrd="0" destOrd="0" presId="urn:microsoft.com/office/officeart/2005/8/layout/hierarchy2"/>
    <dgm:cxn modelId="{80DBB212-E974-4060-BF29-15FE2994DEB6}" type="presParOf" srcId="{F327CBC4-B3E2-49FA-99B6-5440807696C1}" destId="{FAAFF518-133C-4598-97A9-12C49219C48B}" srcOrd="1" destOrd="0" presId="urn:microsoft.com/office/officeart/2005/8/layout/hierarchy2"/>
    <dgm:cxn modelId="{1B8D8FD6-B891-4E32-BEC6-DF49DE0F1831}" type="presParOf" srcId="{FAAFF518-133C-4598-97A9-12C49219C48B}" destId="{719B2052-CB17-4D7F-B225-F5C3F1DF1233}" srcOrd="0" destOrd="0" presId="urn:microsoft.com/office/officeart/2005/8/layout/hierarchy2"/>
    <dgm:cxn modelId="{23C8C9F4-63EA-4A03-B07D-D3EF4B278E50}" type="presParOf" srcId="{719B2052-CB17-4D7F-B225-F5C3F1DF1233}" destId="{DF9A2571-D862-44A5-96EB-EF7CCA441CE7}" srcOrd="0" destOrd="0" presId="urn:microsoft.com/office/officeart/2005/8/layout/hierarchy2"/>
    <dgm:cxn modelId="{21BD686D-8E01-4B8D-A9E9-C142332E9118}" type="presParOf" srcId="{FAAFF518-133C-4598-97A9-12C49219C48B}" destId="{DFF53CCB-7F84-4491-9759-21042ED09004}" srcOrd="1" destOrd="0" presId="urn:microsoft.com/office/officeart/2005/8/layout/hierarchy2"/>
    <dgm:cxn modelId="{03CADE00-14F2-4E40-A8A6-40E31AAD389C}" type="presParOf" srcId="{DFF53CCB-7F84-4491-9759-21042ED09004}" destId="{5052B06E-D6FF-45E0-944E-5ACCDD9CA64A}" srcOrd="0" destOrd="0" presId="urn:microsoft.com/office/officeart/2005/8/layout/hierarchy2"/>
    <dgm:cxn modelId="{72B8E61D-6ECE-48DA-BD13-6FB325DB3B9D}" type="presParOf" srcId="{DFF53CCB-7F84-4491-9759-21042ED09004}" destId="{94E8D157-B5F1-4336-BBA1-AD966CBBB98E}" srcOrd="1" destOrd="0" presId="urn:microsoft.com/office/officeart/2005/8/layout/hierarchy2"/>
    <dgm:cxn modelId="{7D8EE822-97D0-4BAE-BDF0-0036DF5AED6E}" type="presParOf" srcId="{FAAFF518-133C-4598-97A9-12C49219C48B}" destId="{7062B85A-6AB1-4A9D-8F59-44DF70E5B437}" srcOrd="2" destOrd="0" presId="urn:microsoft.com/office/officeart/2005/8/layout/hierarchy2"/>
    <dgm:cxn modelId="{DE1C226D-BDE8-434D-92DF-C9A2A746A27C}" type="presParOf" srcId="{7062B85A-6AB1-4A9D-8F59-44DF70E5B437}" destId="{71E8ACC6-59E4-4511-A498-768D32750FAC}" srcOrd="0" destOrd="0" presId="urn:microsoft.com/office/officeart/2005/8/layout/hierarchy2"/>
    <dgm:cxn modelId="{D26977D5-4BD1-4847-921A-05207F33CAFF}" type="presParOf" srcId="{FAAFF518-133C-4598-97A9-12C49219C48B}" destId="{3F613798-C58E-4FF9-BD74-C6BE6C9D6425}" srcOrd="3" destOrd="0" presId="urn:microsoft.com/office/officeart/2005/8/layout/hierarchy2"/>
    <dgm:cxn modelId="{D56E3C69-B9D9-43F3-B438-9E21748A0D46}" type="presParOf" srcId="{3F613798-C58E-4FF9-BD74-C6BE6C9D6425}" destId="{C47CB394-A50A-43B5-A25C-9200D9DA1F4A}" srcOrd="0" destOrd="0" presId="urn:microsoft.com/office/officeart/2005/8/layout/hierarchy2"/>
    <dgm:cxn modelId="{A0197804-4103-4DA5-B9DF-D973E69EF437}" type="presParOf" srcId="{3F613798-C58E-4FF9-BD74-C6BE6C9D6425}" destId="{DF3E54BE-1F97-4D71-9552-8A3FB1909EC4}" srcOrd="1" destOrd="0" presId="urn:microsoft.com/office/officeart/2005/8/layout/hierarchy2"/>
    <dgm:cxn modelId="{AD1F8C55-0001-4F30-9E1D-248300EBAECF}" type="presParOf" srcId="{FAAFF518-133C-4598-97A9-12C49219C48B}" destId="{7637E59B-6049-471B-952D-81C26466A2E1}" srcOrd="4" destOrd="0" presId="urn:microsoft.com/office/officeart/2005/8/layout/hierarchy2"/>
    <dgm:cxn modelId="{8A2DBD80-2603-4201-96BD-AE0A0EC2CD94}" type="presParOf" srcId="{7637E59B-6049-471B-952D-81C26466A2E1}" destId="{3C55695B-4E63-41D2-ADF4-9436F272BC93}" srcOrd="0" destOrd="0" presId="urn:microsoft.com/office/officeart/2005/8/layout/hierarchy2"/>
    <dgm:cxn modelId="{89FBB6D4-6ED6-46A4-BF05-45161303500A}" type="presParOf" srcId="{FAAFF518-133C-4598-97A9-12C49219C48B}" destId="{091ACF26-3755-4B48-9C2C-B0F1BC321639}" srcOrd="5" destOrd="0" presId="urn:microsoft.com/office/officeart/2005/8/layout/hierarchy2"/>
    <dgm:cxn modelId="{F3B05C96-7280-470D-8C2E-B9C47A94C5CC}" type="presParOf" srcId="{091ACF26-3755-4B48-9C2C-B0F1BC321639}" destId="{14DB63C5-33E0-43B8-A1DD-344449FF38F5}" srcOrd="0" destOrd="0" presId="urn:microsoft.com/office/officeart/2005/8/layout/hierarchy2"/>
    <dgm:cxn modelId="{1953B3BC-11ED-44B1-AF3E-BE1C35BB9B34}" type="presParOf" srcId="{091ACF26-3755-4B48-9C2C-B0F1BC321639}" destId="{A151BA04-B7BC-4A98-8B3D-CEE52BDB7DA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A61E65-C1EA-4E15-8A4B-42D76DED4776}" type="doc">
      <dgm:prSet loTypeId="urn:microsoft.com/office/officeart/2005/8/layout/radial1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AC81F69-0A85-42D5-B53D-1034CED418AD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Способы обучения</a:t>
          </a:r>
          <a:endParaRPr lang="ru-RU" dirty="0"/>
        </a:p>
      </dgm:t>
    </dgm:pt>
    <dgm:pt modelId="{FC519F0A-7D5E-43B0-889F-AA7BDE94FE6D}" type="parTrans" cxnId="{7465880C-36C4-454F-B90F-38ADDDC22369}">
      <dgm:prSet/>
      <dgm:spPr/>
      <dgm:t>
        <a:bodyPr/>
        <a:lstStyle/>
        <a:p>
          <a:endParaRPr lang="ru-RU"/>
        </a:p>
      </dgm:t>
    </dgm:pt>
    <dgm:pt modelId="{EDA8FCD0-1865-4939-B0F1-E964B067C53F}" type="sibTrans" cxnId="{7465880C-36C4-454F-B90F-38ADDDC22369}">
      <dgm:prSet/>
      <dgm:spPr/>
      <dgm:t>
        <a:bodyPr/>
        <a:lstStyle/>
        <a:p>
          <a:endParaRPr lang="ru-RU"/>
        </a:p>
      </dgm:t>
    </dgm:pt>
    <dgm:pt modelId="{66B279A3-D8BA-4E08-BE26-9012E16ACDC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Занятия в классе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73EBDB-DE8A-4231-B9D4-95CC38F2CFB6}" type="parTrans" cxnId="{1113CBC7-676B-403E-AC21-BF81ECAEEFDA}">
      <dgm:prSet/>
      <dgm:spPr/>
      <dgm:t>
        <a:bodyPr/>
        <a:lstStyle/>
        <a:p>
          <a:endParaRPr lang="ru-RU"/>
        </a:p>
      </dgm:t>
    </dgm:pt>
    <dgm:pt modelId="{1E718568-1745-4181-8CD1-5E4B872A5C8A}" type="sibTrans" cxnId="{1113CBC7-676B-403E-AC21-BF81ECAEEFDA}">
      <dgm:prSet/>
      <dgm:spPr/>
      <dgm:t>
        <a:bodyPr/>
        <a:lstStyle/>
        <a:p>
          <a:endParaRPr lang="ru-RU"/>
        </a:p>
      </dgm:t>
    </dgm:pt>
    <dgm:pt modelId="{E14E6C4E-9943-44E8-9032-7DAEDCEE741A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Групповые занятия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16AC3D-1559-4C99-A933-397ECE37D83D}" type="parTrans" cxnId="{9D33B942-DED1-4D44-91C7-7D9FC45202BF}">
      <dgm:prSet/>
      <dgm:spPr/>
      <dgm:t>
        <a:bodyPr/>
        <a:lstStyle/>
        <a:p>
          <a:endParaRPr lang="ru-RU"/>
        </a:p>
      </dgm:t>
    </dgm:pt>
    <dgm:pt modelId="{C192582C-9B5C-4DCB-BB0A-FCE010A38199}" type="sibTrans" cxnId="{9D33B942-DED1-4D44-91C7-7D9FC45202BF}">
      <dgm:prSet/>
      <dgm:spPr/>
      <dgm:t>
        <a:bodyPr/>
        <a:lstStyle/>
        <a:p>
          <a:endParaRPr lang="ru-RU"/>
        </a:p>
      </dgm:t>
    </dgm:pt>
    <dgm:pt modelId="{4AF3A2E0-43CC-4C90-BEDD-2F45150D9C9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Самостоятельное изучение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85767A-B477-4A49-880D-B174A7C7B000}" type="parTrans" cxnId="{33DF7BE4-4C62-4CFD-A757-A1151231B058}">
      <dgm:prSet/>
      <dgm:spPr/>
      <dgm:t>
        <a:bodyPr/>
        <a:lstStyle/>
        <a:p>
          <a:endParaRPr lang="ru-RU"/>
        </a:p>
      </dgm:t>
    </dgm:pt>
    <dgm:pt modelId="{942A3161-F453-4E90-A87F-8DA78CF692E8}" type="sibTrans" cxnId="{33DF7BE4-4C62-4CFD-A757-A1151231B058}">
      <dgm:prSet/>
      <dgm:spPr/>
      <dgm:t>
        <a:bodyPr/>
        <a:lstStyle/>
        <a:p>
          <a:endParaRPr lang="ru-RU"/>
        </a:p>
      </dgm:t>
    </dgm:pt>
    <dgm:pt modelId="{344FB5C4-0AF5-4BD5-91B5-10365F9D48CA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Практика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E8B75F-E552-4DE7-B8D2-7DB6F7F2EDE4}" type="parTrans" cxnId="{06F56494-BC19-4993-B957-9D2FA31C56C3}">
      <dgm:prSet/>
      <dgm:spPr/>
      <dgm:t>
        <a:bodyPr/>
        <a:lstStyle/>
        <a:p>
          <a:endParaRPr lang="ru-RU"/>
        </a:p>
      </dgm:t>
    </dgm:pt>
    <dgm:pt modelId="{B084A401-D25A-4FF1-861B-06B7059998FB}" type="sibTrans" cxnId="{06F56494-BC19-4993-B957-9D2FA31C56C3}">
      <dgm:prSet/>
      <dgm:spPr/>
      <dgm:t>
        <a:bodyPr/>
        <a:lstStyle/>
        <a:p>
          <a:endParaRPr lang="ru-RU"/>
        </a:p>
      </dgm:t>
    </dgm:pt>
    <dgm:pt modelId="{8DE6A81F-81F7-40B0-999D-55DA4DB293F4}">
      <dgm:prSet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Домашняя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59CF4D-69C7-4B72-9991-EE0807FAC84F}" type="parTrans" cxnId="{F24C966F-F24C-4C95-98AC-1558B8E9B0D1}">
      <dgm:prSet/>
      <dgm:spPr/>
      <dgm:t>
        <a:bodyPr/>
        <a:lstStyle/>
        <a:p>
          <a:endParaRPr lang="ru-RU"/>
        </a:p>
      </dgm:t>
    </dgm:pt>
    <dgm:pt modelId="{19FD830C-9F99-4A54-BC32-CE013471529D}" type="sibTrans" cxnId="{F24C966F-F24C-4C95-98AC-1558B8E9B0D1}">
      <dgm:prSet/>
      <dgm:spPr/>
      <dgm:t>
        <a:bodyPr/>
        <a:lstStyle/>
        <a:p>
          <a:endParaRPr lang="ru-RU"/>
        </a:p>
      </dgm:t>
    </dgm:pt>
    <dgm:pt modelId="{A96E2DE1-430C-47F1-9FC1-16FCB4103D44}" type="pres">
      <dgm:prSet presAssocID="{44A61E65-C1EA-4E15-8A4B-42D76DED47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C0DA03-EA1A-4C5E-A497-974DE8E5784E}" type="pres">
      <dgm:prSet presAssocID="{3AC81F69-0A85-42D5-B53D-1034CED418AD}" presName="centerShape" presStyleLbl="node0" presStyleIdx="0" presStyleCnt="1"/>
      <dgm:spPr/>
      <dgm:t>
        <a:bodyPr/>
        <a:lstStyle/>
        <a:p>
          <a:endParaRPr lang="ru-RU"/>
        </a:p>
      </dgm:t>
    </dgm:pt>
    <dgm:pt modelId="{258CF326-F257-4144-BE8C-CF9B419BF8B1}" type="pres">
      <dgm:prSet presAssocID="{5F73EBDB-DE8A-4231-B9D4-95CC38F2CFB6}" presName="Name9" presStyleLbl="parChTrans1D2" presStyleIdx="0" presStyleCnt="5"/>
      <dgm:spPr/>
      <dgm:t>
        <a:bodyPr/>
        <a:lstStyle/>
        <a:p>
          <a:endParaRPr lang="ru-RU"/>
        </a:p>
      </dgm:t>
    </dgm:pt>
    <dgm:pt modelId="{52424ED1-B34C-4E51-8185-E64D3BE857BB}" type="pres">
      <dgm:prSet presAssocID="{5F73EBDB-DE8A-4231-B9D4-95CC38F2CFB6}" presName="connTx" presStyleLbl="parChTrans1D2" presStyleIdx="0" presStyleCnt="5"/>
      <dgm:spPr/>
      <dgm:t>
        <a:bodyPr/>
        <a:lstStyle/>
        <a:p>
          <a:endParaRPr lang="ru-RU"/>
        </a:p>
      </dgm:t>
    </dgm:pt>
    <dgm:pt modelId="{CB896E63-7801-49FE-94B4-6FD17BC9435C}" type="pres">
      <dgm:prSet presAssocID="{66B279A3-D8BA-4E08-BE26-9012E16ACDCD}" presName="node" presStyleLbl="node1" presStyleIdx="0" presStyleCnt="5" custScaleX="128808" custRadScaleRad="104975" custRadScaleInc="-86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E64E6F-6191-4913-96D6-10245BBEABEE}" type="pres">
      <dgm:prSet presAssocID="{C116AC3D-1559-4C99-A933-397ECE37D83D}" presName="Name9" presStyleLbl="parChTrans1D2" presStyleIdx="1" presStyleCnt="5"/>
      <dgm:spPr/>
      <dgm:t>
        <a:bodyPr/>
        <a:lstStyle/>
        <a:p>
          <a:endParaRPr lang="ru-RU"/>
        </a:p>
      </dgm:t>
    </dgm:pt>
    <dgm:pt modelId="{C9E77C1E-B381-46FF-B31D-B6D7A6ED0295}" type="pres">
      <dgm:prSet presAssocID="{C116AC3D-1559-4C99-A933-397ECE37D83D}" presName="connTx" presStyleLbl="parChTrans1D2" presStyleIdx="1" presStyleCnt="5"/>
      <dgm:spPr/>
      <dgm:t>
        <a:bodyPr/>
        <a:lstStyle/>
        <a:p>
          <a:endParaRPr lang="ru-RU"/>
        </a:p>
      </dgm:t>
    </dgm:pt>
    <dgm:pt modelId="{4496F3FA-CB13-4B23-A153-7691C91E4639}" type="pres">
      <dgm:prSet presAssocID="{E14E6C4E-9943-44E8-9032-7DAEDCEE741A}" presName="node" presStyleLbl="node1" presStyleIdx="1" presStyleCnt="5" custScaleX="132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A5FBC-A691-402F-BCDB-4638EEC44E8D}" type="pres">
      <dgm:prSet presAssocID="{D985767A-B477-4A49-880D-B174A7C7B000}" presName="Name9" presStyleLbl="parChTrans1D2" presStyleIdx="2" presStyleCnt="5"/>
      <dgm:spPr/>
      <dgm:t>
        <a:bodyPr/>
        <a:lstStyle/>
        <a:p>
          <a:endParaRPr lang="ru-RU"/>
        </a:p>
      </dgm:t>
    </dgm:pt>
    <dgm:pt modelId="{A77EB717-91B5-477B-B607-AC0327234A3C}" type="pres">
      <dgm:prSet presAssocID="{D985767A-B477-4A49-880D-B174A7C7B000}" presName="connTx" presStyleLbl="parChTrans1D2" presStyleIdx="2" presStyleCnt="5"/>
      <dgm:spPr/>
      <dgm:t>
        <a:bodyPr/>
        <a:lstStyle/>
        <a:p>
          <a:endParaRPr lang="ru-RU"/>
        </a:p>
      </dgm:t>
    </dgm:pt>
    <dgm:pt modelId="{BA70AAA7-0DBE-41E3-B0B7-06A7642140D1}" type="pres">
      <dgm:prSet presAssocID="{4AF3A2E0-43CC-4C90-BEDD-2F45150D9C90}" presName="node" presStyleLbl="node1" presStyleIdx="2" presStyleCnt="5" custScaleX="1414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B002E-6FFC-45E7-ADCC-2B4F3231D94C}" type="pres">
      <dgm:prSet presAssocID="{6BE8B75F-E552-4DE7-B8D2-7DB6F7F2EDE4}" presName="Name9" presStyleLbl="parChTrans1D2" presStyleIdx="3" presStyleCnt="5"/>
      <dgm:spPr/>
      <dgm:t>
        <a:bodyPr/>
        <a:lstStyle/>
        <a:p>
          <a:endParaRPr lang="ru-RU"/>
        </a:p>
      </dgm:t>
    </dgm:pt>
    <dgm:pt modelId="{CE67949B-752D-452B-BE16-B3DAEE5A6959}" type="pres">
      <dgm:prSet presAssocID="{6BE8B75F-E552-4DE7-B8D2-7DB6F7F2EDE4}" presName="connTx" presStyleLbl="parChTrans1D2" presStyleIdx="3" presStyleCnt="5"/>
      <dgm:spPr/>
      <dgm:t>
        <a:bodyPr/>
        <a:lstStyle/>
        <a:p>
          <a:endParaRPr lang="ru-RU"/>
        </a:p>
      </dgm:t>
    </dgm:pt>
    <dgm:pt modelId="{4F0448F7-25F2-4735-9232-5A8E0076783E}" type="pres">
      <dgm:prSet presAssocID="{344FB5C4-0AF5-4BD5-91B5-10365F9D48CA}" presName="node" presStyleLbl="node1" presStyleIdx="3" presStyleCnt="5" custScaleX="131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A8772A-CDEF-4D45-9B5C-3A08D963C065}" type="pres">
      <dgm:prSet presAssocID="{3559CF4D-69C7-4B72-9991-EE0807FAC84F}" presName="Name9" presStyleLbl="parChTrans1D2" presStyleIdx="4" presStyleCnt="5"/>
      <dgm:spPr/>
      <dgm:t>
        <a:bodyPr/>
        <a:lstStyle/>
        <a:p>
          <a:endParaRPr lang="ru-RU"/>
        </a:p>
      </dgm:t>
    </dgm:pt>
    <dgm:pt modelId="{55265CA5-C3D8-49F9-9A96-1EF87DAF2574}" type="pres">
      <dgm:prSet presAssocID="{3559CF4D-69C7-4B72-9991-EE0807FAC84F}" presName="connTx" presStyleLbl="parChTrans1D2" presStyleIdx="4" presStyleCnt="5"/>
      <dgm:spPr/>
      <dgm:t>
        <a:bodyPr/>
        <a:lstStyle/>
        <a:p>
          <a:endParaRPr lang="ru-RU"/>
        </a:p>
      </dgm:t>
    </dgm:pt>
    <dgm:pt modelId="{77AB5C7B-8886-468F-ADD5-9105DA9C3AF6}" type="pres">
      <dgm:prSet presAssocID="{8DE6A81F-81F7-40B0-999D-55DA4DB293F4}" presName="node" presStyleLbl="node1" presStyleIdx="4" presStyleCnt="5" custScaleX="126202" custScaleY="104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0EEC0B-816F-4ED4-A1F6-CB11CFB6B251}" type="presOf" srcId="{344FB5C4-0AF5-4BD5-91B5-10365F9D48CA}" destId="{4F0448F7-25F2-4735-9232-5A8E0076783E}" srcOrd="0" destOrd="0" presId="urn:microsoft.com/office/officeart/2005/8/layout/radial1"/>
    <dgm:cxn modelId="{33D5A08A-402B-4C4B-85BF-04BA36D583CF}" type="presOf" srcId="{D985767A-B477-4A49-880D-B174A7C7B000}" destId="{A77EB717-91B5-477B-B607-AC0327234A3C}" srcOrd="1" destOrd="0" presId="urn:microsoft.com/office/officeart/2005/8/layout/radial1"/>
    <dgm:cxn modelId="{43508F4D-0599-4097-97CF-5DF52564D060}" type="presOf" srcId="{66B279A3-D8BA-4E08-BE26-9012E16ACDCD}" destId="{CB896E63-7801-49FE-94B4-6FD17BC9435C}" srcOrd="0" destOrd="0" presId="urn:microsoft.com/office/officeart/2005/8/layout/radial1"/>
    <dgm:cxn modelId="{2C9F9C77-6D9E-4FA6-BA39-78D6850B1A68}" type="presOf" srcId="{44A61E65-C1EA-4E15-8A4B-42D76DED4776}" destId="{A96E2DE1-430C-47F1-9FC1-16FCB4103D44}" srcOrd="0" destOrd="0" presId="urn:microsoft.com/office/officeart/2005/8/layout/radial1"/>
    <dgm:cxn modelId="{47CB97F4-494B-4CCD-B96D-737FF6017BF7}" type="presOf" srcId="{C116AC3D-1559-4C99-A933-397ECE37D83D}" destId="{F1E64E6F-6191-4913-96D6-10245BBEABEE}" srcOrd="0" destOrd="0" presId="urn:microsoft.com/office/officeart/2005/8/layout/radial1"/>
    <dgm:cxn modelId="{F8DE03AA-753B-4C9C-BDE1-3267F0F592B2}" type="presOf" srcId="{6BE8B75F-E552-4DE7-B8D2-7DB6F7F2EDE4}" destId="{351B002E-6FFC-45E7-ADCC-2B4F3231D94C}" srcOrd="0" destOrd="0" presId="urn:microsoft.com/office/officeart/2005/8/layout/radial1"/>
    <dgm:cxn modelId="{3FB16914-77A9-40E3-8D8E-B7DAD270F1AD}" type="presOf" srcId="{4AF3A2E0-43CC-4C90-BEDD-2F45150D9C90}" destId="{BA70AAA7-0DBE-41E3-B0B7-06A7642140D1}" srcOrd="0" destOrd="0" presId="urn:microsoft.com/office/officeart/2005/8/layout/radial1"/>
    <dgm:cxn modelId="{DE7733D5-C57F-4E01-8D71-A6616D1C2EBE}" type="presOf" srcId="{D985767A-B477-4A49-880D-B174A7C7B000}" destId="{1CAA5FBC-A691-402F-BCDB-4638EEC44E8D}" srcOrd="0" destOrd="0" presId="urn:microsoft.com/office/officeart/2005/8/layout/radial1"/>
    <dgm:cxn modelId="{550E5DB5-C077-44F3-9FFF-A1D71A6AF3A3}" type="presOf" srcId="{5F73EBDB-DE8A-4231-B9D4-95CC38F2CFB6}" destId="{52424ED1-B34C-4E51-8185-E64D3BE857BB}" srcOrd="1" destOrd="0" presId="urn:microsoft.com/office/officeart/2005/8/layout/radial1"/>
    <dgm:cxn modelId="{BF64BC3B-BEA2-49C4-A374-457AE38DCC2A}" type="presOf" srcId="{3AC81F69-0A85-42D5-B53D-1034CED418AD}" destId="{3EC0DA03-EA1A-4C5E-A497-974DE8E5784E}" srcOrd="0" destOrd="0" presId="urn:microsoft.com/office/officeart/2005/8/layout/radial1"/>
    <dgm:cxn modelId="{59C59821-583C-403E-8B87-820F6A9C3360}" type="presOf" srcId="{E14E6C4E-9943-44E8-9032-7DAEDCEE741A}" destId="{4496F3FA-CB13-4B23-A153-7691C91E4639}" srcOrd="0" destOrd="0" presId="urn:microsoft.com/office/officeart/2005/8/layout/radial1"/>
    <dgm:cxn modelId="{9D33B942-DED1-4D44-91C7-7D9FC45202BF}" srcId="{3AC81F69-0A85-42D5-B53D-1034CED418AD}" destId="{E14E6C4E-9943-44E8-9032-7DAEDCEE741A}" srcOrd="1" destOrd="0" parTransId="{C116AC3D-1559-4C99-A933-397ECE37D83D}" sibTransId="{C192582C-9B5C-4DCB-BB0A-FCE010A38199}"/>
    <dgm:cxn modelId="{06F56494-BC19-4993-B957-9D2FA31C56C3}" srcId="{3AC81F69-0A85-42D5-B53D-1034CED418AD}" destId="{344FB5C4-0AF5-4BD5-91B5-10365F9D48CA}" srcOrd="3" destOrd="0" parTransId="{6BE8B75F-E552-4DE7-B8D2-7DB6F7F2EDE4}" sibTransId="{B084A401-D25A-4FF1-861B-06B7059998FB}"/>
    <dgm:cxn modelId="{B967BF34-00ED-4407-B45E-31F49909A052}" type="presOf" srcId="{3559CF4D-69C7-4B72-9991-EE0807FAC84F}" destId="{55265CA5-C3D8-49F9-9A96-1EF87DAF2574}" srcOrd="1" destOrd="0" presId="urn:microsoft.com/office/officeart/2005/8/layout/radial1"/>
    <dgm:cxn modelId="{28AD9D5E-59C6-4E3C-A871-687C4346BE9D}" type="presOf" srcId="{3559CF4D-69C7-4B72-9991-EE0807FAC84F}" destId="{6FA8772A-CDEF-4D45-9B5C-3A08D963C065}" srcOrd="0" destOrd="0" presId="urn:microsoft.com/office/officeart/2005/8/layout/radial1"/>
    <dgm:cxn modelId="{2331DA9D-2BEE-446D-B042-9747A4306E15}" type="presOf" srcId="{5F73EBDB-DE8A-4231-B9D4-95CC38F2CFB6}" destId="{258CF326-F257-4144-BE8C-CF9B419BF8B1}" srcOrd="0" destOrd="0" presId="urn:microsoft.com/office/officeart/2005/8/layout/radial1"/>
    <dgm:cxn modelId="{F24E5C48-63BB-4966-BB1A-10D15D7976D6}" type="presOf" srcId="{6BE8B75F-E552-4DE7-B8D2-7DB6F7F2EDE4}" destId="{CE67949B-752D-452B-BE16-B3DAEE5A6959}" srcOrd="1" destOrd="0" presId="urn:microsoft.com/office/officeart/2005/8/layout/radial1"/>
    <dgm:cxn modelId="{F24C966F-F24C-4C95-98AC-1558B8E9B0D1}" srcId="{3AC81F69-0A85-42D5-B53D-1034CED418AD}" destId="{8DE6A81F-81F7-40B0-999D-55DA4DB293F4}" srcOrd="4" destOrd="0" parTransId="{3559CF4D-69C7-4B72-9991-EE0807FAC84F}" sibTransId="{19FD830C-9F99-4A54-BC32-CE013471529D}"/>
    <dgm:cxn modelId="{36AE65B7-D6F7-4BBA-A8C4-19C2EA222253}" type="presOf" srcId="{C116AC3D-1559-4C99-A933-397ECE37D83D}" destId="{C9E77C1E-B381-46FF-B31D-B6D7A6ED0295}" srcOrd="1" destOrd="0" presId="urn:microsoft.com/office/officeart/2005/8/layout/radial1"/>
    <dgm:cxn modelId="{CE672101-8305-4B20-8FA7-DE3C4B55841B}" type="presOf" srcId="{8DE6A81F-81F7-40B0-999D-55DA4DB293F4}" destId="{77AB5C7B-8886-468F-ADD5-9105DA9C3AF6}" srcOrd="0" destOrd="0" presId="urn:microsoft.com/office/officeart/2005/8/layout/radial1"/>
    <dgm:cxn modelId="{7465880C-36C4-454F-B90F-38ADDDC22369}" srcId="{44A61E65-C1EA-4E15-8A4B-42D76DED4776}" destId="{3AC81F69-0A85-42D5-B53D-1034CED418AD}" srcOrd="0" destOrd="0" parTransId="{FC519F0A-7D5E-43B0-889F-AA7BDE94FE6D}" sibTransId="{EDA8FCD0-1865-4939-B0F1-E964B067C53F}"/>
    <dgm:cxn modelId="{1113CBC7-676B-403E-AC21-BF81ECAEEFDA}" srcId="{3AC81F69-0A85-42D5-B53D-1034CED418AD}" destId="{66B279A3-D8BA-4E08-BE26-9012E16ACDCD}" srcOrd="0" destOrd="0" parTransId="{5F73EBDB-DE8A-4231-B9D4-95CC38F2CFB6}" sibTransId="{1E718568-1745-4181-8CD1-5E4B872A5C8A}"/>
    <dgm:cxn modelId="{33DF7BE4-4C62-4CFD-A757-A1151231B058}" srcId="{3AC81F69-0A85-42D5-B53D-1034CED418AD}" destId="{4AF3A2E0-43CC-4C90-BEDD-2F45150D9C90}" srcOrd="2" destOrd="0" parTransId="{D985767A-B477-4A49-880D-B174A7C7B000}" sibTransId="{942A3161-F453-4E90-A87F-8DA78CF692E8}"/>
    <dgm:cxn modelId="{2E67FD05-A1B3-464E-8F79-3953FBC666BD}" type="presParOf" srcId="{A96E2DE1-430C-47F1-9FC1-16FCB4103D44}" destId="{3EC0DA03-EA1A-4C5E-A497-974DE8E5784E}" srcOrd="0" destOrd="0" presId="urn:microsoft.com/office/officeart/2005/8/layout/radial1"/>
    <dgm:cxn modelId="{3CE766C1-EAF7-404C-B912-49A553F4D388}" type="presParOf" srcId="{A96E2DE1-430C-47F1-9FC1-16FCB4103D44}" destId="{258CF326-F257-4144-BE8C-CF9B419BF8B1}" srcOrd="1" destOrd="0" presId="urn:microsoft.com/office/officeart/2005/8/layout/radial1"/>
    <dgm:cxn modelId="{E02C2CDA-BF5E-465F-A7A9-9157B2D82F98}" type="presParOf" srcId="{258CF326-F257-4144-BE8C-CF9B419BF8B1}" destId="{52424ED1-B34C-4E51-8185-E64D3BE857BB}" srcOrd="0" destOrd="0" presId="urn:microsoft.com/office/officeart/2005/8/layout/radial1"/>
    <dgm:cxn modelId="{CA952434-1C9F-4DD9-8A1F-B34649E6180D}" type="presParOf" srcId="{A96E2DE1-430C-47F1-9FC1-16FCB4103D44}" destId="{CB896E63-7801-49FE-94B4-6FD17BC9435C}" srcOrd="2" destOrd="0" presId="urn:microsoft.com/office/officeart/2005/8/layout/radial1"/>
    <dgm:cxn modelId="{DFA1BCAE-746B-42F6-952B-36706B565555}" type="presParOf" srcId="{A96E2DE1-430C-47F1-9FC1-16FCB4103D44}" destId="{F1E64E6F-6191-4913-96D6-10245BBEABEE}" srcOrd="3" destOrd="0" presId="urn:microsoft.com/office/officeart/2005/8/layout/radial1"/>
    <dgm:cxn modelId="{E493EE2A-D109-4DAD-BC3A-9E8A741DDD9A}" type="presParOf" srcId="{F1E64E6F-6191-4913-96D6-10245BBEABEE}" destId="{C9E77C1E-B381-46FF-B31D-B6D7A6ED0295}" srcOrd="0" destOrd="0" presId="urn:microsoft.com/office/officeart/2005/8/layout/radial1"/>
    <dgm:cxn modelId="{5CE81AED-8720-435E-AF0B-7D9B5D7C2659}" type="presParOf" srcId="{A96E2DE1-430C-47F1-9FC1-16FCB4103D44}" destId="{4496F3FA-CB13-4B23-A153-7691C91E4639}" srcOrd="4" destOrd="0" presId="urn:microsoft.com/office/officeart/2005/8/layout/radial1"/>
    <dgm:cxn modelId="{F8F478FA-77CC-4467-9D8C-31DDD18414D4}" type="presParOf" srcId="{A96E2DE1-430C-47F1-9FC1-16FCB4103D44}" destId="{1CAA5FBC-A691-402F-BCDB-4638EEC44E8D}" srcOrd="5" destOrd="0" presId="urn:microsoft.com/office/officeart/2005/8/layout/radial1"/>
    <dgm:cxn modelId="{A47D134C-3959-479E-9BDD-3C28B64583AF}" type="presParOf" srcId="{1CAA5FBC-A691-402F-BCDB-4638EEC44E8D}" destId="{A77EB717-91B5-477B-B607-AC0327234A3C}" srcOrd="0" destOrd="0" presId="urn:microsoft.com/office/officeart/2005/8/layout/radial1"/>
    <dgm:cxn modelId="{BCD98FF0-9A46-463D-9704-28582C2CDB30}" type="presParOf" srcId="{A96E2DE1-430C-47F1-9FC1-16FCB4103D44}" destId="{BA70AAA7-0DBE-41E3-B0B7-06A7642140D1}" srcOrd="6" destOrd="0" presId="urn:microsoft.com/office/officeart/2005/8/layout/radial1"/>
    <dgm:cxn modelId="{74C79660-953D-4B0E-BA08-A28D3F44EC7B}" type="presParOf" srcId="{A96E2DE1-430C-47F1-9FC1-16FCB4103D44}" destId="{351B002E-6FFC-45E7-ADCC-2B4F3231D94C}" srcOrd="7" destOrd="0" presId="urn:microsoft.com/office/officeart/2005/8/layout/radial1"/>
    <dgm:cxn modelId="{2E9C4615-9728-40E5-8D81-E34F7258ABDA}" type="presParOf" srcId="{351B002E-6FFC-45E7-ADCC-2B4F3231D94C}" destId="{CE67949B-752D-452B-BE16-B3DAEE5A6959}" srcOrd="0" destOrd="0" presId="urn:microsoft.com/office/officeart/2005/8/layout/radial1"/>
    <dgm:cxn modelId="{666B50B9-E8A2-4E18-968E-0BE30B7F1E12}" type="presParOf" srcId="{A96E2DE1-430C-47F1-9FC1-16FCB4103D44}" destId="{4F0448F7-25F2-4735-9232-5A8E0076783E}" srcOrd="8" destOrd="0" presId="urn:microsoft.com/office/officeart/2005/8/layout/radial1"/>
    <dgm:cxn modelId="{69B25B81-58C3-4067-AA30-914EE52E9B3B}" type="presParOf" srcId="{A96E2DE1-430C-47F1-9FC1-16FCB4103D44}" destId="{6FA8772A-CDEF-4D45-9B5C-3A08D963C065}" srcOrd="9" destOrd="0" presId="urn:microsoft.com/office/officeart/2005/8/layout/radial1"/>
    <dgm:cxn modelId="{3E1FA22B-CC82-42C7-A3E4-827510CF5288}" type="presParOf" srcId="{6FA8772A-CDEF-4D45-9B5C-3A08D963C065}" destId="{55265CA5-C3D8-49F9-9A96-1EF87DAF2574}" srcOrd="0" destOrd="0" presId="urn:microsoft.com/office/officeart/2005/8/layout/radial1"/>
    <dgm:cxn modelId="{7A509F62-3F5D-42FF-8F4D-B0C8ABAA6D70}" type="presParOf" srcId="{A96E2DE1-430C-47F1-9FC1-16FCB4103D44}" destId="{77AB5C7B-8886-468F-ADD5-9105DA9C3AF6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1F9609-03E0-4958-949E-2858D43ED0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808C50-45D5-4AC2-AF66-1264EA3A2E14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3600" dirty="0" smtClean="0"/>
            <a:t>Унт Инге </a:t>
          </a:r>
          <a:r>
            <a:rPr lang="ru-RU" sz="3600" dirty="0" err="1" smtClean="0"/>
            <a:t>Эриховна</a:t>
          </a:r>
          <a:r>
            <a:rPr lang="ru-RU" sz="3600" dirty="0" smtClean="0"/>
            <a:t> </a:t>
          </a:r>
          <a:endParaRPr lang="ru-RU" sz="3600" dirty="0"/>
        </a:p>
      </dgm:t>
    </dgm:pt>
    <dgm:pt modelId="{4B244837-35C8-4F30-A024-C1B4D546196D}" type="parTrans" cxnId="{1AB29213-F617-4E41-B34C-142A72FEB429}">
      <dgm:prSet/>
      <dgm:spPr/>
      <dgm:t>
        <a:bodyPr/>
        <a:lstStyle/>
        <a:p>
          <a:endParaRPr lang="ru-RU"/>
        </a:p>
      </dgm:t>
    </dgm:pt>
    <dgm:pt modelId="{B685476B-F78D-4AD4-80E7-43B96ACA89CF}" type="sibTrans" cxnId="{1AB29213-F617-4E41-B34C-142A72FEB429}">
      <dgm:prSet/>
      <dgm:spPr/>
      <dgm:t>
        <a:bodyPr/>
        <a:lstStyle/>
        <a:p>
          <a:endParaRPr lang="ru-RU"/>
        </a:p>
      </dgm:t>
    </dgm:pt>
    <dgm:pt modelId="{86E0701B-0D1A-42E0-814F-0E90B616D85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доктор педагогических наук, профессор НИИ педагогики Эстонии, автор широко распространённой системы индивидуализации учебных заданий</a:t>
          </a:r>
          <a:endParaRPr lang="ru-RU" sz="1800" dirty="0">
            <a:solidFill>
              <a:schemeClr val="tx1"/>
            </a:solidFill>
          </a:endParaRPr>
        </a:p>
      </dgm:t>
    </dgm:pt>
    <dgm:pt modelId="{F1260A4B-BFA9-4121-9DDF-2A4A7859CDE2}" type="parTrans" cxnId="{47E5D72A-8FE1-40FA-8B87-A09E88463A27}">
      <dgm:prSet/>
      <dgm:spPr/>
      <dgm:t>
        <a:bodyPr/>
        <a:lstStyle/>
        <a:p>
          <a:endParaRPr lang="ru-RU"/>
        </a:p>
      </dgm:t>
    </dgm:pt>
    <dgm:pt modelId="{D6B7F169-A7BC-40C0-9478-1A5D9F4B9FD5}" type="sibTrans" cxnId="{47E5D72A-8FE1-40FA-8B87-A09E88463A27}">
      <dgm:prSet/>
      <dgm:spPr/>
      <dgm:t>
        <a:bodyPr/>
        <a:lstStyle/>
        <a:p>
          <a:endParaRPr lang="ru-RU"/>
        </a:p>
      </dgm:t>
    </dgm:pt>
    <dgm:pt modelId="{A80B29CD-A8A4-4821-9D5E-640A4C34381C}">
      <dgm:prSet/>
      <dgm:spPr>
        <a:solidFill>
          <a:srgbClr val="92D050"/>
        </a:solidFill>
      </dgm:spPr>
      <dgm:t>
        <a:bodyPr/>
        <a:lstStyle/>
        <a:p>
          <a:r>
            <a:rPr lang="ru-RU" dirty="0" err="1" smtClean="0"/>
            <a:t>Шадриков</a:t>
          </a:r>
          <a:r>
            <a:rPr lang="ru-RU" dirty="0" smtClean="0"/>
            <a:t> Владимир Дмитриевич </a:t>
          </a:r>
          <a:endParaRPr lang="ru-RU" dirty="0"/>
        </a:p>
      </dgm:t>
    </dgm:pt>
    <dgm:pt modelId="{11FDC898-B763-42A9-B18D-864944715879}" type="parTrans" cxnId="{58EF3325-986C-49D7-A4AB-C61D580DFA42}">
      <dgm:prSet/>
      <dgm:spPr/>
      <dgm:t>
        <a:bodyPr/>
        <a:lstStyle/>
        <a:p>
          <a:endParaRPr lang="ru-RU"/>
        </a:p>
      </dgm:t>
    </dgm:pt>
    <dgm:pt modelId="{1B1DE02E-CFB2-4768-91D5-3211B0B72F9F}" type="sibTrans" cxnId="{58EF3325-986C-49D7-A4AB-C61D580DFA42}">
      <dgm:prSet/>
      <dgm:spPr/>
      <dgm:t>
        <a:bodyPr/>
        <a:lstStyle/>
        <a:p>
          <a:endParaRPr lang="ru-RU"/>
        </a:p>
      </dgm:t>
    </dgm:pt>
    <dgm:pt modelId="{D6633853-ABF6-4142-A291-A770D24A93F8}">
      <dgm:prSet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профессор Института иностранных языков им. Мориса Тореза, разработала авторскую технологию адаптивного обучения в школе.</a:t>
          </a:r>
          <a:endParaRPr lang="ru-RU" sz="1800" dirty="0">
            <a:solidFill>
              <a:schemeClr val="tx1"/>
            </a:solidFill>
          </a:endParaRPr>
        </a:p>
      </dgm:t>
    </dgm:pt>
    <dgm:pt modelId="{29CDC998-BB2C-447C-AB03-EE3D75BE2DAB}" type="parTrans" cxnId="{1990FE54-0EC4-4B35-89ED-312989863946}">
      <dgm:prSet/>
      <dgm:spPr/>
      <dgm:t>
        <a:bodyPr/>
        <a:lstStyle/>
        <a:p>
          <a:endParaRPr lang="ru-RU"/>
        </a:p>
      </dgm:t>
    </dgm:pt>
    <dgm:pt modelId="{102507E0-57D3-498F-B890-2B16F58979E9}" type="sibTrans" cxnId="{1990FE54-0EC4-4B35-89ED-312989863946}">
      <dgm:prSet/>
      <dgm:spPr/>
      <dgm:t>
        <a:bodyPr/>
        <a:lstStyle/>
        <a:p>
          <a:endParaRPr lang="ru-RU"/>
        </a:p>
      </dgm:t>
    </dgm:pt>
    <dgm:pt modelId="{FC5DDC13-0173-4ADB-ABAF-E961D976EEB3}">
      <dgm:prSet phldrT="[Текст]" custT="1"/>
      <dgm:spPr/>
      <dgm:t>
        <a:bodyPr/>
        <a:lstStyle/>
        <a:p>
          <a:endParaRPr lang="ru-RU" sz="1800" dirty="0">
            <a:solidFill>
              <a:schemeClr val="tx1"/>
            </a:solidFill>
          </a:endParaRPr>
        </a:p>
      </dgm:t>
    </dgm:pt>
    <dgm:pt modelId="{9C33C021-B76F-4623-AAE2-599AAF89191F}" type="parTrans" cxnId="{F0A39FD2-DEC9-41B6-BBBD-F0EFFFF24DEC}">
      <dgm:prSet/>
      <dgm:spPr/>
      <dgm:t>
        <a:bodyPr/>
        <a:lstStyle/>
        <a:p>
          <a:endParaRPr lang="ru-RU"/>
        </a:p>
      </dgm:t>
    </dgm:pt>
    <dgm:pt modelId="{DA882EC4-8087-45F7-9933-6A4015AD238E}" type="sibTrans" cxnId="{F0A39FD2-DEC9-41B6-BBBD-F0EFFFF24DEC}">
      <dgm:prSet/>
      <dgm:spPr/>
      <dgm:t>
        <a:bodyPr/>
        <a:lstStyle/>
        <a:p>
          <a:endParaRPr lang="ru-RU"/>
        </a:p>
      </dgm:t>
    </dgm:pt>
    <dgm:pt modelId="{2CF6C2B3-5BE6-47E8-B124-C9CC19368DC1}">
      <dgm:prSet phldrT="[Текст]" custT="1"/>
      <dgm:spPr/>
      <dgm:t>
        <a:bodyPr/>
        <a:lstStyle/>
        <a:p>
          <a:endParaRPr lang="ru-RU" sz="1800" dirty="0">
            <a:solidFill>
              <a:schemeClr val="tx1"/>
            </a:solidFill>
          </a:endParaRPr>
        </a:p>
      </dgm:t>
    </dgm:pt>
    <dgm:pt modelId="{C597DA0D-E4B3-4250-8DD3-77E85CA9527B}" type="parTrans" cxnId="{BF4DEAB9-EB1D-408A-8E7E-1056B2F48098}">
      <dgm:prSet/>
      <dgm:spPr/>
      <dgm:t>
        <a:bodyPr/>
        <a:lstStyle/>
        <a:p>
          <a:endParaRPr lang="ru-RU"/>
        </a:p>
      </dgm:t>
    </dgm:pt>
    <dgm:pt modelId="{ED88BF90-F37E-465F-BA3D-C397A66735F6}" type="sibTrans" cxnId="{BF4DEAB9-EB1D-408A-8E7E-1056B2F48098}">
      <dgm:prSet/>
      <dgm:spPr/>
      <dgm:t>
        <a:bodyPr/>
        <a:lstStyle/>
        <a:p>
          <a:endParaRPr lang="ru-RU"/>
        </a:p>
      </dgm:t>
    </dgm:pt>
    <dgm:pt modelId="{3B7C5C04-82D1-46C6-AF4C-2C3ADD8A51E5}">
      <dgm:prSet phldrT="[Текст]" custT="1"/>
      <dgm:spPr/>
      <dgm:t>
        <a:bodyPr/>
        <a:lstStyle/>
        <a:p>
          <a:r>
            <a:rPr lang="ru-RU" sz="1800" i="1" dirty="0" smtClean="0"/>
            <a:t>в современных условиях главная форма индивидуализации обучения — самостоятельная работа ученика в школе и дома.</a:t>
          </a:r>
          <a:endParaRPr lang="ru-RU" sz="1800" dirty="0">
            <a:solidFill>
              <a:schemeClr val="tx1"/>
            </a:solidFill>
          </a:endParaRPr>
        </a:p>
      </dgm:t>
    </dgm:pt>
    <dgm:pt modelId="{97298DA9-9913-4178-8B71-51413BEA8A8D}" type="parTrans" cxnId="{18A0201F-62E4-49FE-BF1A-5492461DF70E}">
      <dgm:prSet/>
      <dgm:spPr/>
      <dgm:t>
        <a:bodyPr/>
        <a:lstStyle/>
        <a:p>
          <a:endParaRPr lang="ru-RU"/>
        </a:p>
      </dgm:t>
    </dgm:pt>
    <dgm:pt modelId="{F1D9C434-7673-434A-99CC-D761883584B3}" type="sibTrans" cxnId="{18A0201F-62E4-49FE-BF1A-5492461DF70E}">
      <dgm:prSet/>
      <dgm:spPr/>
      <dgm:t>
        <a:bodyPr/>
        <a:lstStyle/>
        <a:p>
          <a:endParaRPr lang="ru-RU"/>
        </a:p>
      </dgm:t>
    </dgm:pt>
    <dgm:pt modelId="{DD512A27-D7A6-4AEF-8336-E765542444F6}">
      <dgm:prSet custT="1"/>
      <dgm:spPr/>
      <dgm:t>
        <a:bodyPr/>
        <a:lstStyle/>
        <a:p>
          <a:endParaRPr lang="ru-RU" sz="1800" dirty="0">
            <a:solidFill>
              <a:schemeClr val="tx1"/>
            </a:solidFill>
          </a:endParaRPr>
        </a:p>
      </dgm:t>
    </dgm:pt>
    <dgm:pt modelId="{D07B594B-D4DB-45D4-A247-F3A0D6B76D04}" type="parTrans" cxnId="{91824C50-A3AD-4384-95BC-5FFA4A570B18}">
      <dgm:prSet/>
      <dgm:spPr/>
      <dgm:t>
        <a:bodyPr/>
        <a:lstStyle/>
        <a:p>
          <a:endParaRPr lang="ru-RU"/>
        </a:p>
      </dgm:t>
    </dgm:pt>
    <dgm:pt modelId="{44CD5D61-5323-4FBD-BCB1-542525280682}" type="sibTrans" cxnId="{91824C50-A3AD-4384-95BC-5FFA4A570B18}">
      <dgm:prSet/>
      <dgm:spPr/>
      <dgm:t>
        <a:bodyPr/>
        <a:lstStyle/>
        <a:p>
          <a:endParaRPr lang="ru-RU"/>
        </a:p>
      </dgm:t>
    </dgm:pt>
    <dgm:pt modelId="{0545A4B4-F5DC-4297-A655-A2269DFDEBA2}">
      <dgm:prSet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развитие способностей эффективно, если давать ребёнку картину усложняющихся задач, мотивировать сам процесс учения, но оставлять ученику возможность работать на том уровне, который для него сегодня возможен, доступен</a:t>
          </a:r>
          <a:endParaRPr lang="ru-RU" sz="2000" dirty="0">
            <a:solidFill>
              <a:schemeClr val="tx1"/>
            </a:solidFill>
          </a:endParaRPr>
        </a:p>
      </dgm:t>
    </dgm:pt>
    <dgm:pt modelId="{16594A0D-5BE8-49D6-A6C9-71BD1957BAF8}" type="parTrans" cxnId="{EB3BD62C-7F74-4D42-B04B-51EE2F4DA801}">
      <dgm:prSet/>
      <dgm:spPr/>
      <dgm:t>
        <a:bodyPr/>
        <a:lstStyle/>
        <a:p>
          <a:endParaRPr lang="ru-RU"/>
        </a:p>
      </dgm:t>
    </dgm:pt>
    <dgm:pt modelId="{B59AF236-5845-4A84-A013-A6D6251F1A15}" type="sibTrans" cxnId="{EB3BD62C-7F74-4D42-B04B-51EE2F4DA801}">
      <dgm:prSet/>
      <dgm:spPr/>
      <dgm:t>
        <a:bodyPr/>
        <a:lstStyle/>
        <a:p>
          <a:endParaRPr lang="ru-RU"/>
        </a:p>
      </dgm:t>
    </dgm:pt>
    <dgm:pt modelId="{30B2CC98-C860-45EF-8ED3-308E142F178C}" type="pres">
      <dgm:prSet presAssocID="{041F9609-03E0-4958-949E-2858D43ED0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6F82D5-F405-4AA8-AE2C-244EB00C5D9E}" type="pres">
      <dgm:prSet presAssocID="{39808C50-45D5-4AC2-AF66-1264EA3A2E14}" presName="parentText" presStyleLbl="node1" presStyleIdx="0" presStyleCnt="2" custScaleY="729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177B8B-C80B-4508-BC85-4B2C5619DDA8}" type="pres">
      <dgm:prSet presAssocID="{39808C50-45D5-4AC2-AF66-1264EA3A2E1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B7863E-2CD4-427D-B113-C95FEB822458}" type="pres">
      <dgm:prSet presAssocID="{A80B29CD-A8A4-4821-9D5E-640A4C34381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C07413-55AF-4158-A207-10A317C45EA3}" type="pres">
      <dgm:prSet presAssocID="{A80B29CD-A8A4-4821-9D5E-640A4C34381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A39FD2-DEC9-41B6-BBBD-F0EFFFF24DEC}" srcId="{39808C50-45D5-4AC2-AF66-1264EA3A2E14}" destId="{FC5DDC13-0173-4ADB-ABAF-E961D976EEB3}" srcOrd="3" destOrd="0" parTransId="{9C33C021-B76F-4623-AAE2-599AAF89191F}" sibTransId="{DA882EC4-8087-45F7-9933-6A4015AD238E}"/>
    <dgm:cxn modelId="{BF4DEAB9-EB1D-408A-8E7E-1056B2F48098}" srcId="{39808C50-45D5-4AC2-AF66-1264EA3A2E14}" destId="{2CF6C2B3-5BE6-47E8-B124-C9CC19368DC1}" srcOrd="1" destOrd="0" parTransId="{C597DA0D-E4B3-4250-8DD3-77E85CA9527B}" sibTransId="{ED88BF90-F37E-465F-BA3D-C397A66735F6}"/>
    <dgm:cxn modelId="{47E5D72A-8FE1-40FA-8B87-A09E88463A27}" srcId="{39808C50-45D5-4AC2-AF66-1264EA3A2E14}" destId="{86E0701B-0D1A-42E0-814F-0E90B616D855}" srcOrd="0" destOrd="0" parTransId="{F1260A4B-BFA9-4121-9DDF-2A4A7859CDE2}" sibTransId="{D6B7F169-A7BC-40C0-9478-1A5D9F4B9FD5}"/>
    <dgm:cxn modelId="{4790363C-A03D-4E43-8CDF-4B438009D320}" type="presOf" srcId="{39808C50-45D5-4AC2-AF66-1264EA3A2E14}" destId="{0C6F82D5-F405-4AA8-AE2C-244EB00C5D9E}" srcOrd="0" destOrd="0" presId="urn:microsoft.com/office/officeart/2005/8/layout/vList2"/>
    <dgm:cxn modelId="{EE0741CC-E6A0-47B8-8A53-E9E9ACBB3E74}" type="presOf" srcId="{3B7C5C04-82D1-46C6-AF4C-2C3ADD8A51E5}" destId="{1D177B8B-C80B-4508-BC85-4B2C5619DDA8}" srcOrd="0" destOrd="2" presId="urn:microsoft.com/office/officeart/2005/8/layout/vList2"/>
    <dgm:cxn modelId="{5AB774BA-5FBA-4077-92DD-C610D3F59C62}" type="presOf" srcId="{041F9609-03E0-4958-949E-2858D43ED081}" destId="{30B2CC98-C860-45EF-8ED3-308E142F178C}" srcOrd="0" destOrd="0" presId="urn:microsoft.com/office/officeart/2005/8/layout/vList2"/>
    <dgm:cxn modelId="{58EF3325-986C-49D7-A4AB-C61D580DFA42}" srcId="{041F9609-03E0-4958-949E-2858D43ED081}" destId="{A80B29CD-A8A4-4821-9D5E-640A4C34381C}" srcOrd="1" destOrd="0" parTransId="{11FDC898-B763-42A9-B18D-864944715879}" sibTransId="{1B1DE02E-CFB2-4768-91D5-3211B0B72F9F}"/>
    <dgm:cxn modelId="{1AB29213-F617-4E41-B34C-142A72FEB429}" srcId="{041F9609-03E0-4958-949E-2858D43ED081}" destId="{39808C50-45D5-4AC2-AF66-1264EA3A2E14}" srcOrd="0" destOrd="0" parTransId="{4B244837-35C8-4F30-A024-C1B4D546196D}" sibTransId="{B685476B-F78D-4AD4-80E7-43B96ACA89CF}"/>
    <dgm:cxn modelId="{389142E8-1B01-4443-B527-34DEB38EC823}" type="presOf" srcId="{FC5DDC13-0173-4ADB-ABAF-E961D976EEB3}" destId="{1D177B8B-C80B-4508-BC85-4B2C5619DDA8}" srcOrd="0" destOrd="3" presId="urn:microsoft.com/office/officeart/2005/8/layout/vList2"/>
    <dgm:cxn modelId="{99BB7D62-E0A7-4279-9BE9-A5970842FD4B}" type="presOf" srcId="{2CF6C2B3-5BE6-47E8-B124-C9CC19368DC1}" destId="{1D177B8B-C80B-4508-BC85-4B2C5619DDA8}" srcOrd="0" destOrd="1" presId="urn:microsoft.com/office/officeart/2005/8/layout/vList2"/>
    <dgm:cxn modelId="{91824C50-A3AD-4384-95BC-5FFA4A570B18}" srcId="{A80B29CD-A8A4-4821-9D5E-640A4C34381C}" destId="{DD512A27-D7A6-4AEF-8336-E765542444F6}" srcOrd="2" destOrd="0" parTransId="{D07B594B-D4DB-45D4-A247-F3A0D6B76D04}" sibTransId="{44CD5D61-5323-4FBD-BCB1-542525280682}"/>
    <dgm:cxn modelId="{6E6A8E75-6801-4180-B076-A7A852A88CA8}" type="presOf" srcId="{A80B29CD-A8A4-4821-9D5E-640A4C34381C}" destId="{5EB7863E-2CD4-427D-B113-C95FEB822458}" srcOrd="0" destOrd="0" presId="urn:microsoft.com/office/officeart/2005/8/layout/vList2"/>
    <dgm:cxn modelId="{6B0F66CF-0E86-4231-B9FD-28BC1224EB02}" type="presOf" srcId="{D6633853-ABF6-4142-A291-A770D24A93F8}" destId="{C5C07413-55AF-4158-A207-10A317C45EA3}" srcOrd="0" destOrd="0" presId="urn:microsoft.com/office/officeart/2005/8/layout/vList2"/>
    <dgm:cxn modelId="{18A0201F-62E4-49FE-BF1A-5492461DF70E}" srcId="{39808C50-45D5-4AC2-AF66-1264EA3A2E14}" destId="{3B7C5C04-82D1-46C6-AF4C-2C3ADD8A51E5}" srcOrd="2" destOrd="0" parTransId="{97298DA9-9913-4178-8B71-51413BEA8A8D}" sibTransId="{F1D9C434-7673-434A-99CC-D761883584B3}"/>
    <dgm:cxn modelId="{16DACC2C-1AF1-4A34-8C5C-8BABA9FA3B96}" type="presOf" srcId="{0545A4B4-F5DC-4297-A655-A2269DFDEBA2}" destId="{C5C07413-55AF-4158-A207-10A317C45EA3}" srcOrd="0" destOrd="1" presId="urn:microsoft.com/office/officeart/2005/8/layout/vList2"/>
    <dgm:cxn modelId="{70A9AAF8-AE4D-4A6E-9DCA-A753AE91A847}" type="presOf" srcId="{86E0701B-0D1A-42E0-814F-0E90B616D855}" destId="{1D177B8B-C80B-4508-BC85-4B2C5619DDA8}" srcOrd="0" destOrd="0" presId="urn:microsoft.com/office/officeart/2005/8/layout/vList2"/>
    <dgm:cxn modelId="{EB3BD62C-7F74-4D42-B04B-51EE2F4DA801}" srcId="{A80B29CD-A8A4-4821-9D5E-640A4C34381C}" destId="{0545A4B4-F5DC-4297-A655-A2269DFDEBA2}" srcOrd="1" destOrd="0" parTransId="{16594A0D-5BE8-49D6-A6C9-71BD1957BAF8}" sibTransId="{B59AF236-5845-4A84-A013-A6D6251F1A15}"/>
    <dgm:cxn modelId="{1990FE54-0EC4-4B35-89ED-312989863946}" srcId="{A80B29CD-A8A4-4821-9D5E-640A4C34381C}" destId="{D6633853-ABF6-4142-A291-A770D24A93F8}" srcOrd="0" destOrd="0" parTransId="{29CDC998-BB2C-447C-AB03-EE3D75BE2DAB}" sibTransId="{102507E0-57D3-498F-B890-2B16F58979E9}"/>
    <dgm:cxn modelId="{06BF3AAB-9254-4E9C-928A-6F7D2BD81713}" type="presOf" srcId="{DD512A27-D7A6-4AEF-8336-E765542444F6}" destId="{C5C07413-55AF-4158-A207-10A317C45EA3}" srcOrd="0" destOrd="2" presId="urn:microsoft.com/office/officeart/2005/8/layout/vList2"/>
    <dgm:cxn modelId="{EA026A92-9D7E-4DE6-A671-86114D0F4399}" type="presParOf" srcId="{30B2CC98-C860-45EF-8ED3-308E142F178C}" destId="{0C6F82D5-F405-4AA8-AE2C-244EB00C5D9E}" srcOrd="0" destOrd="0" presId="urn:microsoft.com/office/officeart/2005/8/layout/vList2"/>
    <dgm:cxn modelId="{52B44888-2584-4F87-8D6B-6122831CE281}" type="presParOf" srcId="{30B2CC98-C860-45EF-8ED3-308E142F178C}" destId="{1D177B8B-C80B-4508-BC85-4B2C5619DDA8}" srcOrd="1" destOrd="0" presId="urn:microsoft.com/office/officeart/2005/8/layout/vList2"/>
    <dgm:cxn modelId="{7B24EB10-2AEC-4CEB-A0AA-058B28E7AAB6}" type="presParOf" srcId="{30B2CC98-C860-45EF-8ED3-308E142F178C}" destId="{5EB7863E-2CD4-427D-B113-C95FEB822458}" srcOrd="2" destOrd="0" presId="urn:microsoft.com/office/officeart/2005/8/layout/vList2"/>
    <dgm:cxn modelId="{1F73B987-6A3A-41E4-A86F-B09A0D22B453}" type="presParOf" srcId="{30B2CC98-C860-45EF-8ED3-308E142F178C}" destId="{C5C07413-55AF-4158-A207-10A317C45EA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1F9609-03E0-4958-949E-2858D43ED0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23BCCE-9EAB-4B16-A67B-77A185B3B609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err="1" smtClean="0"/>
            <a:t>Границкая</a:t>
          </a:r>
          <a:r>
            <a:rPr lang="ru-RU" dirty="0" smtClean="0"/>
            <a:t> Антонина Сергеевна </a:t>
          </a:r>
          <a:endParaRPr lang="ru-RU" dirty="0"/>
        </a:p>
      </dgm:t>
    </dgm:pt>
    <dgm:pt modelId="{1BE748BD-D32D-4071-B5EC-941D8B303004}" type="parTrans" cxnId="{58E7D38C-A493-41CB-BCF5-13F27FD5A973}">
      <dgm:prSet/>
      <dgm:spPr/>
      <dgm:t>
        <a:bodyPr/>
        <a:lstStyle/>
        <a:p>
          <a:endParaRPr lang="ru-RU"/>
        </a:p>
      </dgm:t>
    </dgm:pt>
    <dgm:pt modelId="{A3A45BC5-F913-4260-9157-66CD0E7A7680}" type="sibTrans" cxnId="{58E7D38C-A493-41CB-BCF5-13F27FD5A973}">
      <dgm:prSet/>
      <dgm:spPr/>
      <dgm:t>
        <a:bodyPr/>
        <a:lstStyle/>
        <a:p>
          <a:endParaRPr lang="ru-RU"/>
        </a:p>
      </dgm:t>
    </dgm:pt>
    <dgm:pt modelId="{79C2457D-B15F-448F-A01C-674154DBC479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профессор Института иностранных языков им. Мориса Тореза, разработала авторскую технологию адаптивного обучения в школе</a:t>
          </a:r>
          <a:endParaRPr lang="ru-RU" sz="1800" dirty="0">
            <a:solidFill>
              <a:schemeClr val="tx1"/>
            </a:solidFill>
          </a:endParaRPr>
        </a:p>
      </dgm:t>
    </dgm:pt>
    <dgm:pt modelId="{33896E9F-FACC-4E35-A49E-1F3A0BF126B6}" type="parTrans" cxnId="{91CF934D-089B-494E-A815-BA2AFD93BC59}">
      <dgm:prSet/>
      <dgm:spPr/>
      <dgm:t>
        <a:bodyPr/>
        <a:lstStyle/>
        <a:p>
          <a:endParaRPr lang="ru-RU"/>
        </a:p>
      </dgm:t>
    </dgm:pt>
    <dgm:pt modelId="{BFB20F85-2393-4979-BAD2-D152386A72BB}" type="sibTrans" cxnId="{91CF934D-089B-494E-A815-BA2AFD93BC59}">
      <dgm:prSet/>
      <dgm:spPr/>
      <dgm:t>
        <a:bodyPr/>
        <a:lstStyle/>
        <a:p>
          <a:endParaRPr lang="ru-RU"/>
        </a:p>
      </dgm:t>
    </dgm:pt>
    <dgm:pt modelId="{FC5F93F4-5385-4C65-A3DB-C68FF44DD31D}">
      <dgm:prSet phldrT="[Текст]" custT="1"/>
      <dgm:spPr/>
      <dgm:t>
        <a:bodyPr/>
        <a:lstStyle/>
        <a:p>
          <a:endParaRPr lang="ru-RU" sz="1800" dirty="0">
            <a:solidFill>
              <a:schemeClr val="tx1"/>
            </a:solidFill>
          </a:endParaRPr>
        </a:p>
      </dgm:t>
    </dgm:pt>
    <dgm:pt modelId="{6A6DFFD7-B274-401E-948C-5FE774B101E5}" type="parTrans" cxnId="{E3CCE28E-E029-45BC-BB80-67271720E22C}">
      <dgm:prSet/>
      <dgm:spPr/>
    </dgm:pt>
    <dgm:pt modelId="{B9B949F3-CE4B-4BE1-92F0-CDE767931A13}" type="sibTrans" cxnId="{E3CCE28E-E029-45BC-BB80-67271720E22C}">
      <dgm:prSet/>
      <dgm:spPr/>
    </dgm:pt>
    <dgm:pt modelId="{2A338EBB-DFD5-4062-BB0A-CED35E1DE50A}">
      <dgm:prSet phldrT="[Текст]" custT="1"/>
      <dgm:spPr/>
      <dgm:t>
        <a:bodyPr/>
        <a:lstStyle/>
        <a:p>
          <a:endParaRPr lang="ru-RU" sz="1800" dirty="0">
            <a:solidFill>
              <a:schemeClr val="tx1"/>
            </a:solidFill>
          </a:endParaRPr>
        </a:p>
      </dgm:t>
    </dgm:pt>
    <dgm:pt modelId="{5DB2E8A9-2EC0-4AB3-9C4C-01F323B6DEC5}" type="parTrans" cxnId="{40C59EF2-217B-4864-BE31-B2D53A410AB8}">
      <dgm:prSet/>
      <dgm:spPr/>
    </dgm:pt>
    <dgm:pt modelId="{BD2C9968-12C7-497D-B418-1B25927B342A}" type="sibTrans" cxnId="{40C59EF2-217B-4864-BE31-B2D53A410AB8}">
      <dgm:prSet/>
      <dgm:spPr/>
    </dgm:pt>
    <dgm:pt modelId="{F869CD52-5C6E-46BD-BF8B-802962440F17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в рамках классно-урочной системы возможна такая организация работы класса, при которой 60-80% времени учитель может выделить для индивидуальной работы с учениками</a:t>
          </a:r>
          <a:endParaRPr lang="ru-RU" sz="2000" dirty="0">
            <a:solidFill>
              <a:schemeClr val="tx1"/>
            </a:solidFill>
          </a:endParaRPr>
        </a:p>
      </dgm:t>
    </dgm:pt>
    <dgm:pt modelId="{7CCC96A1-A72D-4D86-BCD9-97FB014B569F}" type="parTrans" cxnId="{03A43EFD-7C2B-442E-AC4B-9AB02BC72081}">
      <dgm:prSet/>
      <dgm:spPr/>
    </dgm:pt>
    <dgm:pt modelId="{307AA1DA-16DF-4D29-9F16-E0C1E5C21004}" type="sibTrans" cxnId="{03A43EFD-7C2B-442E-AC4B-9AB02BC72081}">
      <dgm:prSet/>
      <dgm:spPr/>
    </dgm:pt>
    <dgm:pt modelId="{30B2CC98-C860-45EF-8ED3-308E142F178C}" type="pres">
      <dgm:prSet presAssocID="{041F9609-03E0-4958-949E-2858D43ED0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7B25B0-C618-42E3-8FF4-7DC82E13903B}" type="pres">
      <dgm:prSet presAssocID="{6223BCCE-9EAB-4B16-A67B-77A185B3B609}" presName="parentText" presStyleLbl="node1" presStyleIdx="0" presStyleCnt="1" custScaleX="83247" custScaleY="40393" custLinFactNeighborX="-172" custLinFactNeighborY="-824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D54F15-631B-4843-A5E8-998DFA295ED2}" type="pres">
      <dgm:prSet presAssocID="{6223BCCE-9EAB-4B16-A67B-77A185B3B60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C59EF2-217B-4864-BE31-B2D53A410AB8}" srcId="{6223BCCE-9EAB-4B16-A67B-77A185B3B609}" destId="{2A338EBB-DFD5-4062-BB0A-CED35E1DE50A}" srcOrd="1" destOrd="0" parTransId="{5DB2E8A9-2EC0-4AB3-9C4C-01F323B6DEC5}" sibTransId="{BD2C9968-12C7-497D-B418-1B25927B342A}"/>
    <dgm:cxn modelId="{58E7D38C-A493-41CB-BCF5-13F27FD5A973}" srcId="{041F9609-03E0-4958-949E-2858D43ED081}" destId="{6223BCCE-9EAB-4B16-A67B-77A185B3B609}" srcOrd="0" destOrd="0" parTransId="{1BE748BD-D32D-4071-B5EC-941D8B303004}" sibTransId="{A3A45BC5-F913-4260-9157-66CD0E7A7680}"/>
    <dgm:cxn modelId="{A5848DCC-E0B8-4E8F-8B40-32CDCE3C6152}" type="presOf" srcId="{2A338EBB-DFD5-4062-BB0A-CED35E1DE50A}" destId="{DBD54F15-631B-4843-A5E8-998DFA295ED2}" srcOrd="0" destOrd="1" presId="urn:microsoft.com/office/officeart/2005/8/layout/vList2"/>
    <dgm:cxn modelId="{E3CCE28E-E029-45BC-BB80-67271720E22C}" srcId="{6223BCCE-9EAB-4B16-A67B-77A185B3B609}" destId="{FC5F93F4-5385-4C65-A3DB-C68FF44DD31D}" srcOrd="3" destOrd="0" parTransId="{6A6DFFD7-B274-401E-948C-5FE774B101E5}" sibTransId="{B9B949F3-CE4B-4BE1-92F0-CDE767931A13}"/>
    <dgm:cxn modelId="{03A43EFD-7C2B-442E-AC4B-9AB02BC72081}" srcId="{6223BCCE-9EAB-4B16-A67B-77A185B3B609}" destId="{F869CD52-5C6E-46BD-BF8B-802962440F17}" srcOrd="2" destOrd="0" parTransId="{7CCC96A1-A72D-4D86-BCD9-97FB014B569F}" sibTransId="{307AA1DA-16DF-4D29-9F16-E0C1E5C21004}"/>
    <dgm:cxn modelId="{D554A6C6-88FB-4AAF-8CED-1BDFB2198C78}" type="presOf" srcId="{FC5F93F4-5385-4C65-A3DB-C68FF44DD31D}" destId="{DBD54F15-631B-4843-A5E8-998DFA295ED2}" srcOrd="0" destOrd="3" presId="urn:microsoft.com/office/officeart/2005/8/layout/vList2"/>
    <dgm:cxn modelId="{91BC75C0-E3BB-4397-BB95-97D0D70DE013}" type="presOf" srcId="{041F9609-03E0-4958-949E-2858D43ED081}" destId="{30B2CC98-C860-45EF-8ED3-308E142F178C}" srcOrd="0" destOrd="0" presId="urn:microsoft.com/office/officeart/2005/8/layout/vList2"/>
    <dgm:cxn modelId="{FF65808A-CD61-4EF6-AF19-024431099028}" type="presOf" srcId="{79C2457D-B15F-448F-A01C-674154DBC479}" destId="{DBD54F15-631B-4843-A5E8-998DFA295ED2}" srcOrd="0" destOrd="0" presId="urn:microsoft.com/office/officeart/2005/8/layout/vList2"/>
    <dgm:cxn modelId="{42CFC90B-1004-4C3E-914C-EF75F8AD6179}" type="presOf" srcId="{F869CD52-5C6E-46BD-BF8B-802962440F17}" destId="{DBD54F15-631B-4843-A5E8-998DFA295ED2}" srcOrd="0" destOrd="2" presId="urn:microsoft.com/office/officeart/2005/8/layout/vList2"/>
    <dgm:cxn modelId="{F9CBF09B-B4CC-4E19-8674-156867B76F25}" type="presOf" srcId="{6223BCCE-9EAB-4B16-A67B-77A185B3B609}" destId="{C47B25B0-C618-42E3-8FF4-7DC82E13903B}" srcOrd="0" destOrd="0" presId="urn:microsoft.com/office/officeart/2005/8/layout/vList2"/>
    <dgm:cxn modelId="{91CF934D-089B-494E-A815-BA2AFD93BC59}" srcId="{6223BCCE-9EAB-4B16-A67B-77A185B3B609}" destId="{79C2457D-B15F-448F-A01C-674154DBC479}" srcOrd="0" destOrd="0" parTransId="{33896E9F-FACC-4E35-A49E-1F3A0BF126B6}" sibTransId="{BFB20F85-2393-4979-BAD2-D152386A72BB}"/>
    <dgm:cxn modelId="{E2AF8A4D-C0F2-409C-8E97-252D8FAAAFF7}" type="presParOf" srcId="{30B2CC98-C860-45EF-8ED3-308E142F178C}" destId="{C47B25B0-C618-42E3-8FF4-7DC82E13903B}" srcOrd="0" destOrd="0" presId="urn:microsoft.com/office/officeart/2005/8/layout/vList2"/>
    <dgm:cxn modelId="{EE6C2DDA-C075-4992-A4D6-4053F356C29F}" type="presParOf" srcId="{30B2CC98-C860-45EF-8ED3-308E142F178C}" destId="{DBD54F15-631B-4843-A5E8-998DFA295ED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380A9-0352-4CB7-87B8-17DAB0F43482}">
      <dsp:nvSpPr>
        <dsp:cNvPr id="0" name=""/>
        <dsp:cNvSpPr/>
      </dsp:nvSpPr>
      <dsp:spPr>
        <a:xfrm>
          <a:off x="2337241" y="1959388"/>
          <a:ext cx="3601746" cy="1061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00873" y="0"/>
              </a:lnTo>
              <a:lnTo>
                <a:pt x="1800873" y="1061794"/>
              </a:lnTo>
              <a:lnTo>
                <a:pt x="3601746" y="1061794"/>
              </a:lnTo>
            </a:path>
          </a:pathLst>
        </a:custGeom>
        <a:noFill/>
        <a:ln w="19050" cap="rnd" cmpd="sng" algn="ctr">
          <a:solidFill>
            <a:srgbClr val="E6B91E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4044239" y="2396410"/>
        <a:ext cx="0" cy="0"/>
      </dsp:txXfrm>
    </dsp:sp>
    <dsp:sp modelId="{8C7E423C-44FA-44D8-9539-CB6A75EDBFF0}">
      <dsp:nvSpPr>
        <dsp:cNvPr id="0" name=""/>
        <dsp:cNvSpPr/>
      </dsp:nvSpPr>
      <dsp:spPr>
        <a:xfrm>
          <a:off x="2337241" y="1913668"/>
          <a:ext cx="35924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96204" y="45720"/>
              </a:lnTo>
              <a:lnTo>
                <a:pt x="1796204" y="75258"/>
              </a:lnTo>
              <a:lnTo>
                <a:pt x="3592409" y="75258"/>
              </a:lnTo>
            </a:path>
          </a:pathLst>
        </a:custGeom>
        <a:noFill/>
        <a:ln w="19050" cap="rnd" cmpd="sng" algn="ctr">
          <a:solidFill>
            <a:srgbClr val="E6B91E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4043632" y="1869574"/>
        <a:ext cx="0" cy="0"/>
      </dsp:txXfrm>
    </dsp:sp>
    <dsp:sp modelId="{F0E41005-3574-49E1-95E2-B433E38C82B3}">
      <dsp:nvSpPr>
        <dsp:cNvPr id="0" name=""/>
        <dsp:cNvSpPr/>
      </dsp:nvSpPr>
      <dsp:spPr>
        <a:xfrm>
          <a:off x="2337241" y="703201"/>
          <a:ext cx="3555110" cy="1256186"/>
        </a:xfrm>
        <a:custGeom>
          <a:avLst/>
          <a:gdLst/>
          <a:ahLst/>
          <a:cxnLst/>
          <a:rect l="0" t="0" r="0" b="0"/>
          <a:pathLst>
            <a:path>
              <a:moveTo>
                <a:pt x="0" y="1256186"/>
              </a:moveTo>
              <a:lnTo>
                <a:pt x="1777555" y="1256186"/>
              </a:lnTo>
              <a:lnTo>
                <a:pt x="1777555" y="0"/>
              </a:lnTo>
              <a:lnTo>
                <a:pt x="3555110" y="0"/>
              </a:lnTo>
            </a:path>
          </a:pathLst>
        </a:custGeom>
        <a:noFill/>
        <a:ln w="19050" cap="rnd" cmpd="sng" algn="ctr">
          <a:solidFill>
            <a:srgbClr val="E6B91E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4020533" y="1237032"/>
        <a:ext cx="0" cy="0"/>
      </dsp:txXfrm>
    </dsp:sp>
    <dsp:sp modelId="{CEE7E846-6D03-4E46-9102-109910C630B1}">
      <dsp:nvSpPr>
        <dsp:cNvPr id="0" name=""/>
        <dsp:cNvSpPr/>
      </dsp:nvSpPr>
      <dsp:spPr>
        <a:xfrm>
          <a:off x="126723" y="1562336"/>
          <a:ext cx="3626931" cy="794103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Модель организации процесса индивидуального обучения</a:t>
          </a:r>
          <a:endParaRPr lang="ru-RU" sz="2000" kern="1200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126723" y="1562336"/>
        <a:ext cx="3626931" cy="794103"/>
      </dsp:txXfrm>
    </dsp:sp>
    <dsp:sp modelId="{FD2819AB-083B-420B-8C0E-15BB5713F819}">
      <dsp:nvSpPr>
        <dsp:cNvPr id="0" name=""/>
        <dsp:cNvSpPr/>
      </dsp:nvSpPr>
      <dsp:spPr>
        <a:xfrm>
          <a:off x="5892351" y="334465"/>
          <a:ext cx="2418911" cy="737473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Учитель-ученик</a:t>
          </a:r>
          <a:endParaRPr lang="ru-RU" sz="2000" kern="1200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5892351" y="334465"/>
        <a:ext cx="2418911" cy="737473"/>
      </dsp:txXfrm>
    </dsp:sp>
    <dsp:sp modelId="{37C2718B-8456-4C1C-8663-CDCB347B18FE}">
      <dsp:nvSpPr>
        <dsp:cNvPr id="0" name=""/>
        <dsp:cNvSpPr/>
      </dsp:nvSpPr>
      <dsp:spPr>
        <a:xfrm>
          <a:off x="5929650" y="1620190"/>
          <a:ext cx="2418911" cy="737473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Ученик - книга (компьютер)</a:t>
          </a:r>
          <a:endParaRPr lang="ru-RU" sz="2000" kern="1200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5929650" y="1620190"/>
        <a:ext cx="2418911" cy="737473"/>
      </dsp:txXfrm>
    </dsp:sp>
    <dsp:sp modelId="{8815F3C6-9355-4503-BA13-78CADED2B63F}">
      <dsp:nvSpPr>
        <dsp:cNvPr id="0" name=""/>
        <dsp:cNvSpPr/>
      </dsp:nvSpPr>
      <dsp:spPr>
        <a:xfrm>
          <a:off x="5938987" y="2644680"/>
          <a:ext cx="2418911" cy="753004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Ученик-ученик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5938987" y="2644680"/>
        <a:ext cx="2418911" cy="7530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6F350-EFDA-4F8F-842B-0E804DB43952}">
      <dsp:nvSpPr>
        <dsp:cNvPr id="0" name=""/>
        <dsp:cNvSpPr/>
      </dsp:nvSpPr>
      <dsp:spPr>
        <a:xfrm>
          <a:off x="91287" y="2018618"/>
          <a:ext cx="3505723" cy="175286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hueOff val="0"/>
                <a:satOff val="0"/>
                <a:lumOff val="0"/>
                <a:alphaOff val="0"/>
                <a:tint val="65000"/>
                <a:lumMod val="110000"/>
              </a:srgbClr>
            </a:gs>
            <a:gs pos="88000">
              <a:srgbClr val="90C226">
                <a:hueOff val="0"/>
                <a:satOff val="0"/>
                <a:lumOff val="0"/>
                <a:alphaOff val="0"/>
                <a:tint val="90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Индивидуализация обучения</a:t>
          </a:r>
          <a:endParaRPr lang="ru-RU" sz="2000" kern="1200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142627" y="2069958"/>
        <a:ext cx="3403043" cy="1650181"/>
      </dsp:txXfrm>
    </dsp:sp>
    <dsp:sp modelId="{719B2052-CB17-4D7F-B225-F5C3F1DF1233}">
      <dsp:nvSpPr>
        <dsp:cNvPr id="0" name=""/>
        <dsp:cNvSpPr/>
      </dsp:nvSpPr>
      <dsp:spPr>
        <a:xfrm rot="18289469">
          <a:off x="3070370" y="1859907"/>
          <a:ext cx="245557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455570" y="27246"/>
              </a:lnTo>
            </a:path>
          </a:pathLst>
        </a:custGeom>
        <a:noFill/>
        <a:ln w="19050" cap="rnd" cmpd="sng" algn="ctr">
          <a:solidFill>
            <a:srgbClr val="90C226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4212703" y="1902490"/>
        <a:ext cx="0" cy="0"/>
      </dsp:txXfrm>
    </dsp:sp>
    <dsp:sp modelId="{5052B06E-D6FF-45E0-944E-5ACCDD9CA64A}">
      <dsp:nvSpPr>
        <dsp:cNvPr id="0" name=""/>
        <dsp:cNvSpPr/>
      </dsp:nvSpPr>
      <dsp:spPr>
        <a:xfrm>
          <a:off x="4999300" y="2827"/>
          <a:ext cx="3505723" cy="175286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hueOff val="0"/>
                <a:satOff val="0"/>
                <a:lumOff val="0"/>
                <a:alphaOff val="0"/>
                <a:tint val="65000"/>
                <a:lumMod val="110000"/>
              </a:srgbClr>
            </a:gs>
            <a:gs pos="88000">
              <a:srgbClr val="90C226">
                <a:hueOff val="0"/>
                <a:satOff val="0"/>
                <a:lumOff val="0"/>
                <a:alphaOff val="0"/>
                <a:tint val="90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Углубленная диагностика личности ребенка и разработка индивидуальной программы его обучения и развития</a:t>
          </a:r>
          <a:endParaRPr lang="ru-RU" sz="2000" kern="1200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5050640" y="54167"/>
        <a:ext cx="3403043" cy="1650181"/>
      </dsp:txXfrm>
    </dsp:sp>
    <dsp:sp modelId="{7062B85A-6AB1-4A9D-8F59-44DF70E5B437}">
      <dsp:nvSpPr>
        <dsp:cNvPr id="0" name=""/>
        <dsp:cNvSpPr/>
      </dsp:nvSpPr>
      <dsp:spPr>
        <a:xfrm>
          <a:off x="3597011" y="2867802"/>
          <a:ext cx="140228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402289" y="27246"/>
              </a:lnTo>
            </a:path>
          </a:pathLst>
        </a:custGeom>
        <a:noFill/>
        <a:ln w="19050" cap="rnd" cmpd="sng" algn="ctr">
          <a:solidFill>
            <a:srgbClr val="90C226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4263098" y="2859991"/>
        <a:ext cx="0" cy="0"/>
      </dsp:txXfrm>
    </dsp:sp>
    <dsp:sp modelId="{C47CB394-A50A-43B5-A25C-9200D9DA1F4A}">
      <dsp:nvSpPr>
        <dsp:cNvPr id="0" name=""/>
        <dsp:cNvSpPr/>
      </dsp:nvSpPr>
      <dsp:spPr>
        <a:xfrm>
          <a:off x="4999300" y="2018618"/>
          <a:ext cx="3505723" cy="175286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hueOff val="0"/>
                <a:satOff val="0"/>
                <a:lumOff val="0"/>
                <a:alphaOff val="0"/>
                <a:tint val="65000"/>
                <a:lumMod val="110000"/>
              </a:srgbClr>
            </a:gs>
            <a:gs pos="88000">
              <a:srgbClr val="90C226">
                <a:hueOff val="0"/>
                <a:satOff val="0"/>
                <a:lumOff val="0"/>
                <a:alphaOff val="0"/>
                <a:tint val="90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Возможность выбора ребенком содержания и  методов обучения</a:t>
          </a:r>
          <a:endParaRPr lang="ru-RU" sz="2000" kern="1200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5050640" y="2069958"/>
        <a:ext cx="3403043" cy="1650181"/>
      </dsp:txXfrm>
    </dsp:sp>
    <dsp:sp modelId="{7637E59B-6049-471B-952D-81C26466A2E1}">
      <dsp:nvSpPr>
        <dsp:cNvPr id="0" name=""/>
        <dsp:cNvSpPr/>
      </dsp:nvSpPr>
      <dsp:spPr>
        <a:xfrm rot="3310531">
          <a:off x="3070370" y="3875698"/>
          <a:ext cx="245557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455570" y="27246"/>
              </a:lnTo>
            </a:path>
          </a:pathLst>
        </a:custGeom>
        <a:noFill/>
        <a:ln w="19050" cap="rnd" cmpd="sng" algn="ctr">
          <a:solidFill>
            <a:srgbClr val="90C226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4313492" y="3817492"/>
        <a:ext cx="0" cy="0"/>
      </dsp:txXfrm>
    </dsp:sp>
    <dsp:sp modelId="{14DB63C5-33E0-43B8-A1DD-344449FF38F5}">
      <dsp:nvSpPr>
        <dsp:cNvPr id="0" name=""/>
        <dsp:cNvSpPr/>
      </dsp:nvSpPr>
      <dsp:spPr>
        <a:xfrm>
          <a:off x="4999300" y="4034409"/>
          <a:ext cx="3505723" cy="175286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0C226">
                <a:hueOff val="0"/>
                <a:satOff val="0"/>
                <a:lumOff val="0"/>
                <a:alphaOff val="0"/>
                <a:tint val="65000"/>
                <a:lumMod val="110000"/>
              </a:srgbClr>
            </a:gs>
            <a:gs pos="88000">
              <a:srgbClr val="90C226">
                <a:hueOff val="0"/>
                <a:satOff val="0"/>
                <a:lumOff val="0"/>
                <a:alphaOff val="0"/>
                <a:tint val="90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Совместная деятельность педагога и ребенка  по поддержке и развитию индивидуальности</a:t>
          </a:r>
          <a:endParaRPr lang="ru-RU" sz="2000" kern="1200" dirty="0">
            <a:solidFill>
              <a:sysClr val="windowText" lastClr="000000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5050640" y="4085749"/>
        <a:ext cx="3403043" cy="16501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0DA03-EA1A-4C5E-A497-974DE8E5784E}">
      <dsp:nvSpPr>
        <dsp:cNvPr id="0" name=""/>
        <dsp:cNvSpPr/>
      </dsp:nvSpPr>
      <dsp:spPr>
        <a:xfrm>
          <a:off x="2275257" y="2624545"/>
          <a:ext cx="1839723" cy="1839723"/>
        </a:xfrm>
        <a:prstGeom prst="ellipse">
          <a:avLst/>
        </a:prstGeom>
        <a:solidFill>
          <a:srgbClr val="00B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Способы обучения</a:t>
          </a:r>
          <a:endParaRPr lang="ru-RU" sz="2300" kern="1200" dirty="0"/>
        </a:p>
      </dsp:txBody>
      <dsp:txXfrm>
        <a:off x="2544678" y="2893966"/>
        <a:ext cx="1300881" cy="1300881"/>
      </dsp:txXfrm>
    </dsp:sp>
    <dsp:sp modelId="{258CF326-F257-4144-BE8C-CF9B419BF8B1}">
      <dsp:nvSpPr>
        <dsp:cNvPr id="0" name=""/>
        <dsp:cNvSpPr/>
      </dsp:nvSpPr>
      <dsp:spPr>
        <a:xfrm rot="16013354">
          <a:off x="2789405" y="2263233"/>
          <a:ext cx="674966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674966" y="2568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110014" y="2272040"/>
        <a:ext cx="33748" cy="33748"/>
      </dsp:txXfrm>
    </dsp:sp>
    <dsp:sp modelId="{CB896E63-7801-49FE-94B4-6FD17BC9435C}">
      <dsp:nvSpPr>
        <dsp:cNvPr id="0" name=""/>
        <dsp:cNvSpPr/>
      </dsp:nvSpPr>
      <dsp:spPr>
        <a:xfrm>
          <a:off x="1873772" y="113023"/>
          <a:ext cx="2369710" cy="1839723"/>
        </a:xfrm>
        <a:prstGeom prst="ellipse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Занятия в классе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20808" y="382444"/>
        <a:ext cx="1675638" cy="1300881"/>
      </dsp:txXfrm>
    </dsp:sp>
    <dsp:sp modelId="{F1E64E6F-6191-4913-96D6-10245BBEABEE}">
      <dsp:nvSpPr>
        <dsp:cNvPr id="0" name=""/>
        <dsp:cNvSpPr/>
      </dsp:nvSpPr>
      <dsp:spPr>
        <a:xfrm rot="20520000">
          <a:off x="4062622" y="3188144"/>
          <a:ext cx="299839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299839" y="2568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205046" y="3206330"/>
        <a:ext cx="14991" cy="14991"/>
      </dsp:txXfrm>
    </dsp:sp>
    <dsp:sp modelId="{4496F3FA-CB13-4B23-A153-7691C91E4639}">
      <dsp:nvSpPr>
        <dsp:cNvPr id="0" name=""/>
        <dsp:cNvSpPr/>
      </dsp:nvSpPr>
      <dsp:spPr>
        <a:xfrm>
          <a:off x="4255997" y="1884132"/>
          <a:ext cx="2435756" cy="1839723"/>
        </a:xfrm>
        <a:prstGeom prst="ellipse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Групповые занятия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12705" y="2153553"/>
        <a:ext cx="1722340" cy="1300881"/>
      </dsp:txXfrm>
    </dsp:sp>
    <dsp:sp modelId="{1CAA5FBC-A691-402F-BCDB-4638EEC44E8D}">
      <dsp:nvSpPr>
        <dsp:cNvPr id="0" name=""/>
        <dsp:cNvSpPr/>
      </dsp:nvSpPr>
      <dsp:spPr>
        <a:xfrm rot="3240000">
          <a:off x="3640010" y="4450908"/>
          <a:ext cx="464760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464760" y="2568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860771" y="4464971"/>
        <a:ext cx="23238" cy="23238"/>
      </dsp:txXfrm>
    </dsp:sp>
    <dsp:sp modelId="{BA70AAA7-0DBE-41E3-B0B7-06A7642140D1}">
      <dsp:nvSpPr>
        <dsp:cNvPr id="0" name=""/>
        <dsp:cNvSpPr/>
      </dsp:nvSpPr>
      <dsp:spPr>
        <a:xfrm>
          <a:off x="3302277" y="4562971"/>
          <a:ext cx="2602380" cy="1839723"/>
        </a:xfrm>
        <a:prstGeom prst="ellipse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Самостоятельное изучение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83387" y="4832392"/>
        <a:ext cx="1840160" cy="1300881"/>
      </dsp:txXfrm>
    </dsp:sp>
    <dsp:sp modelId="{351B002E-6FFC-45E7-ADCC-2B4F3231D94C}">
      <dsp:nvSpPr>
        <dsp:cNvPr id="0" name=""/>
        <dsp:cNvSpPr/>
      </dsp:nvSpPr>
      <dsp:spPr>
        <a:xfrm rot="7560000">
          <a:off x="2272781" y="4457373"/>
          <a:ext cx="480741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480741" y="2568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501133" y="4471036"/>
        <a:ext cx="24037" cy="24037"/>
      </dsp:txXfrm>
    </dsp:sp>
    <dsp:sp modelId="{4F0448F7-25F2-4735-9232-5A8E0076783E}">
      <dsp:nvSpPr>
        <dsp:cNvPr id="0" name=""/>
        <dsp:cNvSpPr/>
      </dsp:nvSpPr>
      <dsp:spPr>
        <a:xfrm>
          <a:off x="576067" y="4562971"/>
          <a:ext cx="2421407" cy="1839723"/>
        </a:xfrm>
        <a:prstGeom prst="ellipse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Практика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30674" y="4832392"/>
        <a:ext cx="1712193" cy="1300881"/>
      </dsp:txXfrm>
    </dsp:sp>
    <dsp:sp modelId="{6FA8772A-CDEF-4D45-9B5C-3A08D963C065}">
      <dsp:nvSpPr>
        <dsp:cNvPr id="0" name=""/>
        <dsp:cNvSpPr/>
      </dsp:nvSpPr>
      <dsp:spPr>
        <a:xfrm rot="11880000">
          <a:off x="1988387" y="3181906"/>
          <a:ext cx="34021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340217" y="2568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149990" y="3199082"/>
        <a:ext cx="17010" cy="17010"/>
      </dsp:txXfrm>
    </dsp:sp>
    <dsp:sp modelId="{77AB5C7B-8886-468F-ADD5-9105DA9C3AF6}">
      <dsp:nvSpPr>
        <dsp:cNvPr id="0" name=""/>
        <dsp:cNvSpPr/>
      </dsp:nvSpPr>
      <dsp:spPr>
        <a:xfrm>
          <a:off x="-244520" y="1844827"/>
          <a:ext cx="2321767" cy="1918334"/>
        </a:xfrm>
        <a:prstGeom prst="ellipse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Домашняя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495" y="2125761"/>
        <a:ext cx="1641737" cy="13564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6F82D5-F405-4AA8-AE2C-244EB00C5D9E}">
      <dsp:nvSpPr>
        <dsp:cNvPr id="0" name=""/>
        <dsp:cNvSpPr/>
      </dsp:nvSpPr>
      <dsp:spPr>
        <a:xfrm>
          <a:off x="0" y="12645"/>
          <a:ext cx="8596312" cy="671857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Унт Инге </a:t>
          </a:r>
          <a:r>
            <a:rPr lang="ru-RU" sz="3600" kern="1200" dirty="0" err="1" smtClean="0"/>
            <a:t>Эриховна</a:t>
          </a:r>
          <a:r>
            <a:rPr lang="ru-RU" sz="3600" kern="1200" dirty="0" smtClean="0"/>
            <a:t> </a:t>
          </a:r>
          <a:endParaRPr lang="ru-RU" sz="3600" kern="1200" dirty="0"/>
        </a:p>
      </dsp:txBody>
      <dsp:txXfrm>
        <a:off x="32797" y="45442"/>
        <a:ext cx="8530718" cy="606263"/>
      </dsp:txXfrm>
    </dsp:sp>
    <dsp:sp modelId="{1D177B8B-C80B-4508-BC85-4B2C5619DDA8}">
      <dsp:nvSpPr>
        <dsp:cNvPr id="0" name=""/>
        <dsp:cNvSpPr/>
      </dsp:nvSpPr>
      <dsp:spPr>
        <a:xfrm>
          <a:off x="0" y="684503"/>
          <a:ext cx="8596312" cy="165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</a:rPr>
            <a:t>доктор педагогических наук, профессор НИИ педагогики Эстонии, автор широко распространённой системы индивидуализации учебных заданий</a:t>
          </a:r>
          <a:endParaRPr lang="ru-R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i="1" kern="1200" dirty="0" smtClean="0"/>
            <a:t>в современных условиях главная форма индивидуализации обучения — самостоятельная работа ученика в школе и дома.</a:t>
          </a:r>
          <a:endParaRPr lang="ru-R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kern="1200" dirty="0">
            <a:solidFill>
              <a:schemeClr val="tx1"/>
            </a:solidFill>
          </a:endParaRPr>
        </a:p>
      </dsp:txBody>
      <dsp:txXfrm>
        <a:off x="0" y="684503"/>
        <a:ext cx="8596312" cy="1656000"/>
      </dsp:txXfrm>
    </dsp:sp>
    <dsp:sp modelId="{5EB7863E-2CD4-427D-B113-C95FEB822458}">
      <dsp:nvSpPr>
        <dsp:cNvPr id="0" name=""/>
        <dsp:cNvSpPr/>
      </dsp:nvSpPr>
      <dsp:spPr>
        <a:xfrm>
          <a:off x="0" y="2340503"/>
          <a:ext cx="8596312" cy="921375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err="1" smtClean="0"/>
            <a:t>Шадриков</a:t>
          </a:r>
          <a:r>
            <a:rPr lang="ru-RU" sz="3900" kern="1200" dirty="0" smtClean="0"/>
            <a:t> Владимир Дмитриевич </a:t>
          </a:r>
          <a:endParaRPr lang="ru-RU" sz="3900" kern="1200" dirty="0"/>
        </a:p>
      </dsp:txBody>
      <dsp:txXfrm>
        <a:off x="44978" y="2385481"/>
        <a:ext cx="8506356" cy="831419"/>
      </dsp:txXfrm>
    </dsp:sp>
    <dsp:sp modelId="{C5C07413-55AF-4158-A207-10A317C45EA3}">
      <dsp:nvSpPr>
        <dsp:cNvPr id="0" name=""/>
        <dsp:cNvSpPr/>
      </dsp:nvSpPr>
      <dsp:spPr>
        <a:xfrm>
          <a:off x="0" y="3261878"/>
          <a:ext cx="8596312" cy="1945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</a:rPr>
            <a:t>профессор Института иностранных языков им. Мориса Тореза, разработала авторскую технологию адаптивного обучения в школе.</a:t>
          </a:r>
          <a:endParaRPr lang="ru-RU" sz="18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развитие способностей эффективно, если давать ребёнку картину усложняющихся задач, мотивировать сам процесс учения, но оставлять ученику возможность работать на том уровне, который для него сегодня возможен, доступен</a:t>
          </a:r>
          <a:endParaRPr lang="ru-RU" sz="20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kern="1200" dirty="0">
            <a:solidFill>
              <a:schemeClr val="tx1"/>
            </a:solidFill>
          </a:endParaRPr>
        </a:p>
      </dsp:txBody>
      <dsp:txXfrm>
        <a:off x="0" y="3261878"/>
        <a:ext cx="8596312" cy="1945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7B25B0-C618-42E3-8FF4-7DC82E13903B}">
      <dsp:nvSpPr>
        <dsp:cNvPr id="0" name=""/>
        <dsp:cNvSpPr/>
      </dsp:nvSpPr>
      <dsp:spPr>
        <a:xfrm>
          <a:off x="705284" y="0"/>
          <a:ext cx="7156171" cy="998127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err="1" smtClean="0"/>
            <a:t>Границкая</a:t>
          </a:r>
          <a:r>
            <a:rPr lang="ru-RU" sz="3600" kern="1200" dirty="0" smtClean="0"/>
            <a:t> Антонина Сергеевна </a:t>
          </a:r>
          <a:endParaRPr lang="ru-RU" sz="3600" kern="1200" dirty="0"/>
        </a:p>
      </dsp:txBody>
      <dsp:txXfrm>
        <a:off x="754009" y="48725"/>
        <a:ext cx="7058721" cy="900677"/>
      </dsp:txXfrm>
    </dsp:sp>
    <dsp:sp modelId="{DBD54F15-631B-4843-A5E8-998DFA295ED2}">
      <dsp:nvSpPr>
        <dsp:cNvPr id="0" name=""/>
        <dsp:cNvSpPr/>
      </dsp:nvSpPr>
      <dsp:spPr>
        <a:xfrm>
          <a:off x="0" y="1664921"/>
          <a:ext cx="8596312" cy="1954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</a:rPr>
            <a:t>профессор Института иностранных языков им. Мориса Тореза, разработала авторскую технологию адаптивного обучения в школе</a:t>
          </a:r>
          <a:endParaRPr lang="ru-R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в рамках классно-урочной системы возможна такая организация работы класса, при которой 60-80% времени учитель может выделить для индивидуальной работы с учениками</a:t>
          </a:r>
          <a:endParaRPr lang="ru-RU" sz="20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kern="1200" dirty="0">
            <a:solidFill>
              <a:schemeClr val="tx1"/>
            </a:solidFill>
          </a:endParaRPr>
        </a:p>
      </dsp:txBody>
      <dsp:txXfrm>
        <a:off x="0" y="1664921"/>
        <a:ext cx="8596312" cy="19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6DD46-7E1D-42E1-A7CB-B0B35B10C3F7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7E493-6146-474E-B092-1D2DCEDE11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868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E0DB7B-84CF-432E-BD00-E4809C1888DF}" type="slidenum">
              <a:rPr lang="ru-RU" altLang="ru-RU">
                <a:solidFill>
                  <a:prstClr val="black"/>
                </a:solidFill>
              </a:rPr>
              <a:pPr eaLnBrk="1" hangingPunct="1"/>
              <a:t>13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1FD686-BE61-4EB7-9B9D-9E2E8DFD1570}" type="slidenum">
              <a:rPr lang="ru-RU" altLang="ru-RU">
                <a:solidFill>
                  <a:prstClr val="black"/>
                </a:solidFill>
              </a:rPr>
              <a:pPr eaLnBrk="1" hangingPunct="1"/>
              <a:t>25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2A3073-633E-47FF-AD88-6E3A49772E75}" type="slidenum">
              <a:rPr lang="ru-RU" altLang="ru-RU">
                <a:solidFill>
                  <a:prstClr val="black"/>
                </a:solidFill>
              </a:rPr>
              <a:pPr eaLnBrk="1" hangingPunct="1"/>
              <a:t>26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F4C44-470B-4413-A6FF-43CDCE6A210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85949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F2699-A817-42C6-8B36-1D929EBF401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81398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38ECD-C40D-4986-ADA8-153F2EA83BF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770923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DB791-6566-4D5E-8036-98A13437B70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146187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B9AC9-38B2-4F7C-9ECB-18268EDF6C6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352565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EF882-23D8-44D1-942E-F3AAAB6AB54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668117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D4A2A-7D01-4AED-B759-57F87C739B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16677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10B37-311F-4C4F-A518-6DCD0713BEF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568547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8CF02-C0BE-45C5-B65B-19F53B32BB0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702845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3BB43-922B-4682-8FF3-554F30391C9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50662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63110-75D6-4483-A58F-9ACBCB8B586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058262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FDFAF9-6E7F-4ED7-A8C5-027113247D5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059" y="548680"/>
            <a:ext cx="8964488" cy="42165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Педагогические Технологии</a:t>
            </a:r>
          </a:p>
          <a:p>
            <a:pPr algn="ctr"/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дифференцированного обучения</a:t>
            </a:r>
          </a:p>
          <a:p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</a:p>
          <a:p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endParaRPr lang="ru-RU" sz="2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индивидуализации обучения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34514" y="3573016"/>
            <a:ext cx="1847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2400" b="1" cap="all" spc="0" dirty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199762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422" y="188640"/>
            <a:ext cx="8820472" cy="1143000"/>
          </a:xfrm>
        </p:spPr>
        <p:txBody>
          <a:bodyPr/>
          <a:lstStyle/>
          <a:p>
            <a:r>
              <a:rPr lang="ru-RU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особенности реализации </a:t>
            </a: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</a:t>
            </a:r>
            <a:endParaRPr lang="ru-RU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Оказание каждому ребёнку индивидуальной педагогической помощи.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Преодоление индивидуальных недостатков в знаниях, умениях и навыках, в процессе мышления.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Учёт и преодоление недостатков семейного воспитания, а также неразвитости сферы мотивации, слабости воли.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Оптимизация учебного процесса применительно к способным и одарённым учащимся (творческая деятельность, сочетание классной и внешкольной работы).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Предоставление свободы выбора элементов процесса обучения.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Формирование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общеучебных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умений и навыков.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Формирование адекватной самооценки учащихся.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Использование технических средств обучения, включая компьютер.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Поддержка способных и одарённых детей.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84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136904" cy="5135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98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</a:rPr>
              <a:t>Преимущество для </a:t>
            </a:r>
            <a:r>
              <a:rPr lang="ru-RU" sz="3200" b="1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</a:rPr>
              <a:t>учащихся</a:t>
            </a:r>
          </a:p>
          <a:p>
            <a:pPr fontAlgn="base">
              <a:lnSpc>
                <a:spcPts val="1980"/>
              </a:lnSpc>
              <a:spcAft>
                <a:spcPts val="0"/>
              </a:spcAft>
            </a:pPr>
            <a:endParaRPr lang="ru-RU" sz="3200" dirty="0">
              <a:solidFill>
                <a:srgbClr val="00B05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latin typeface="Tahoma"/>
                <a:ea typeface="Times New Roman"/>
                <a:cs typeface="Times New Roman"/>
              </a:rPr>
              <a:t>• </a:t>
            </a: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Обучение каждого ребенка осуществляется в индивидуальном темпе.</a:t>
            </a:r>
            <a:endParaRPr lang="ru-RU" sz="2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• Повышается мотивация </a:t>
            </a:r>
            <a:r>
              <a:rPr lang="ru-RU" sz="24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учащихся, которые осваивают материал </a:t>
            </a:r>
            <a:r>
              <a:rPr lang="ru-RU" sz="24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 </a:t>
            </a: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увеличивая темп работы.</a:t>
            </a:r>
            <a:endParaRPr lang="ru-RU" sz="2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• Создается ситуация успеха для </a:t>
            </a:r>
            <a:r>
              <a:rPr lang="ru-RU" sz="24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детей</a:t>
            </a:r>
            <a:r>
              <a:rPr lang="ru-RU" sz="24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Преимущество для </a:t>
            </a: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учителя</a:t>
            </a: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ru-RU" sz="3200" b="1" dirty="0">
              <a:solidFill>
                <a:srgbClr val="00B05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latin typeface="Tahoma"/>
                <a:ea typeface="Times New Roman"/>
                <a:cs typeface="Times New Roman"/>
              </a:rPr>
              <a:t>• </a:t>
            </a: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Индивидуальная работа с сильными и слабыми учащимися.</a:t>
            </a:r>
            <a:endParaRPr lang="ru-RU" sz="2400" b="1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66955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1334" y="2060848"/>
            <a:ext cx="8136904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подготовительная работа перед </a:t>
            </a: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уроком.</a:t>
            </a:r>
            <a:endParaRPr lang="ru-RU" alt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Переработка содержания </a:t>
            </a: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материала.</a:t>
            </a:r>
            <a:endParaRPr lang="ru-RU" alt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Дидактическое </a:t>
            </a: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обеспечение.</a:t>
            </a:r>
            <a:endParaRPr lang="ru-RU" alt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учащихся к такой форме </a:t>
            </a: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</a:t>
            </a:r>
            <a:endParaRPr lang="ru-RU" alt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мониторинг.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52128"/>
            <a:ext cx="8964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+mj-ea"/>
                <a:cs typeface="Arial" pitchFamily="34" charset="0"/>
              </a:rPr>
              <a:t>  </a:t>
            </a:r>
            <a:r>
              <a:rPr kumimoji="0" lang="ru-RU" sz="3200" b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Трудности в реализации технологий    дифференциации и индивидуализации обучения</a:t>
            </a:r>
            <a:endParaRPr kumimoji="0" lang="ru-RU" sz="1800" b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4156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86" name="AutoShape 42"/>
          <p:cNvSpPr>
            <a:spLocks noChangeArrowheads="1"/>
          </p:cNvSpPr>
          <p:nvPr/>
        </p:nvSpPr>
        <p:spPr bwMode="auto">
          <a:xfrm>
            <a:off x="5219700" y="4652963"/>
            <a:ext cx="3313113" cy="17272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2984" name="AutoShape 40"/>
          <p:cNvSpPr>
            <a:spLocks noChangeArrowheads="1"/>
          </p:cNvSpPr>
          <p:nvPr/>
        </p:nvSpPr>
        <p:spPr bwMode="auto">
          <a:xfrm>
            <a:off x="5292725" y="1700213"/>
            <a:ext cx="3240088" cy="1944687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2976" name="AutoShape 32"/>
          <p:cNvSpPr>
            <a:spLocks noChangeArrowheads="1"/>
          </p:cNvSpPr>
          <p:nvPr/>
        </p:nvSpPr>
        <p:spPr bwMode="auto">
          <a:xfrm>
            <a:off x="468313" y="4652963"/>
            <a:ext cx="3455987" cy="1728787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2988" name="AutoShape 44"/>
          <p:cNvSpPr>
            <a:spLocks noChangeArrowheads="1"/>
          </p:cNvSpPr>
          <p:nvPr/>
        </p:nvSpPr>
        <p:spPr bwMode="auto">
          <a:xfrm>
            <a:off x="395288" y="1700213"/>
            <a:ext cx="3240087" cy="187325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126" name="Rectangle 31"/>
          <p:cNvSpPr>
            <a:spLocks noChangeArrowheads="1"/>
          </p:cNvSpPr>
          <p:nvPr/>
        </p:nvSpPr>
        <p:spPr bwMode="auto">
          <a:xfrm>
            <a:off x="395288" y="333375"/>
            <a:ext cx="849719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00B050"/>
                </a:solidFill>
              </a:rPr>
              <a:t>Использование  технологий индивидуализации  обучения и 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00B050"/>
                </a:solidFill>
              </a:rPr>
              <a:t>     дифференциации способствует </a:t>
            </a:r>
          </a:p>
        </p:txBody>
      </p:sp>
      <p:sp>
        <p:nvSpPr>
          <p:cNvPr id="5127" name="Rectangle 32"/>
          <p:cNvSpPr>
            <a:spLocks noChangeArrowheads="1"/>
          </p:cNvSpPr>
          <p:nvPr/>
        </p:nvSpPr>
        <p:spPr bwMode="auto">
          <a:xfrm>
            <a:off x="5435600" y="4941888"/>
            <a:ext cx="29051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dirty="0" smtClean="0"/>
              <a:t>продвижению школьников в учебе, в соответствии с их                      возможностями</a:t>
            </a:r>
          </a:p>
        </p:txBody>
      </p:sp>
      <p:sp>
        <p:nvSpPr>
          <p:cNvPr id="5128" name="Rectangle 35"/>
          <p:cNvSpPr>
            <a:spLocks noChangeArrowheads="1"/>
          </p:cNvSpPr>
          <p:nvPr/>
        </p:nvSpPr>
        <p:spPr bwMode="auto">
          <a:xfrm>
            <a:off x="5651500" y="2060575"/>
            <a:ext cx="27352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учащимся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сотрудничать и общаться на уроках</a:t>
            </a:r>
          </a:p>
        </p:txBody>
      </p:sp>
      <p:sp>
        <p:nvSpPr>
          <p:cNvPr id="82982" name="AutoShape 38"/>
          <p:cNvSpPr>
            <a:spLocks noChangeArrowheads="1"/>
          </p:cNvSpPr>
          <p:nvPr/>
        </p:nvSpPr>
        <p:spPr bwMode="auto">
          <a:xfrm>
            <a:off x="3059832" y="3068638"/>
            <a:ext cx="2954338" cy="187325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130" name="Rectangle 37"/>
          <p:cNvSpPr>
            <a:spLocks noChangeArrowheads="1"/>
          </p:cNvSpPr>
          <p:nvPr/>
        </p:nvSpPr>
        <p:spPr bwMode="auto">
          <a:xfrm>
            <a:off x="468313" y="1989138"/>
            <a:ext cx="32400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тому, что каждый ученик чувствует себя личностью, способной добиться успеха</a:t>
            </a:r>
          </a:p>
        </p:txBody>
      </p:sp>
      <p:sp>
        <p:nvSpPr>
          <p:cNvPr id="5131" name="Rectangle 36"/>
          <p:cNvSpPr>
            <a:spLocks noChangeArrowheads="1"/>
          </p:cNvSpPr>
          <p:nvPr/>
        </p:nvSpPr>
        <p:spPr bwMode="auto">
          <a:xfrm>
            <a:off x="900113" y="5084763"/>
            <a:ext cx="25209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познавательной активности</a:t>
            </a:r>
          </a:p>
        </p:txBody>
      </p:sp>
      <p:sp>
        <p:nvSpPr>
          <p:cNvPr id="5132" name="Rectangle 34"/>
          <p:cNvSpPr>
            <a:spLocks noChangeArrowheads="1"/>
          </p:cNvSpPr>
          <p:nvPr/>
        </p:nvSpPr>
        <p:spPr bwMode="auto">
          <a:xfrm>
            <a:off x="3276600" y="3284538"/>
            <a:ext cx="28797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активному введению положительных мотивов учения для разных категорий учащихся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33359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856984" cy="5053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 2" pitchFamily="18" charset="2"/>
              <a:buChar char="·"/>
              <a:defRPr/>
            </a:pPr>
            <a:endParaRPr lang="ru-RU" sz="2000" b="1" i="1" dirty="0">
              <a:solidFill>
                <a:srgbClr val="002060"/>
              </a:solidFill>
              <a:latin typeface="Calibri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 2" pitchFamily="18" charset="2"/>
              <a:buChar char="·"/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одним из важнейших условий реализации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 индивидуализации обучения и  дифференциации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постоянное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индиви­дуальных и типических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учеников,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возможностей, влияющих на успешность усвоения учебного материала.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 2" pitchFamily="18" charset="2"/>
              <a:buChar char="·"/>
              <a:defRPr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 2" pitchFamily="18" charset="2"/>
              <a:buChar char="·"/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Успешность применения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этих технологий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опре­деляется правильным подбором дифференцированных заданий, систематиче­ским контролем учителя за их выполнением, оказанием своевременной по­мощи ребенку в случае возникновения у него затруднений.</a:t>
            </a:r>
          </a:p>
        </p:txBody>
      </p:sp>
    </p:spTree>
    <p:extLst>
      <p:ext uri="{BB962C8B-B14F-4D97-AF65-F5344CB8AC3E}">
        <p14:creationId xmlns:p14="http://schemas.microsoft.com/office/powerpoint/2010/main" val="303153119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071" y="476672"/>
            <a:ext cx="84574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Профессия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Учителя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безусловно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о дна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из самых благородных профессий на Земле,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потому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что учитель своими руками творит характер,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индивидуальность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личность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конечном счете Будущее своего ученика.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Нам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учителям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нужно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сберечь в своих учениках то,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что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 них есть особенного,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индивидуального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яркого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Организуя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и воспитание,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нужно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эти особенности,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научить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детей не бояться проявлять себя и помочь им сформировать и ощутить в себе личность.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здесь учитель должен проявить все свое педагогическое мастерство: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психологии,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находить индивидуальный подход,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такт, чтобы ребенок почувствовал,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что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он не “изгой” в обществе,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что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здесь его уважают и понимают,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чтобы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не чувствовал себя лишним на уроке,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понимая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что и он может что-то преодолеть, </a:t>
            </a:r>
            <a:r>
              <a:rPr kumimoji="0" lang="ru-RU" sz="2400" b="1" i="0" u="none" strike="noStrike" kern="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чему-то </a:t>
            </a:r>
            <a:r>
              <a:rPr kumimoji="0" lang="ru-RU" sz="2400" b="1" i="0" u="none" strike="noStrike" kern="0" cap="none" spc="-15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научиться.</a:t>
            </a:r>
          </a:p>
        </p:txBody>
      </p:sp>
    </p:spTree>
    <p:extLst>
      <p:ext uri="{BB962C8B-B14F-4D97-AF65-F5344CB8AC3E}">
        <p14:creationId xmlns:p14="http://schemas.microsoft.com/office/powerpoint/2010/main" val="35327730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340768"/>
            <a:ext cx="8280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Народная </a:t>
            </a:r>
            <a:r>
              <a:rPr lang="ru-RU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мудрость гласит</a:t>
            </a: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</a:p>
          <a:p>
            <a:endParaRPr lang="ru-RU" sz="3200" b="1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</a:t>
            </a:r>
            <a:r>
              <a:rPr lang="ru-RU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Прежде чем достигнуть хороших результатов, надо много, не жалея ни сил, ни времени, учиться своему делу; нельзя ни на минуту терять интереса к нему, иначе успех будет половинчатым, а то и не будет его совсем».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81396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04664"/>
            <a:ext cx="849694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ru-RU" sz="24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Педагогическая технология дифференцированного </a:t>
            </a:r>
            <a:r>
              <a:rPr lang="ru-RU" sz="2400" b="1" kern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обучения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представляет собой совокупность организационных решений, средств и методов дифференцированного обучения, охватывающих определенную часть учебного процесса.</a:t>
            </a:r>
          </a:p>
          <a:p>
            <a:pPr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endParaRPr lang="ru-RU" sz="2000" i="1" kern="0" dirty="0">
              <a:solidFill>
                <a:srgbClr val="000000"/>
              </a:solidFill>
              <a:latin typeface="Times New Roman" pitchFamily="18" charset="0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9867" y="2636912"/>
            <a:ext cx="82089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Arial" charset="0"/>
              </a:rPr>
              <a:t>Дифференцированное обучение-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это </a:t>
            </a:r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Arial" charset="0"/>
              </a:rPr>
              <a:t>технология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обучения в одном классе детей с разными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способностями. Создание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наиболее благоприятных условий для развития личности ученика как </a:t>
            </a:r>
            <a:r>
              <a:rPr lang="ru-RU" sz="2400" b="1" dirty="0" err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ндивидуальности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.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9867" y="4496127"/>
            <a:ext cx="79834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Дифференцированное обучение </a:t>
            </a: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– это обучение, учитывающее индивидуальные особенности, возможности и способности детей. В условиях ФГОС это наиболее востребованная технология, потому что ориентирована на личность ученика.</a:t>
            </a:r>
            <a:endParaRPr lang="ru-RU" sz="2400" b="1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23935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620688"/>
            <a:ext cx="806489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B050"/>
                </a:solidFill>
                <a:latin typeface="Times New Roman, serif"/>
              </a:rPr>
              <a:t>Различают </a:t>
            </a:r>
            <a:r>
              <a:rPr lang="ru-RU" sz="2800" b="1" dirty="0">
                <a:solidFill>
                  <a:srgbClr val="00B050"/>
                </a:solidFill>
                <a:latin typeface="Times New Roman, serif"/>
              </a:rPr>
              <a:t>два уровня дифференциации: уровневая и профильная</a:t>
            </a:r>
            <a:r>
              <a:rPr lang="ru-RU" sz="2800" b="1" dirty="0" smtClean="0">
                <a:solidFill>
                  <a:srgbClr val="00B050"/>
                </a:solidFill>
                <a:latin typeface="Times New Roman, serif"/>
              </a:rPr>
              <a:t>.</a:t>
            </a:r>
          </a:p>
          <a:p>
            <a:pPr algn="just"/>
            <a:endParaRPr lang="ru-RU" b="1" dirty="0">
              <a:solidFill>
                <a:srgbClr val="000000"/>
              </a:solidFill>
              <a:latin typeface="Times New Roman, serif"/>
            </a:endParaRPr>
          </a:p>
          <a:p>
            <a:pPr algn="just"/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Оба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 сосуществуют и взаимно дополняют друг друга на всех ступенях школьного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</a:t>
            </a:r>
          </a:p>
          <a:p>
            <a:pPr algn="just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основной школе преобладает уровневая дифференциация. На старшей ступени приоритет отдаётся профильному обучению. Вместе с тем дифференциация по содержанию может проявляться уже в основной школе, где она осуществляется через кружковые занятия и факультативы.</a:t>
            </a:r>
          </a:p>
        </p:txBody>
      </p:sp>
    </p:spTree>
    <p:extLst>
      <p:ext uri="{BB962C8B-B14F-4D97-AF65-F5344CB8AC3E}">
        <p14:creationId xmlns:p14="http://schemas.microsoft.com/office/powerpoint/2010/main" val="176908944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4669" y="797511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3180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Уровневая </a:t>
            </a:r>
            <a:r>
              <a:rPr lang="ru-RU" sz="24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дифференциация 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выражается в том, что, обучаясь в одном классе, по одной программе и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учебнику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дети могут усваивать материал на различных уровнях.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Определяющим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этом является уровень обязательной подготовки.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4140" y="2924944"/>
            <a:ext cx="80303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учебный процесс на основе учета индивидуальных особенностей личности , т.е. на уровне его возможностей и способностей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задача: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увидеть индивидуальность ученика и сохранить ее, помочь ребенку поверить в свои силы, обеспечить его максимальное развитие.</a:t>
            </a:r>
          </a:p>
        </p:txBody>
      </p:sp>
    </p:spTree>
    <p:extLst>
      <p:ext uri="{BB962C8B-B14F-4D97-AF65-F5344CB8AC3E}">
        <p14:creationId xmlns:p14="http://schemas.microsoft.com/office/powerpoint/2010/main" val="356148446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7543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ts val="1875"/>
              </a:spcBef>
              <a:spcAft>
                <a:spcPts val="225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Основная задача школы заключается в том, чтобы способствовать всестороннему развитию личности ребенка, раскрывать его творческие способности, содействовать умственному, физическому, нравственному развитию личности</a:t>
            </a:r>
            <a:r>
              <a:rPr lang="ru-RU" sz="2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fontAlgn="base">
              <a:spcBef>
                <a:spcPts val="1875"/>
              </a:spcBef>
              <a:spcAft>
                <a:spcPts val="225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Сегодня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перед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учителем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стоит трудная задача – учить хорошо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всех- 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детей,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разных 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уровню подготовки,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учебным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возможностям.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Одним из способов решения этой проблемы является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внедрение 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практику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новых образовательных технологий,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которые призваны сделать обучение гуманным, защищающим интересы и здоровье ребенка. </a:t>
            </a:r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Именно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это  заставляет нас сегодня обращаться к личностно-ориентированным технологиям, к которым относится дифференциация и индивидуализация учебного процесса.</a:t>
            </a:r>
          </a:p>
          <a:p>
            <a:pPr fontAlgn="base">
              <a:spcBef>
                <a:spcPts val="1875"/>
              </a:spcBef>
              <a:spcAft>
                <a:spcPts val="2250"/>
              </a:spcAft>
            </a:pP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fontAlgn="base">
              <a:spcBef>
                <a:spcPts val="1875"/>
              </a:spcBef>
              <a:spcAft>
                <a:spcPts val="225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endParaRPr lang="ru-RU" sz="20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endParaRPr lang="ru-RU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ru-RU" sz="2000" b="1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33463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65348"/>
            <a:ext cx="866858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в российском образовании применяется дифференциация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возрастному составу (школьные классы, возрастные параллели, разновозрастные группы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 (мужские, женские, смешанные классы);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интересов (гуманитарные, физико-математические,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биологохимические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 группы, направления, отделения, школы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уровню умственного развития (способные, одаренные, дети с ЗПР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уровню достижений (отличники, успевающие, неуспевающие);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личностно-психологическим типам (типу мышления, темпераменту и др.).</a:t>
            </a:r>
          </a:p>
        </p:txBody>
      </p:sp>
    </p:spTree>
    <p:extLst>
      <p:ext uri="{BB962C8B-B14F-4D97-AF65-F5344CB8AC3E}">
        <p14:creationId xmlns:p14="http://schemas.microsoft.com/office/powerpoint/2010/main" val="100387457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568952" cy="6075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t-RU" altLang="ru-RU" sz="2400" b="0" i="1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R="0" lvl="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tabLst/>
              <a:defRPr/>
            </a:pPr>
            <a:r>
              <a:rPr kumimoji="0" lang="tt-RU" altLang="ru-RU" sz="2400" b="1" i="1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</a:t>
            </a:r>
            <a:r>
              <a:rPr kumimoji="0" lang="tt-RU" altLang="ru-RU" sz="2400" b="1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по типу школ (спецшколы, гимназии, лицеи, колледжи, частные школы, комплексы);</a:t>
            </a:r>
          </a:p>
          <a:p>
            <a:pPr marR="0" lvl="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tabLst/>
              <a:defRPr/>
            </a:pPr>
            <a:endParaRPr kumimoji="0" lang="tt-RU" altLang="ru-RU" sz="2400" b="1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tabLst/>
              <a:defRPr/>
            </a:pPr>
            <a:r>
              <a:rPr kumimoji="0" lang="tt-RU" altLang="ru-RU" sz="2400" b="1" i="1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внутришкольный</a:t>
            </a:r>
            <a:r>
              <a:rPr kumimoji="0" lang="tt-RU" altLang="ru-RU" sz="2400" b="1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(уровни, профили, отделения, углубления, уклоны, потоки);</a:t>
            </a:r>
          </a:p>
          <a:p>
            <a:pPr marR="0" lvl="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tabLst/>
              <a:defRPr/>
            </a:pPr>
            <a:endParaRPr kumimoji="0" lang="tt-RU" altLang="ru-RU" sz="2400" b="1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tabLst/>
              <a:defRPr/>
            </a:pPr>
            <a:r>
              <a:rPr kumimoji="0" lang="tt-RU" altLang="ru-RU" sz="2400" b="1" i="1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параллели</a:t>
            </a:r>
            <a:r>
              <a:rPr kumimoji="0" lang="tt-RU" altLang="ru-RU" sz="2400" b="1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(группы и классы различных уровней: гимназические, лицейские, классы компенсирующего обучения и т.д.);</a:t>
            </a:r>
          </a:p>
          <a:p>
            <a:pPr marR="0" lvl="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tabLst/>
              <a:defRPr/>
            </a:pPr>
            <a:endParaRPr kumimoji="0" lang="tt-RU" altLang="ru-RU" sz="2400" b="1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tabLst/>
              <a:defRPr/>
            </a:pPr>
            <a:r>
              <a:rPr kumimoji="0" lang="tt-RU" altLang="ru-RU" sz="2400" b="1" i="1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межклассная </a:t>
            </a:r>
            <a:r>
              <a:rPr kumimoji="0" lang="tt-RU" altLang="ru-RU" sz="2400" b="1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(факультативные, сводные, разновозрастные группы); </a:t>
            </a:r>
          </a:p>
          <a:p>
            <a:pPr marR="0" lvl="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tabLst/>
              <a:defRPr/>
            </a:pPr>
            <a:endParaRPr kumimoji="0" lang="tt-RU" altLang="ru-RU" sz="2400" b="1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tabLst/>
              <a:defRPr/>
            </a:pPr>
            <a:r>
              <a:rPr kumimoji="0" lang="tt-RU" altLang="ru-RU" sz="2400" b="1" i="1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внутриклассная, </a:t>
            </a:r>
            <a:r>
              <a:rPr kumimoji="0" lang="tt-RU" altLang="ru-RU" sz="2400" b="1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или внутрипредметная (группы в составе класса).</a:t>
            </a:r>
            <a:endParaRPr kumimoji="0" lang="ru-RU" altLang="ru-RU" sz="2400" b="1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9216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98566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Уровни дифференциации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/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</a:b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836712"/>
            <a:ext cx="864096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 eaLnBrk="0" fontAlgn="base" hangingPunct="0">
              <a:spcAft>
                <a:spcPct val="0"/>
              </a:spcAft>
              <a:buFontTx/>
              <a:buChar char="•"/>
              <a:defRPr/>
            </a:pPr>
            <a:r>
              <a:rPr lang="be-BY" sz="2100" b="1" i="1" kern="0" dirty="0">
                <a:solidFill>
                  <a:srgbClr val="00B050"/>
                </a:solidFill>
              </a:rPr>
              <a:t>микроуровень</a:t>
            </a:r>
            <a:r>
              <a:rPr lang="be-BY" sz="2100" b="1" i="1" kern="0" dirty="0">
                <a:solidFill>
                  <a:srgbClr val="000000"/>
                </a:solidFill>
              </a:rPr>
              <a:t> </a:t>
            </a:r>
            <a:r>
              <a:rPr lang="be-BY" sz="2100" b="1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1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</a:t>
            </a:r>
            <a:r>
              <a:rPr lang="ru-RU" sz="21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100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внутриклассная</a:t>
            </a:r>
            <a:r>
              <a:rPr lang="ru-RU" sz="21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1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</a:t>
            </a: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(уровневая)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дифференциация учитывает индивидуально-типологические особенности детей в процессе обучения их в стабильной группе (классе), созданной по случайным признакам. Разделение на группы может быть явным или неявным, состав групп меняется в зависимости от поставленной учебной задачи.  Различают одно- и многоуровневую внутреннюю дифференциацию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66700" lvl="0" indent="-266700" eaLnBrk="0" fontAlgn="base" hangingPunct="0">
              <a:spcAft>
                <a:spcPct val="0"/>
              </a:spcAft>
              <a:buFontTx/>
              <a:buChar char="•"/>
              <a:defRPr/>
            </a:pPr>
            <a:r>
              <a:rPr lang="be-BY" sz="2100" b="1" i="1" kern="0" dirty="0">
                <a:solidFill>
                  <a:srgbClr val="00B050"/>
                </a:solidFill>
              </a:rPr>
              <a:t>мезоуровень</a:t>
            </a:r>
            <a:r>
              <a:rPr lang="be-BY" sz="2100" b="1" i="1" kern="0" dirty="0">
                <a:solidFill>
                  <a:srgbClr val="000000"/>
                </a:solidFill>
              </a:rPr>
              <a:t> </a:t>
            </a:r>
            <a:r>
              <a:rPr lang="be-BY" sz="21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(внешняя)</a:t>
            </a:r>
          </a:p>
          <a:p>
            <a:pPr lvl="0" eaLnBrk="0" fontAlgn="base" hangingPunct="0">
              <a:spcAft>
                <a:spcPct val="0"/>
              </a:spcAft>
              <a:defRPr/>
            </a:pPr>
            <a:r>
              <a:rPr lang="ru-RU" sz="20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2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дифференциация осуществляется внутри школы между отдельными классами, профилями, </a:t>
            </a:r>
            <a:r>
              <a:rPr lang="ru-RU" sz="20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направлениями,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разделение учащихся по определенным признакам (способностям, интересам и т.д.) на стабильные группы, в которых и содержание образования, и методы обучения, и организационные формы различаются.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037243"/>
            <a:ext cx="8064896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 eaLnBrk="0" fontAlgn="base" hangingPunct="0">
              <a:spcAft>
                <a:spcPct val="0"/>
              </a:spcAft>
              <a:buFontTx/>
              <a:buChar char="•"/>
              <a:defRPr/>
            </a:pPr>
            <a:r>
              <a:rPr lang="be-BY" sz="2100" b="1" i="1" kern="0" dirty="0">
                <a:solidFill>
                  <a:srgbClr val="00B050"/>
                </a:solidFill>
              </a:rPr>
              <a:t>макроуровень</a:t>
            </a:r>
            <a:r>
              <a:rPr lang="be-BY" sz="2100" kern="0" dirty="0">
                <a:solidFill>
                  <a:srgbClr val="00B050"/>
                </a:solidFill>
              </a:rPr>
              <a:t> </a:t>
            </a:r>
            <a:r>
              <a:rPr lang="be-BY" sz="21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1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внешняя дифференциация)</a:t>
            </a:r>
            <a:r>
              <a:rPr lang="be-BY" sz="21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eaLnBrk="0" fontAlgn="base" hangingPunct="0">
              <a:spcAft>
                <a:spcPct val="0"/>
              </a:spcAft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создание специализированных школ, школ с уклонами, отдельных классов (групп), в которых различаются содержание обучения и учебные требования, предъявляемые к школьникам.</a:t>
            </a:r>
          </a:p>
        </p:txBody>
      </p:sp>
    </p:spTree>
    <p:extLst>
      <p:ext uri="{BB962C8B-B14F-4D97-AF65-F5344CB8AC3E}">
        <p14:creationId xmlns:p14="http://schemas.microsoft.com/office/powerpoint/2010/main" val="389089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1476375" y="476250"/>
            <a:ext cx="5903913" cy="577850"/>
          </a:xfrm>
          <a:prstGeom prst="rect">
            <a:avLst/>
          </a:prstGeom>
          <a:gradFill flip="none" rotWithShape="1">
            <a:gsLst>
              <a:gs pos="0">
                <a:srgbClr val="438086">
                  <a:lumMod val="60000"/>
                  <a:lumOff val="40000"/>
                </a:srgbClr>
              </a:gs>
              <a:gs pos="50000">
                <a:srgbClr val="53548A">
                  <a:tint val="44500"/>
                  <a:satMod val="160000"/>
                </a:srgbClr>
              </a:gs>
              <a:gs pos="100000">
                <a:srgbClr val="53548A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ysClr val="windowText" lastClr="000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7913" marR="0" lvl="0" indent="-10779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A04D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Критерии дифференциации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Rectangle 259"/>
          <p:cNvSpPr>
            <a:spLocks noChangeArrowheads="1"/>
          </p:cNvSpPr>
          <p:nvPr/>
        </p:nvSpPr>
        <p:spPr bwMode="auto">
          <a:xfrm>
            <a:off x="754289" y="1304925"/>
            <a:ext cx="3240088" cy="1079500"/>
          </a:xfrm>
          <a:prstGeom prst="rect">
            <a:avLst/>
          </a:prstGeom>
          <a:gradFill flip="none" rotWithShape="1">
            <a:gsLst>
              <a:gs pos="0">
                <a:srgbClr val="F4877C"/>
              </a:gs>
              <a:gs pos="50000">
                <a:srgbClr val="53548A">
                  <a:tint val="44500"/>
                  <a:satMod val="160000"/>
                </a:srgbClr>
              </a:gs>
              <a:gs pos="100000">
                <a:srgbClr val="53548A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rgbClr val="53548A">
                <a:lumMod val="50000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Обученность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" name="Rectangle 259"/>
          <p:cNvSpPr>
            <a:spLocks noChangeArrowheads="1"/>
          </p:cNvSpPr>
          <p:nvPr/>
        </p:nvSpPr>
        <p:spPr bwMode="auto">
          <a:xfrm>
            <a:off x="754289" y="2636912"/>
            <a:ext cx="3240088" cy="3455987"/>
          </a:xfrm>
          <a:prstGeom prst="rect">
            <a:avLst/>
          </a:prstGeom>
          <a:gradFill flip="none" rotWithShape="1">
            <a:gsLst>
              <a:gs pos="0">
                <a:srgbClr val="F8B5AE"/>
              </a:gs>
              <a:gs pos="50000">
                <a:srgbClr val="53548A">
                  <a:tint val="44500"/>
                  <a:satMod val="160000"/>
                </a:srgbClr>
              </a:gs>
              <a:gs pos="100000">
                <a:srgbClr val="53548A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rgbClr val="53548A">
                <a:lumMod val="50000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итог предыдущего</a:t>
            </a:r>
          </a:p>
          <a:p>
            <a:pPr marL="0" marR="0" lvl="0" indent="0" defTabSz="91440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обучения: </a:t>
            </a:r>
          </a:p>
          <a:p>
            <a:pPr marL="0" marR="0" lvl="0" indent="0" defTabSz="91440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уровень усвоения</a:t>
            </a:r>
          </a:p>
          <a:p>
            <a:pPr marL="0" marR="0" lvl="0" indent="0" defTabSz="91440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знаний и навыков</a:t>
            </a:r>
          </a:p>
          <a:p>
            <a:pPr marL="0" marR="0" lvl="0" indent="0" defTabSz="91440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уровень качества</a:t>
            </a:r>
          </a:p>
          <a:p>
            <a:pPr marL="0" marR="0" lvl="0" indent="0" defTabSz="91440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знаний и навыков</a:t>
            </a:r>
          </a:p>
          <a:p>
            <a:pPr marL="0" marR="0" lvl="0" indent="0" defTabSz="91440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способы и приемы</a:t>
            </a:r>
          </a:p>
          <a:p>
            <a:pPr marL="0" marR="0" lvl="0" indent="0" defTabSz="91440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их приобретения</a:t>
            </a:r>
          </a:p>
          <a:p>
            <a:pPr marL="0" marR="0" lvl="0" indent="0" defTabSz="91440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" name="Rectangle 259"/>
          <p:cNvSpPr>
            <a:spLocks noChangeArrowheads="1"/>
          </p:cNvSpPr>
          <p:nvPr/>
        </p:nvSpPr>
        <p:spPr bwMode="auto">
          <a:xfrm>
            <a:off x="4932040" y="1304925"/>
            <a:ext cx="3240088" cy="1079500"/>
          </a:xfrm>
          <a:prstGeom prst="rect">
            <a:avLst/>
          </a:prstGeom>
          <a:gradFill flip="none" rotWithShape="1">
            <a:gsLst>
              <a:gs pos="0">
                <a:srgbClr val="F4877C"/>
              </a:gs>
              <a:gs pos="50000">
                <a:srgbClr val="53548A">
                  <a:tint val="44500"/>
                  <a:satMod val="160000"/>
                </a:srgbClr>
              </a:gs>
              <a:gs pos="100000">
                <a:srgbClr val="53548A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rgbClr val="53548A">
                <a:lumMod val="50000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Обучаемость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6" name="Rectangle 259"/>
          <p:cNvSpPr>
            <a:spLocks noChangeArrowheads="1"/>
          </p:cNvSpPr>
          <p:nvPr/>
        </p:nvSpPr>
        <p:spPr bwMode="auto">
          <a:xfrm>
            <a:off x="4952873" y="2636912"/>
            <a:ext cx="3240088" cy="3455987"/>
          </a:xfrm>
          <a:prstGeom prst="rect">
            <a:avLst/>
          </a:prstGeom>
          <a:gradFill flip="none" rotWithShape="1">
            <a:gsLst>
              <a:gs pos="0">
                <a:srgbClr val="F8B5AE"/>
              </a:gs>
              <a:gs pos="50000">
                <a:srgbClr val="53548A">
                  <a:tint val="44500"/>
                  <a:satMod val="160000"/>
                </a:srgbClr>
              </a:gs>
              <a:gs pos="100000">
                <a:srgbClr val="53548A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rgbClr val="53548A">
                <a:lumMod val="50000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88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восприимчивость</a:t>
            </a:r>
          </a:p>
          <a:p>
            <a:pPr marL="0" marR="0" lvl="0" indent="88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ученика к усвоению</a:t>
            </a:r>
          </a:p>
          <a:p>
            <a:pPr marL="0" marR="0" lvl="0" indent="88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новых знаний и</a:t>
            </a:r>
          </a:p>
          <a:p>
            <a:pPr marL="0" marR="0" lvl="0" indent="88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способов их </a:t>
            </a:r>
          </a:p>
          <a:p>
            <a:pPr marL="0" marR="0" lvl="0" indent="88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добывания</a:t>
            </a:r>
          </a:p>
          <a:p>
            <a:pPr marL="0" marR="0" lvl="0" indent="88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готовность к пере-</a:t>
            </a:r>
          </a:p>
          <a:p>
            <a:pPr marL="0" marR="0" lvl="0" indent="88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ходу на новые</a:t>
            </a:r>
          </a:p>
          <a:p>
            <a:pPr marL="0" marR="0" lvl="0" indent="88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уровни умственного</a:t>
            </a:r>
          </a:p>
          <a:p>
            <a:pPr marL="0" marR="0" lvl="0" indent="88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развития</a:t>
            </a:r>
            <a:endParaRPr kumimoji="0" lang="ru-RU" sz="2400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671632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A5644E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ЭТАПЫ ОРГАНИЗАЦИИ ДИФФЕРЕНЦИАЦИИ 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894209" y="1414129"/>
            <a:ext cx="6987056" cy="921846"/>
            <a:chOff x="759943" y="4258"/>
            <a:chExt cx="6987056" cy="921846"/>
          </a:xfrm>
        </p:grpSpPr>
        <p:sp>
          <p:nvSpPr>
            <p:cNvPr id="4" name="Прямоугольник с двумя скругленными соседними углами 3"/>
            <p:cNvSpPr/>
            <p:nvPr/>
          </p:nvSpPr>
          <p:spPr>
            <a:xfrm rot="5400000">
              <a:off x="3792548" y="-3028347"/>
              <a:ext cx="921846" cy="6987056"/>
            </a:xfrm>
            <a:prstGeom prst="round2Same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19050" cap="flat" cmpd="sng" algn="ctr">
              <a:solidFill>
                <a:srgbClr val="A5644E">
                  <a:shade val="80000"/>
                  <a:hueOff val="0"/>
                  <a:satOff val="0"/>
                  <a:lumOff val="0"/>
                  <a:alphaOff val="0"/>
                  <a:shade val="75000"/>
                  <a:lumMod val="90000"/>
                </a:srgbClr>
              </a:solidFill>
              <a:prstDash val="solid"/>
            </a:ln>
            <a:effectLst/>
          </p:spPr>
        </p:sp>
        <p:sp>
          <p:nvSpPr>
            <p:cNvPr id="5" name="Прямоугольник 4"/>
            <p:cNvSpPr/>
            <p:nvPr/>
          </p:nvSpPr>
          <p:spPr>
            <a:xfrm>
              <a:off x="759944" y="49258"/>
              <a:ext cx="6942055" cy="83184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marR="0" lvl="1" indent="-285750" algn="l" defTabSz="1422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5644E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/>
                  <a:ea typeface="+mn-ea"/>
                  <a:cs typeface="+mn-cs"/>
                </a:rPr>
                <a:t>Диагностика </a:t>
              </a:r>
              <a:endPara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A5644E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910853" y="2567362"/>
            <a:ext cx="6987056" cy="905858"/>
            <a:chOff x="759943" y="1067537"/>
            <a:chExt cx="6987056" cy="905858"/>
          </a:xfrm>
        </p:grpSpPr>
        <p:sp>
          <p:nvSpPr>
            <p:cNvPr id="7" name="Прямоугольник с двумя скругленными соседними углами 6"/>
            <p:cNvSpPr/>
            <p:nvPr/>
          </p:nvSpPr>
          <p:spPr>
            <a:xfrm rot="5400000">
              <a:off x="3800542" y="-1973062"/>
              <a:ext cx="905858" cy="6987056"/>
            </a:xfrm>
            <a:prstGeom prst="round2Same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19050" cap="flat" cmpd="sng" algn="ctr">
              <a:solidFill>
                <a:srgbClr val="A5644E">
                  <a:shade val="80000"/>
                  <a:hueOff val="-73468"/>
                  <a:satOff val="-3854"/>
                  <a:lumOff val="9100"/>
                  <a:alphaOff val="0"/>
                  <a:shade val="75000"/>
                  <a:lumMod val="90000"/>
                </a:srgbClr>
              </a:solidFill>
              <a:prstDash val="solid"/>
            </a:ln>
            <a:effectLst/>
          </p:spPr>
        </p:sp>
        <p:sp>
          <p:nvSpPr>
            <p:cNvPr id="8" name="Прямоугольник 7"/>
            <p:cNvSpPr/>
            <p:nvPr/>
          </p:nvSpPr>
          <p:spPr>
            <a:xfrm>
              <a:off x="759943" y="1111757"/>
              <a:ext cx="6942836" cy="81741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marR="0" lvl="1" indent="-285750" algn="l" defTabSz="1422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5644E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/>
                  <a:ea typeface="+mn-ea"/>
                  <a:cs typeface="+mn-cs"/>
                </a:rPr>
                <a:t>Распределение  по типологическим группам </a:t>
              </a:r>
              <a:endPara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A5644E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910853" y="3852489"/>
            <a:ext cx="7037559" cy="1016357"/>
            <a:chOff x="684632" y="1664441"/>
            <a:chExt cx="7037559" cy="1016357"/>
          </a:xfrm>
        </p:grpSpPr>
        <p:sp>
          <p:nvSpPr>
            <p:cNvPr id="13" name="Прямоугольник с двумя скругленными соседними углами 12"/>
            <p:cNvSpPr/>
            <p:nvPr/>
          </p:nvSpPr>
          <p:spPr>
            <a:xfrm rot="5400000">
              <a:off x="3669981" y="-1320908"/>
              <a:ext cx="1016357" cy="6987056"/>
            </a:xfrm>
            <a:prstGeom prst="round2Same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19050" cap="flat" cmpd="sng" algn="ctr">
              <a:solidFill>
                <a:srgbClr val="A5644E">
                  <a:shade val="80000"/>
                  <a:hueOff val="-146937"/>
                  <a:satOff val="-7709"/>
                  <a:lumOff val="18199"/>
                  <a:alphaOff val="0"/>
                  <a:shade val="75000"/>
                  <a:lumMod val="90000"/>
                </a:srgbClr>
              </a:solidFill>
              <a:prstDash val="solid"/>
            </a:ln>
            <a:effectLst/>
          </p:spPr>
        </p:sp>
        <p:sp>
          <p:nvSpPr>
            <p:cNvPr id="14" name="Прямоугольник 13"/>
            <p:cNvSpPr/>
            <p:nvPr/>
          </p:nvSpPr>
          <p:spPr>
            <a:xfrm>
              <a:off x="740373" y="1714057"/>
              <a:ext cx="6981818" cy="91712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marR="0" lvl="1" indent="-285750" algn="l" defTabSz="1422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5644E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/>
                  <a:ea typeface="+mn-ea"/>
                  <a:cs typeface="+mn-cs"/>
                </a:rPr>
                <a:t>Реализация дифференцированного подхода </a:t>
              </a:r>
              <a:endPara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A5644E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942492" y="5157192"/>
            <a:ext cx="6987056" cy="987418"/>
            <a:chOff x="759943" y="3233726"/>
            <a:chExt cx="6987056" cy="987418"/>
          </a:xfrm>
        </p:grpSpPr>
        <p:sp>
          <p:nvSpPr>
            <p:cNvPr id="16" name="Прямоугольник с двумя скругленными соседними углами 15"/>
            <p:cNvSpPr/>
            <p:nvPr/>
          </p:nvSpPr>
          <p:spPr>
            <a:xfrm rot="5400000">
              <a:off x="3759762" y="233907"/>
              <a:ext cx="987418" cy="6987056"/>
            </a:xfrm>
            <a:prstGeom prst="round2Same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19050" cap="flat" cmpd="sng" algn="ctr">
              <a:solidFill>
                <a:srgbClr val="A5644E">
                  <a:shade val="80000"/>
                  <a:hueOff val="-220405"/>
                  <a:satOff val="-11563"/>
                  <a:lumOff val="27299"/>
                  <a:alphaOff val="0"/>
                  <a:shade val="75000"/>
                  <a:lumMod val="90000"/>
                </a:srgbClr>
              </a:solidFill>
              <a:prstDash val="solid"/>
            </a:ln>
            <a:effectLst/>
          </p:spPr>
        </p:sp>
        <p:sp>
          <p:nvSpPr>
            <p:cNvPr id="17" name="Прямоугольник 16"/>
            <p:cNvSpPr/>
            <p:nvPr/>
          </p:nvSpPr>
          <p:spPr>
            <a:xfrm>
              <a:off x="759943" y="3281928"/>
              <a:ext cx="6938854" cy="89101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marR="0" lvl="1" indent="-285750" algn="l" defTabSz="1422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5644E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/>
                  <a:ea typeface="+mn-ea"/>
                  <a:cs typeface="+mn-cs"/>
                </a:rPr>
                <a:t>Диагностический контроль </a:t>
              </a:r>
              <a:endPara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A5644E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946168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4"/>
          <p:cNvSpPr>
            <a:spLocks noChangeArrowheads="1"/>
          </p:cNvSpPr>
          <p:nvPr/>
        </p:nvSpPr>
        <p:spPr bwMode="auto">
          <a:xfrm>
            <a:off x="2916238" y="5373688"/>
            <a:ext cx="3527425" cy="1225550"/>
          </a:xfrm>
          <a:prstGeom prst="ellipse">
            <a:avLst/>
          </a:prstGeom>
          <a:gradFill rotWithShape="1">
            <a:gsLst>
              <a:gs pos="0">
                <a:srgbClr val="CCCC99"/>
              </a:gs>
              <a:gs pos="50000">
                <a:srgbClr val="FFFFFF"/>
              </a:gs>
              <a:gs pos="100000">
                <a:srgbClr val="CCCC99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987675" y="5589588"/>
            <a:ext cx="338455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2698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smtClean="0">
                <a:solidFill>
                  <a:srgbClr val="9900FF"/>
                </a:solidFill>
              </a:rPr>
              <a:t>по степени и характеру помощи</a:t>
            </a:r>
          </a:p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2000" b="1" smtClean="0">
              <a:solidFill>
                <a:srgbClr val="9900FF"/>
              </a:solidFill>
            </a:endParaRPr>
          </a:p>
        </p:txBody>
      </p:sp>
      <p:grpSp>
        <p:nvGrpSpPr>
          <p:cNvPr id="6148" name="Group 13"/>
          <p:cNvGrpSpPr>
            <a:grpSpLocks/>
          </p:cNvGrpSpPr>
          <p:nvPr/>
        </p:nvGrpSpPr>
        <p:grpSpPr bwMode="auto">
          <a:xfrm>
            <a:off x="250825" y="1916113"/>
            <a:ext cx="3095625" cy="1225550"/>
            <a:chOff x="476" y="1162"/>
            <a:chExt cx="1814" cy="772"/>
          </a:xfrm>
        </p:grpSpPr>
        <p:sp>
          <p:nvSpPr>
            <p:cNvPr id="6166" name="Oval 9"/>
            <p:cNvSpPr>
              <a:spLocks noChangeArrowheads="1"/>
            </p:cNvSpPr>
            <p:nvPr/>
          </p:nvSpPr>
          <p:spPr bwMode="auto">
            <a:xfrm>
              <a:off x="476" y="1162"/>
              <a:ext cx="1814" cy="772"/>
            </a:xfrm>
            <a:prstGeom prst="ellipse">
              <a:avLst/>
            </a:prstGeom>
            <a:gradFill rotWithShape="1">
              <a:gsLst>
                <a:gs pos="0">
                  <a:srgbClr val="CCCC99"/>
                </a:gs>
                <a:gs pos="50000">
                  <a:srgbClr val="FFFFFF"/>
                </a:gs>
                <a:gs pos="100000">
                  <a:srgbClr val="CCCC99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6167" name="Text Box 5"/>
            <p:cNvSpPr txBox="1">
              <a:spLocks noChangeArrowheads="1"/>
            </p:cNvSpPr>
            <p:nvPr/>
          </p:nvSpPr>
          <p:spPr bwMode="auto">
            <a:xfrm>
              <a:off x="657" y="1207"/>
              <a:ext cx="140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9048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2000" b="1" smtClean="0">
                  <a:solidFill>
                    <a:srgbClr val="006600"/>
                  </a:solidFill>
                </a:rPr>
                <a:t>по уровню творчества</a:t>
              </a:r>
            </a:p>
          </p:txBody>
        </p:sp>
      </p:grpSp>
      <p:sp>
        <p:nvSpPr>
          <p:cNvPr id="6149" name="Oval 10"/>
          <p:cNvSpPr>
            <a:spLocks noChangeArrowheads="1"/>
          </p:cNvSpPr>
          <p:nvPr/>
        </p:nvSpPr>
        <p:spPr bwMode="auto">
          <a:xfrm>
            <a:off x="250825" y="4508500"/>
            <a:ext cx="3168650" cy="1225550"/>
          </a:xfrm>
          <a:prstGeom prst="ellipse">
            <a:avLst/>
          </a:prstGeom>
          <a:gradFill rotWithShape="1">
            <a:gsLst>
              <a:gs pos="0">
                <a:srgbClr val="CCCC99"/>
              </a:gs>
              <a:gs pos="50000">
                <a:srgbClr val="FFFFFF"/>
              </a:gs>
              <a:gs pos="100000">
                <a:srgbClr val="CCCC99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79388" y="4508500"/>
            <a:ext cx="30035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04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9900FF"/>
                </a:solidFill>
              </a:rPr>
              <a:t>по степени самостоятельности</a:t>
            </a:r>
          </a:p>
        </p:txBody>
      </p:sp>
      <p:sp>
        <p:nvSpPr>
          <p:cNvPr id="6151" name="Oval 11"/>
          <p:cNvSpPr>
            <a:spLocks noChangeArrowheads="1"/>
          </p:cNvSpPr>
          <p:nvPr/>
        </p:nvSpPr>
        <p:spPr bwMode="auto">
          <a:xfrm>
            <a:off x="5651500" y="4508500"/>
            <a:ext cx="3167063" cy="1225550"/>
          </a:xfrm>
          <a:prstGeom prst="ellipse">
            <a:avLst/>
          </a:prstGeom>
          <a:gradFill rotWithShape="1">
            <a:gsLst>
              <a:gs pos="0">
                <a:srgbClr val="CCCC99"/>
              </a:gs>
              <a:gs pos="50000">
                <a:srgbClr val="FFFFFF"/>
              </a:gs>
              <a:gs pos="100000">
                <a:srgbClr val="CCCC99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867400" y="4508500"/>
            <a:ext cx="2692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04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9900FF"/>
                </a:solidFill>
              </a:rPr>
              <a:t>по характеру учебных действий</a:t>
            </a:r>
          </a:p>
        </p:txBody>
      </p:sp>
      <p:sp>
        <p:nvSpPr>
          <p:cNvPr id="6153" name="Oval 12"/>
          <p:cNvSpPr>
            <a:spLocks noChangeArrowheads="1"/>
          </p:cNvSpPr>
          <p:nvPr/>
        </p:nvSpPr>
        <p:spPr bwMode="auto">
          <a:xfrm>
            <a:off x="5795963" y="1844675"/>
            <a:ext cx="3024187" cy="1225550"/>
          </a:xfrm>
          <a:prstGeom prst="ellipse">
            <a:avLst/>
          </a:prstGeom>
          <a:gradFill rotWithShape="1">
            <a:gsLst>
              <a:gs pos="0">
                <a:srgbClr val="CCCC99"/>
              </a:gs>
              <a:gs pos="50000">
                <a:srgbClr val="FFFFFF"/>
              </a:gs>
              <a:gs pos="100000">
                <a:srgbClr val="CCCC99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154" name="Text Box 7"/>
          <p:cNvSpPr txBox="1">
            <a:spLocks noChangeArrowheads="1"/>
          </p:cNvSpPr>
          <p:nvPr/>
        </p:nvSpPr>
        <p:spPr bwMode="auto">
          <a:xfrm>
            <a:off x="5940425" y="2133600"/>
            <a:ext cx="27209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04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006600"/>
                </a:solidFill>
              </a:rPr>
              <a:t>по объёму</a:t>
            </a:r>
          </a:p>
        </p:txBody>
      </p:sp>
      <p:sp>
        <p:nvSpPr>
          <p:cNvPr id="6155" name="Text Box 25"/>
          <p:cNvSpPr txBox="1">
            <a:spLocks noChangeArrowheads="1"/>
          </p:cNvSpPr>
          <p:nvPr/>
        </p:nvSpPr>
        <p:spPr bwMode="auto">
          <a:xfrm>
            <a:off x="755650" y="188913"/>
            <a:ext cx="7920038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4800" b="1" dirty="0" smtClean="0">
                <a:solidFill>
                  <a:srgbClr val="00B050"/>
                </a:solidFill>
                <a:latin typeface="Times New Roman" pitchFamily="18" charset="0"/>
              </a:rPr>
              <a:t>Способы дифференциации</a:t>
            </a:r>
            <a:endParaRPr lang="ru-RU" altLang="ru-RU" sz="4800" dirty="0" smtClean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6156" name="Rectangle 26"/>
          <p:cNvSpPr>
            <a:spLocks noChangeArrowheads="1"/>
          </p:cNvSpPr>
          <p:nvPr/>
        </p:nvSpPr>
        <p:spPr bwMode="auto">
          <a:xfrm>
            <a:off x="1763713" y="1125538"/>
            <a:ext cx="5638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smtClean="0">
                <a:solidFill>
                  <a:srgbClr val="CC0000"/>
                </a:solidFill>
              </a:rPr>
              <a:t>Дифференциация содержания</a:t>
            </a:r>
          </a:p>
        </p:txBody>
      </p:sp>
      <p:sp>
        <p:nvSpPr>
          <p:cNvPr id="6157" name="Text Box 27"/>
          <p:cNvSpPr txBox="1">
            <a:spLocks noChangeArrowheads="1"/>
          </p:cNvSpPr>
          <p:nvPr/>
        </p:nvSpPr>
        <p:spPr bwMode="auto">
          <a:xfrm>
            <a:off x="539750" y="3789363"/>
            <a:ext cx="81375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smtClean="0">
                <a:solidFill>
                  <a:srgbClr val="CC0000"/>
                </a:solidFill>
              </a:rPr>
              <a:t>Разные способы организации деятельности учащихся</a:t>
            </a:r>
          </a:p>
        </p:txBody>
      </p:sp>
      <p:sp>
        <p:nvSpPr>
          <p:cNvPr id="6158" name="Oval 4"/>
          <p:cNvSpPr>
            <a:spLocks noChangeArrowheads="1"/>
          </p:cNvSpPr>
          <p:nvPr/>
        </p:nvSpPr>
        <p:spPr bwMode="auto">
          <a:xfrm>
            <a:off x="3203575" y="2565400"/>
            <a:ext cx="2879725" cy="1225550"/>
          </a:xfrm>
          <a:prstGeom prst="ellipse">
            <a:avLst/>
          </a:prstGeom>
          <a:gradFill rotWithShape="1">
            <a:gsLst>
              <a:gs pos="0">
                <a:srgbClr val="CCCC99"/>
              </a:gs>
              <a:gs pos="50000">
                <a:srgbClr val="FFFFFF"/>
              </a:gs>
              <a:gs pos="100000">
                <a:srgbClr val="CCCC99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159" name="Text Box 3"/>
          <p:cNvSpPr txBox="1">
            <a:spLocks noChangeArrowheads="1"/>
          </p:cNvSpPr>
          <p:nvPr/>
        </p:nvSpPr>
        <p:spPr bwMode="auto">
          <a:xfrm>
            <a:off x="3492500" y="2636838"/>
            <a:ext cx="2232025" cy="188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2698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00"/>
                </a:solidFill>
              </a:rPr>
              <a:t>   </a:t>
            </a:r>
            <a:r>
              <a:rPr lang="ru-RU" altLang="ru-RU" sz="2000" b="1" dirty="0" smtClean="0">
                <a:solidFill>
                  <a:srgbClr val="006600"/>
                </a:solidFill>
              </a:rPr>
              <a:t>по уровню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6600"/>
                </a:solidFill>
              </a:rPr>
              <a:t>    трудности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2000" b="1" dirty="0" smtClean="0">
              <a:solidFill>
                <a:srgbClr val="006600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2000" b="1" dirty="0" smtClean="0">
              <a:solidFill>
                <a:srgbClr val="006600"/>
              </a:solidFill>
            </a:endParaRPr>
          </a:p>
        </p:txBody>
      </p:sp>
      <p:sp>
        <p:nvSpPr>
          <p:cNvPr id="6160" name="Line 51"/>
          <p:cNvSpPr>
            <a:spLocks noChangeShapeType="1"/>
          </p:cNvSpPr>
          <p:nvPr/>
        </p:nvSpPr>
        <p:spPr bwMode="auto">
          <a:xfrm flipH="1">
            <a:off x="2555875" y="1628775"/>
            <a:ext cx="849313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161" name="Line 51"/>
          <p:cNvSpPr>
            <a:spLocks noChangeShapeType="1"/>
          </p:cNvSpPr>
          <p:nvPr/>
        </p:nvSpPr>
        <p:spPr bwMode="auto">
          <a:xfrm flipH="1">
            <a:off x="2268538" y="4221163"/>
            <a:ext cx="849312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162" name="Line 51"/>
          <p:cNvSpPr>
            <a:spLocks noChangeShapeType="1"/>
          </p:cNvSpPr>
          <p:nvPr/>
        </p:nvSpPr>
        <p:spPr bwMode="auto">
          <a:xfrm>
            <a:off x="5508625" y="1628775"/>
            <a:ext cx="70485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163" name="Line 51"/>
          <p:cNvSpPr>
            <a:spLocks noChangeShapeType="1"/>
          </p:cNvSpPr>
          <p:nvPr/>
        </p:nvSpPr>
        <p:spPr bwMode="auto">
          <a:xfrm>
            <a:off x="5580063" y="4221163"/>
            <a:ext cx="704850" cy="334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164" name="Line 51"/>
          <p:cNvSpPr>
            <a:spLocks noChangeShapeType="1"/>
          </p:cNvSpPr>
          <p:nvPr/>
        </p:nvSpPr>
        <p:spPr bwMode="auto">
          <a:xfrm>
            <a:off x="4572000" y="177323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165" name="Line 51"/>
          <p:cNvSpPr>
            <a:spLocks noChangeShapeType="1"/>
          </p:cNvSpPr>
          <p:nvPr/>
        </p:nvSpPr>
        <p:spPr bwMode="auto">
          <a:xfrm>
            <a:off x="4572000" y="4724400"/>
            <a:ext cx="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9094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8"/>
          <p:cNvGrpSpPr>
            <a:grpSpLocks noChangeAspect="1"/>
          </p:cNvGrpSpPr>
          <p:nvPr/>
        </p:nvGrpSpPr>
        <p:grpSpPr bwMode="auto">
          <a:xfrm>
            <a:off x="1403350" y="107950"/>
            <a:ext cx="4229100" cy="342900"/>
            <a:chOff x="3174" y="5194"/>
            <a:chExt cx="5550" cy="447"/>
          </a:xfrm>
        </p:grpSpPr>
        <p:sp>
          <p:nvSpPr>
            <p:cNvPr id="7200" name="AutoShape 29"/>
            <p:cNvSpPr>
              <a:spLocks noChangeAspect="1" noChangeArrowheads="1" noTextEdit="1"/>
            </p:cNvSpPr>
            <p:nvPr/>
          </p:nvSpPr>
          <p:spPr bwMode="auto">
            <a:xfrm>
              <a:off x="3174" y="5194"/>
              <a:ext cx="5550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7171" name="Rectangle 27"/>
          <p:cNvSpPr>
            <a:spLocks noChangeArrowheads="1"/>
          </p:cNvSpPr>
          <p:nvPr/>
        </p:nvSpPr>
        <p:spPr bwMode="auto">
          <a:xfrm>
            <a:off x="827088" y="971550"/>
            <a:ext cx="2201862" cy="862013"/>
          </a:xfrm>
          <a:prstGeom prst="rect">
            <a:avLst/>
          </a:prstGeom>
          <a:gradFill rotWithShape="1">
            <a:gsLst>
              <a:gs pos="0">
                <a:srgbClr val="CDE9EB"/>
              </a:gs>
              <a:gs pos="50000">
                <a:srgbClr val="FFFFFF"/>
              </a:gs>
              <a:gs pos="100000">
                <a:srgbClr val="CDE9EB"/>
              </a:gs>
            </a:gsLst>
            <a:lin ang="2700000" scaled="1"/>
          </a:gra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smtClean="0">
                <a:solidFill>
                  <a:srgbClr val="990033"/>
                </a:solidFill>
                <a:cs typeface="Times New Roman" pitchFamily="18" charset="0"/>
              </a:rPr>
              <a:t>Фронтальная работа</a:t>
            </a:r>
            <a:endParaRPr lang="ru-RU" altLang="ru-RU" sz="2000" b="1" smtClean="0">
              <a:solidFill>
                <a:srgbClr val="990033"/>
              </a:solidFill>
            </a:endParaRPr>
          </a:p>
        </p:txBody>
      </p:sp>
      <p:sp>
        <p:nvSpPr>
          <p:cNvPr id="7172" name="Rectangle 17"/>
          <p:cNvSpPr>
            <a:spLocks noChangeArrowheads="1"/>
          </p:cNvSpPr>
          <p:nvPr/>
        </p:nvSpPr>
        <p:spPr bwMode="auto">
          <a:xfrm>
            <a:off x="3490913" y="971550"/>
            <a:ext cx="2376487" cy="792163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2700000" scaled="1"/>
          </a:gra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smtClean="0">
                <a:solidFill>
                  <a:srgbClr val="990033"/>
                </a:solidFill>
                <a:cs typeface="Times New Roman" pitchFamily="18" charset="0"/>
              </a:rPr>
              <a:t>Групповая работа</a:t>
            </a:r>
            <a:endParaRPr lang="ru-RU" altLang="ru-RU" sz="2000" b="1" smtClean="0">
              <a:solidFill>
                <a:srgbClr val="990033"/>
              </a:solidFill>
            </a:endParaRPr>
          </a:p>
        </p:txBody>
      </p:sp>
      <p:sp>
        <p:nvSpPr>
          <p:cNvPr id="7173" name="Rectangle 16"/>
          <p:cNvSpPr>
            <a:spLocks noChangeArrowheads="1"/>
          </p:cNvSpPr>
          <p:nvPr/>
        </p:nvSpPr>
        <p:spPr bwMode="auto">
          <a:xfrm>
            <a:off x="6299199" y="971550"/>
            <a:ext cx="2447925" cy="790575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2700000" scaled="1"/>
          </a:gra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990033"/>
                </a:solidFill>
                <a:cs typeface="Times New Roman" pitchFamily="18" charset="0"/>
              </a:rPr>
              <a:t>Индивидуальная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990033"/>
                </a:solidFill>
                <a:cs typeface="Times New Roman" pitchFamily="18" charset="0"/>
              </a:rPr>
              <a:t>работа</a:t>
            </a:r>
            <a:endParaRPr lang="ru-RU" altLang="ru-RU" sz="2000" b="1" dirty="0" smtClean="0">
              <a:solidFill>
                <a:srgbClr val="990033"/>
              </a:solidFill>
            </a:endParaRPr>
          </a:p>
        </p:txBody>
      </p:sp>
      <p:sp>
        <p:nvSpPr>
          <p:cNvPr id="7174" name="Rectangle 26"/>
          <p:cNvSpPr>
            <a:spLocks noChangeArrowheads="1"/>
          </p:cNvSpPr>
          <p:nvPr/>
        </p:nvSpPr>
        <p:spPr bwMode="auto">
          <a:xfrm>
            <a:off x="658812" y="2195513"/>
            <a:ext cx="2370138" cy="9144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err="1" smtClean="0">
                <a:solidFill>
                  <a:srgbClr val="0000FF"/>
                </a:solidFill>
              </a:rPr>
              <a:t>о</a:t>
            </a:r>
            <a:r>
              <a:rPr lang="ru-RU" altLang="ru-RU" b="1" dirty="0" err="1" smtClean="0">
                <a:solidFill>
                  <a:srgbClr val="0000FF"/>
                </a:solidFill>
                <a:cs typeface="Times New Roman" pitchFamily="18" charset="0"/>
              </a:rPr>
              <a:t>бщеклассная</a:t>
            </a:r>
            <a:r>
              <a:rPr lang="ru-RU" altLang="ru-RU" b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endParaRPr lang="ru-RU" altLang="ru-RU" b="1" dirty="0" smtClean="0">
              <a:solidFill>
                <a:srgbClr val="0000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00FF"/>
                </a:solidFill>
                <a:cs typeface="Times New Roman" pitchFamily="18" charset="0"/>
              </a:rPr>
              <a:t>(фронтальная) с </a:t>
            </a:r>
            <a:br>
              <a:rPr lang="ru-RU" altLang="ru-RU" b="1" dirty="0" smtClean="0">
                <a:solidFill>
                  <a:srgbClr val="0000FF"/>
                </a:solidFill>
                <a:cs typeface="Times New Roman" pitchFamily="18" charset="0"/>
              </a:rPr>
            </a:br>
            <a:r>
              <a:rPr lang="ru-RU" altLang="ru-RU" b="1" dirty="0" smtClean="0">
                <a:solidFill>
                  <a:srgbClr val="0000FF"/>
                </a:solidFill>
                <a:cs typeface="Times New Roman" pitchFamily="18" charset="0"/>
              </a:rPr>
              <a:t>единым заданием</a:t>
            </a:r>
            <a:endParaRPr lang="ru-RU" altLang="ru-RU" b="1" dirty="0" smtClean="0">
              <a:solidFill>
                <a:srgbClr val="0000FF"/>
              </a:solidFill>
            </a:endParaRPr>
          </a:p>
        </p:txBody>
      </p:sp>
      <p:sp>
        <p:nvSpPr>
          <p:cNvPr id="7175" name="Rectangle 25"/>
          <p:cNvSpPr>
            <a:spLocks noChangeArrowheads="1"/>
          </p:cNvSpPr>
          <p:nvPr/>
        </p:nvSpPr>
        <p:spPr bwMode="auto">
          <a:xfrm>
            <a:off x="827088" y="3419475"/>
            <a:ext cx="2232025" cy="8636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00FF"/>
                </a:solidFill>
                <a:cs typeface="Times New Roman" pitchFamily="18" charset="0"/>
              </a:rPr>
              <a:t>Фронтальная с</a:t>
            </a:r>
            <a:endParaRPr lang="ru-RU" altLang="ru-RU" b="1" dirty="0" smtClean="0">
              <a:solidFill>
                <a:srgbClr val="0000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дифференцирова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</a:rPr>
              <a:t>н- </a:t>
            </a:r>
            <a:r>
              <a:rPr lang="ru-RU" altLang="ru-RU" b="1" dirty="0" err="1" smtClean="0">
                <a:solidFill>
                  <a:srgbClr val="0000FF"/>
                </a:solidFill>
                <a:latin typeface="Times New Roman" pitchFamily="18" charset="0"/>
              </a:rPr>
              <a:t>н</a:t>
            </a:r>
            <a:r>
              <a:rPr lang="ru-RU" alt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ым</a:t>
            </a:r>
            <a:r>
              <a:rPr lang="ru-RU" altLang="ru-RU" b="1" dirty="0" smtClean="0">
                <a:solidFill>
                  <a:srgbClr val="0000FF"/>
                </a:solidFill>
                <a:cs typeface="Times New Roman" pitchFamily="18" charset="0"/>
              </a:rPr>
              <a:t> заданием.</a:t>
            </a:r>
            <a:endParaRPr lang="ru-RU" altLang="ru-RU" b="1" dirty="0" smtClean="0">
              <a:solidFill>
                <a:srgbClr val="0000FF"/>
              </a:solidFill>
            </a:endParaRPr>
          </a:p>
        </p:txBody>
      </p:sp>
      <p:sp>
        <p:nvSpPr>
          <p:cNvPr id="7176" name="Line 22"/>
          <p:cNvSpPr>
            <a:spLocks noChangeShapeType="1"/>
          </p:cNvSpPr>
          <p:nvPr/>
        </p:nvSpPr>
        <p:spPr bwMode="auto">
          <a:xfrm rot="-4864779">
            <a:off x="620713" y="2401887"/>
            <a:ext cx="52388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77" name="Line 21"/>
          <p:cNvSpPr>
            <a:spLocks noChangeShapeType="1"/>
          </p:cNvSpPr>
          <p:nvPr/>
        </p:nvSpPr>
        <p:spPr bwMode="auto">
          <a:xfrm rot="5047962" flipV="1">
            <a:off x="635000" y="3611563"/>
            <a:ext cx="47625" cy="384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79" name="Line 19"/>
          <p:cNvSpPr>
            <a:spLocks noChangeShapeType="1"/>
          </p:cNvSpPr>
          <p:nvPr/>
        </p:nvSpPr>
        <p:spPr bwMode="auto">
          <a:xfrm flipH="1">
            <a:off x="466725" y="1166019"/>
            <a:ext cx="0" cy="311864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563938" y="2195513"/>
            <a:ext cx="2232025" cy="8636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smtClean="0">
                <a:solidFill>
                  <a:srgbClr val="0000FF"/>
                </a:solidFill>
                <a:latin typeface="Times New Roman" pitchFamily="18" charset="0"/>
              </a:rPr>
              <a:t>1.</a:t>
            </a:r>
            <a:r>
              <a:rPr lang="ru-RU" altLang="ru-RU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Групповая с единым заданием</a:t>
            </a:r>
            <a:endParaRPr lang="ru-RU" altLang="ru-RU" b="1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182" name="Rectangle 12"/>
          <p:cNvSpPr>
            <a:spLocks noChangeArrowheads="1"/>
          </p:cNvSpPr>
          <p:nvPr/>
        </p:nvSpPr>
        <p:spPr bwMode="auto">
          <a:xfrm>
            <a:off x="3563938" y="3419475"/>
            <a:ext cx="2232025" cy="865188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Групповая с дифференцирован-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ным заданием </a:t>
            </a:r>
            <a:endParaRPr lang="ru-RU" altLang="ru-RU" b="1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183" name="Line 11"/>
          <p:cNvSpPr>
            <a:spLocks noChangeShapeType="1"/>
          </p:cNvSpPr>
          <p:nvPr/>
        </p:nvSpPr>
        <p:spPr bwMode="auto">
          <a:xfrm>
            <a:off x="3275013" y="1331913"/>
            <a:ext cx="0" cy="2519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84" name="Line 9"/>
          <p:cNvSpPr>
            <a:spLocks noChangeShapeType="1"/>
          </p:cNvSpPr>
          <p:nvPr/>
        </p:nvSpPr>
        <p:spPr bwMode="auto">
          <a:xfrm rot="-5400000">
            <a:off x="3425826" y="2405062"/>
            <a:ext cx="0" cy="301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85" name="Rectangle 8"/>
          <p:cNvSpPr>
            <a:spLocks noChangeArrowheads="1"/>
          </p:cNvSpPr>
          <p:nvPr/>
        </p:nvSpPr>
        <p:spPr bwMode="auto">
          <a:xfrm>
            <a:off x="6299200" y="2195513"/>
            <a:ext cx="2447925" cy="9144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Индивидуальные задания для отдельных учеников</a:t>
            </a:r>
            <a:endParaRPr lang="ru-RU" altLang="ru-RU" b="1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186" name="Rectangle 7"/>
          <p:cNvSpPr>
            <a:spLocks noChangeArrowheads="1"/>
          </p:cNvSpPr>
          <p:nvPr/>
        </p:nvSpPr>
        <p:spPr bwMode="auto">
          <a:xfrm>
            <a:off x="6299200" y="3419475"/>
            <a:ext cx="2376488" cy="865188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Работа с обучающими программами</a:t>
            </a:r>
            <a:endParaRPr lang="ru-RU" altLang="ru-RU" b="1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187" name="Line 6"/>
          <p:cNvSpPr>
            <a:spLocks noChangeShapeType="1"/>
          </p:cNvSpPr>
          <p:nvPr/>
        </p:nvSpPr>
        <p:spPr bwMode="auto">
          <a:xfrm>
            <a:off x="6083300" y="1260475"/>
            <a:ext cx="0" cy="266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88" name="Line 5"/>
          <p:cNvSpPr>
            <a:spLocks noChangeShapeType="1"/>
          </p:cNvSpPr>
          <p:nvPr/>
        </p:nvSpPr>
        <p:spPr bwMode="auto">
          <a:xfrm rot="-5400000">
            <a:off x="6196806" y="2586832"/>
            <a:ext cx="1587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89" name="Line 4"/>
          <p:cNvSpPr>
            <a:spLocks noChangeShapeType="1"/>
          </p:cNvSpPr>
          <p:nvPr/>
        </p:nvSpPr>
        <p:spPr bwMode="auto">
          <a:xfrm rot="-5400000">
            <a:off x="6196806" y="3810794"/>
            <a:ext cx="1588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90" name="Rectangle 31"/>
          <p:cNvSpPr>
            <a:spLocks noChangeArrowheads="1"/>
          </p:cNvSpPr>
          <p:nvPr/>
        </p:nvSpPr>
        <p:spPr bwMode="auto">
          <a:xfrm>
            <a:off x="1403350" y="-74613"/>
            <a:ext cx="454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2698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7191" name="Rectangle 32"/>
          <p:cNvSpPr>
            <a:spLocks noChangeArrowheads="1"/>
          </p:cNvSpPr>
          <p:nvPr/>
        </p:nvSpPr>
        <p:spPr bwMode="auto">
          <a:xfrm>
            <a:off x="1403350" y="10795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7192" name="Rectangle 33"/>
          <p:cNvSpPr>
            <a:spLocks noChangeArrowheads="1"/>
          </p:cNvSpPr>
          <p:nvPr/>
        </p:nvSpPr>
        <p:spPr bwMode="auto">
          <a:xfrm>
            <a:off x="1403350" y="268288"/>
            <a:ext cx="454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2698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7193" name="Rectangle 44"/>
          <p:cNvSpPr>
            <a:spLocks noChangeArrowheads="1"/>
          </p:cNvSpPr>
          <p:nvPr/>
        </p:nvSpPr>
        <p:spPr bwMode="auto">
          <a:xfrm>
            <a:off x="1403350" y="268288"/>
            <a:ext cx="450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266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7194" name="Line 45"/>
          <p:cNvSpPr>
            <a:spLocks noChangeShapeType="1"/>
          </p:cNvSpPr>
          <p:nvPr/>
        </p:nvSpPr>
        <p:spPr bwMode="auto">
          <a:xfrm rot="-5400000">
            <a:off x="3425826" y="3700462"/>
            <a:ext cx="0" cy="301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95" name="Line 46"/>
          <p:cNvSpPr>
            <a:spLocks noChangeShapeType="1"/>
          </p:cNvSpPr>
          <p:nvPr/>
        </p:nvSpPr>
        <p:spPr bwMode="auto">
          <a:xfrm>
            <a:off x="466725" y="12604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96" name="Line 47"/>
          <p:cNvSpPr>
            <a:spLocks noChangeShapeType="1"/>
          </p:cNvSpPr>
          <p:nvPr/>
        </p:nvSpPr>
        <p:spPr bwMode="auto">
          <a:xfrm>
            <a:off x="6083300" y="12604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97" name="Line 48"/>
          <p:cNvSpPr>
            <a:spLocks noChangeShapeType="1"/>
          </p:cNvSpPr>
          <p:nvPr/>
        </p:nvSpPr>
        <p:spPr bwMode="auto">
          <a:xfrm>
            <a:off x="3275013" y="133191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199" name="Rectangle 51"/>
          <p:cNvSpPr>
            <a:spLocks noChangeArrowheads="1"/>
          </p:cNvSpPr>
          <p:nvPr/>
        </p:nvSpPr>
        <p:spPr bwMode="auto">
          <a:xfrm>
            <a:off x="539750" y="188913"/>
            <a:ext cx="8299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smtClean="0">
                <a:solidFill>
                  <a:srgbClr val="00B050"/>
                </a:solidFill>
              </a:rPr>
              <a:t>Способы организации учебной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69220654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4896" y="332656"/>
            <a:ext cx="7848872" cy="6268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98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</a:rPr>
              <a:t>Основные трудности для учащихся</a:t>
            </a:r>
            <a:endParaRPr lang="ru-RU" sz="1600" dirty="0">
              <a:solidFill>
                <a:srgbClr val="00B050"/>
              </a:solidFill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latin typeface="Tahoma"/>
                <a:ea typeface="Times New Roman"/>
                <a:cs typeface="Times New Roman"/>
              </a:rPr>
              <a:t>• 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Снижение уровня самооценки у слабых учеников, работающих совместно в группе. Отсутствие соревнования тормозит развитие этих учащихся.</a:t>
            </a:r>
            <a:endParaRPr lang="ru-RU" sz="2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• Нет заданий для совершенствования коммуникативных компетенций, устная речь не тренируется.</a:t>
            </a:r>
            <a:endParaRPr lang="ru-RU" sz="2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• Дифференциация по уровню интеллектуального развития не учитывает другие свойства личности учащегося</a:t>
            </a: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222222"/>
              </a:solidFill>
              <a:latin typeface="Tahoma"/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ts val="198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Основные трудности для учителя</a:t>
            </a:r>
            <a:endParaRPr lang="ru-RU" sz="1600" dirty="0">
              <a:solidFill>
                <a:srgbClr val="00B05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latin typeface="Tahoma"/>
                <a:ea typeface="Times New Roman"/>
                <a:cs typeface="Times New Roman"/>
              </a:rPr>
              <a:t>• </a:t>
            </a: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Отсутствие дидактических материалов.</a:t>
            </a:r>
            <a:endParaRPr lang="ru-RU" sz="2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• Много времени требуется на разработку </a:t>
            </a:r>
            <a:r>
              <a:rPr lang="ru-RU" sz="2400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разноуровневых</a:t>
            </a: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заданий.</a:t>
            </a:r>
            <a:endParaRPr lang="ru-RU" sz="2400" b="1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62241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02359"/>
            <a:ext cx="79208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проведения учебного занятия в системе дифференцированного обучения предполагает несколько этапов: </a:t>
            </a:r>
            <a:endParaRPr lang="ru-RU" sz="2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Ориентационный этап (договорной). Педагог договаривается с детьми, о том, как они будут работать, к чему стремиться, чего достигнут. Каждый отвечает за результаты своего труда и имеет возможность работать на разных уровнях, которые выбирает самостоятельно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Подготовительный этап. Дидактическая задача – обеспечить мотивацию, актуализировать опорные знания и умения. Необходимо объяснить, почему это нужно научиться делать, где это пригодиться и почему без этого нельзя (иными словами, «завести мотор»). На этом этапе вводный контроль (тест, упражнение). Дидактическая задача – восстановить в памяти все то, на чем строиться занятие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Основной этап – усвоение знаний и умений. Учебная информация излагается кратко, четко, ясно, с опорой на образцы. Затем дети должны перейти на самостоятельную работу и взаимопроверку. Основной принцип – каждый добывает знания сам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Итоговый этап – оценка лучших работ, ответов, обобщение пройденного на занятии.</a:t>
            </a:r>
          </a:p>
        </p:txBody>
      </p:sp>
    </p:spTree>
    <p:extLst>
      <p:ext uri="{BB962C8B-B14F-4D97-AF65-F5344CB8AC3E}">
        <p14:creationId xmlns:p14="http://schemas.microsoft.com/office/powerpoint/2010/main" val="393616797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64096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несколько авторских педагогических технологий дифференциации обучения: </a:t>
            </a:r>
            <a:endParaRPr lang="ru-RU" sz="2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r>
              <a:rPr lang="ru-RU" b="1" dirty="0">
                <a:solidFill>
                  <a:srgbClr val="000000"/>
                </a:solidFill>
                <a:latin typeface="Open Sans"/>
              </a:rPr>
              <a:t>1.Модель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Open Sans"/>
              </a:rPr>
              <a:t>«Уровневая дифференциация обучения на основе обязательных результатов», автор В. В. </a:t>
            </a:r>
            <a:r>
              <a:rPr lang="ru-RU" b="1" dirty="0" smtClean="0">
                <a:solidFill>
                  <a:srgbClr val="000000"/>
                </a:solidFill>
                <a:latin typeface="Open Sans"/>
              </a:rPr>
              <a:t>Фирсов</a:t>
            </a:r>
          </a:p>
          <a:p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предлагается введение двух стандартов (принцип минимакса): для обучения (уровень, который должна обеспечить школа интересующемуся, способному и трудолюбивому выпускнику) и стандарта обязательной общеобразовательной подготовки (уровень, которого должен достичь каждый). Пространство между уровнями обязательной и повышенной подготовки заполнено своеобразной «лестницей» деятельности, добровольное восхождение по которой от обязательного к повышенным уровням способно реально обеспечить школьнику постоянное пребывание в зоне ближайшего развития, обучение на индивидуальном максимально посильном уровне.</a:t>
            </a: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уровневой дифференциации по Фирсову — систематическая повседневная работа по предупреждению и ликвидации пробелов путём организации пересдачи зачётов.</a:t>
            </a: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000000"/>
              </a:solidFill>
              <a:latin typeface="Open Sans"/>
            </a:endParaRPr>
          </a:p>
          <a:p>
            <a:endParaRPr lang="ru-RU" b="1" dirty="0" smtClean="0">
              <a:solidFill>
                <a:srgbClr val="000000"/>
              </a:solidFill>
              <a:latin typeface="Open San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291171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766" y="1556792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Технологии индивидуального обучения и дифференциации можно считать  «проникающими технологиями»,  их принципы осуществляются, </a:t>
            </a:r>
            <a:r>
              <a:rPr lang="ru-RU" sz="3200" b="1" dirty="0">
                <a:solidFill>
                  <a:srgbClr val="000000"/>
                </a:solidFill>
                <a:latin typeface="Times New Roman"/>
              </a:rPr>
              <a:t>в той или иной 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мере,  </a:t>
            </a:r>
            <a:r>
              <a:rPr lang="ru-RU" sz="3200" b="1" dirty="0">
                <a:solidFill>
                  <a:srgbClr val="000000"/>
                </a:solidFill>
                <a:latin typeface="Times New Roman"/>
              </a:rPr>
              <a:t>во всех существующих 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технологиях.</a:t>
            </a:r>
          </a:p>
          <a:p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Поэтому им уделяется особое внимание со стороны педагогов.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69867326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7774" y="548680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Модель «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Внутриклассная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внутрипредметная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дифференциация», автор Н. П.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Гузик</a:t>
            </a: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назвал свою систему «Комбинированной системой обучения», ее отличительные особенности: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внутриклассная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дифференциация по уровню и развивающий цикл уроков по теме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030" y="2780928"/>
            <a:ext cx="833868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Личностно-ориентированное обучение в современной школе, автор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И.С.Якиманская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Основываясь на высказывание Л. С. Выготского: «То, что сегодня ребенок умеет делать в сотрудничестве и под руководством, завтра он становится способен выполнять самостоятельно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задачей в технологии, считает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Якиманская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создание условий для личностного развития школьника, независимо от индивидуальных способностей и особенностей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endParaRPr lang="ru-RU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endParaRPr lang="ru-RU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Open Sans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7774" y="5296581"/>
            <a:ext cx="81946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все данные технологии преследуют одну задачу, это дальнейшее развитие индивидуальности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ребѐнка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его потенциальных возможностей, развитие познавательных интересов и личностных качеств.</a:t>
            </a:r>
          </a:p>
        </p:txBody>
      </p:sp>
    </p:spTree>
    <p:extLst>
      <p:ext uri="{BB962C8B-B14F-4D97-AF65-F5344CB8AC3E}">
        <p14:creationId xmlns:p14="http://schemas.microsoft.com/office/powerpoint/2010/main" val="190618588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532" y="625042"/>
            <a:ext cx="86747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Технология индивидуализации обучения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9532" y="2132856"/>
            <a:ext cx="83889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Такая организация учебного процесса, при которой индивидуальный подход и индивидуальная форма приоритетны. Педагогическая деятельность строится на основе интересов, потребностей, способностей, интеллекта </a:t>
            </a:r>
            <a:r>
              <a:rPr lang="ru-RU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</a:t>
            </a:r>
            <a:endParaRPr lang="ru-RU" sz="32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59248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35292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индивидуализации </a:t>
            </a:r>
            <a:r>
              <a:rPr lang="ru-RU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 - это</a:t>
            </a: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процесса, при котором выбор способов, приемов, темпа обучения обусловливается индивидуальными особенностями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обучающегося.</a:t>
            </a:r>
          </a:p>
          <a:p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учебно-методические,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 - управленческие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обеспечивающие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индивидуализации обучения представляют собой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динамические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системы,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охватывающие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звенья учебного процесса: цели,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методы и средства.</a:t>
            </a:r>
          </a:p>
        </p:txBody>
      </p:sp>
    </p:spTree>
    <p:extLst>
      <p:ext uri="{BB962C8B-B14F-4D97-AF65-F5344CB8AC3E}">
        <p14:creationId xmlns:p14="http://schemas.microsoft.com/office/powerpoint/2010/main" val="357906955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32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Цели:</a:t>
            </a:r>
            <a:endParaRPr lang="ru-RU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дальнейшее развитие индивидуальности обучающегося, его потенциальных возможностей;</a:t>
            </a: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индивидуализации выполнению учебных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каждым обучающимся, предупреждение его неуспеваемости;</a:t>
            </a: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общеучебных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умений и навыков на основе развития каждого обучающегося;</a:t>
            </a: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мотивации и развитие познавательных интересов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развитие обучающегося;</a:t>
            </a: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его социального опыта за счет овладения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навыками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сотрудничества;</a:t>
            </a: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самостоятельность в учебно-познавательной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89025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28092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Bef>
                <a:spcPts val="625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B050"/>
                </a:solidFill>
                <a:latin typeface="Times New Roman"/>
              </a:rPr>
              <a:t>Основные формы и методы индивидуализации на разных уровнях учебного </a:t>
            </a:r>
            <a:r>
              <a:rPr lang="ru-RU" sz="2800" b="1" dirty="0" smtClean="0">
                <a:solidFill>
                  <a:srgbClr val="00B050"/>
                </a:solidFill>
                <a:latin typeface="Times New Roman"/>
              </a:rPr>
              <a:t>процесса</a:t>
            </a:r>
          </a:p>
          <a:p>
            <a:pPr indent="449580">
              <a:spcBef>
                <a:spcPts val="625"/>
              </a:spcBef>
              <a:spcAft>
                <a:spcPts val="0"/>
              </a:spcAft>
            </a:pPr>
            <a:endParaRPr lang="ru-RU" sz="2800" b="1" dirty="0">
              <a:solidFill>
                <a:srgbClr val="00B050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ts val="625"/>
              </a:spcBef>
              <a:spcAft>
                <a:spcPts val="0"/>
              </a:spcAft>
              <a:buFont typeface="Symbol"/>
              <a:buChar char=""/>
            </a:pPr>
            <a:r>
              <a:rPr lang="ru-RU" sz="2400" b="1" dirty="0">
                <a:latin typeface="Times New Roman"/>
              </a:rPr>
              <a:t>индивидуальный подход;</a:t>
            </a:r>
            <a:endParaRPr lang="ru-RU" sz="2400" b="1" dirty="0">
              <a:latin typeface="Times New Roman"/>
              <a:ea typeface="Times New Roman"/>
            </a:endParaRPr>
          </a:p>
          <a:p>
            <a:pPr marL="342900" lvl="0" indent="-342900">
              <a:spcBef>
                <a:spcPts val="625"/>
              </a:spcBef>
              <a:spcAft>
                <a:spcPts val="0"/>
              </a:spcAft>
              <a:buFont typeface="Symbol"/>
              <a:buChar char=""/>
            </a:pPr>
            <a:r>
              <a:rPr lang="ru-RU" sz="2400" b="1" dirty="0">
                <a:latin typeface="Times New Roman"/>
              </a:rPr>
              <a:t>дифференцированное обучение;</a:t>
            </a:r>
            <a:endParaRPr lang="ru-RU" sz="2400" b="1" dirty="0">
              <a:latin typeface="Times New Roman"/>
              <a:ea typeface="Times New Roman"/>
            </a:endParaRPr>
          </a:p>
          <a:p>
            <a:pPr marL="342900" lvl="0" indent="-342900">
              <a:spcBef>
                <a:spcPts val="625"/>
              </a:spcBef>
              <a:spcAft>
                <a:spcPts val="0"/>
              </a:spcAft>
              <a:buFont typeface="Symbol"/>
              <a:buChar char=""/>
            </a:pPr>
            <a:r>
              <a:rPr lang="ru-RU" sz="2400" b="1" dirty="0">
                <a:latin typeface="Times New Roman"/>
              </a:rPr>
              <a:t>коллективные формы учебной работы;</a:t>
            </a:r>
            <a:endParaRPr lang="ru-RU" sz="2400" b="1" dirty="0">
              <a:latin typeface="Times New Roman"/>
              <a:ea typeface="Times New Roman"/>
            </a:endParaRPr>
          </a:p>
          <a:p>
            <a:pPr marL="342900" lvl="0" indent="-342900">
              <a:spcBef>
                <a:spcPts val="625"/>
              </a:spcBef>
              <a:spcAft>
                <a:spcPts val="0"/>
              </a:spcAft>
              <a:buFont typeface="Symbol"/>
              <a:buChar char=""/>
            </a:pPr>
            <a:r>
              <a:rPr lang="ru-RU" sz="2400" b="1" dirty="0" err="1">
                <a:latin typeface="Times New Roman"/>
              </a:rPr>
              <a:t>разноуровневое</a:t>
            </a:r>
            <a:r>
              <a:rPr lang="ru-RU" sz="2400" b="1" dirty="0">
                <a:latin typeface="Times New Roman"/>
              </a:rPr>
              <a:t> изложение материала;</a:t>
            </a:r>
            <a:endParaRPr lang="ru-RU" sz="2400" b="1" dirty="0">
              <a:latin typeface="Times New Roman"/>
              <a:ea typeface="Times New Roman"/>
            </a:endParaRPr>
          </a:p>
          <a:p>
            <a:pPr marL="342900" lvl="0" indent="-342900">
              <a:spcBef>
                <a:spcPts val="625"/>
              </a:spcBef>
              <a:spcAft>
                <a:spcPts val="0"/>
              </a:spcAft>
              <a:buFont typeface="Symbol"/>
              <a:buChar char=""/>
            </a:pPr>
            <a:r>
              <a:rPr lang="ru-RU" sz="2400" b="1" dirty="0">
                <a:latin typeface="Times New Roman"/>
              </a:rPr>
              <a:t>дифференцированные задания;</a:t>
            </a:r>
            <a:endParaRPr lang="ru-RU" sz="2400" b="1" dirty="0">
              <a:latin typeface="Times New Roman"/>
              <a:ea typeface="Times New Roman"/>
            </a:endParaRPr>
          </a:p>
          <a:p>
            <a:pPr marL="342900" lvl="0" indent="-342900">
              <a:spcBef>
                <a:spcPts val="625"/>
              </a:spcBef>
              <a:spcAft>
                <a:spcPts val="0"/>
              </a:spcAft>
              <a:buFont typeface="Symbol"/>
              <a:buChar char=""/>
            </a:pPr>
            <a:r>
              <a:rPr lang="ru-RU" sz="2400" b="1" dirty="0">
                <a:latin typeface="Times New Roman"/>
              </a:rPr>
              <a:t>дозированная помощь;</a:t>
            </a:r>
            <a:endParaRPr lang="ru-RU" sz="2400" b="1" dirty="0">
              <a:latin typeface="Times New Roman"/>
              <a:ea typeface="Times New Roman"/>
            </a:endParaRPr>
          </a:p>
          <a:p>
            <a:pPr marL="342900" lvl="0" indent="-342900">
              <a:spcBef>
                <a:spcPts val="625"/>
              </a:spcBef>
              <a:spcAft>
                <a:spcPts val="0"/>
              </a:spcAft>
              <a:buFont typeface="Symbol"/>
              <a:buChar char=""/>
            </a:pPr>
            <a:r>
              <a:rPr lang="ru-RU" sz="2400" b="1" dirty="0">
                <a:latin typeface="Times New Roman"/>
              </a:rPr>
              <a:t>индивидуальный опрос;</a:t>
            </a:r>
            <a:endParaRPr lang="ru-RU" sz="2400" b="1" dirty="0">
              <a:latin typeface="Times New Roman"/>
              <a:ea typeface="Times New Roman"/>
            </a:endParaRPr>
          </a:p>
          <a:p>
            <a:pPr marL="342900" lvl="0" indent="-342900">
              <a:spcBef>
                <a:spcPts val="625"/>
              </a:spcBef>
              <a:spcAft>
                <a:spcPts val="0"/>
              </a:spcAft>
              <a:buFont typeface="Symbol"/>
              <a:buChar char=""/>
            </a:pPr>
            <a:r>
              <a:rPr lang="ru-RU" sz="2400" b="1" dirty="0">
                <a:latin typeface="Times New Roman"/>
              </a:rPr>
              <a:t>индивидуализация домашнего задания;</a:t>
            </a:r>
            <a:endParaRPr lang="ru-RU" sz="2400" b="1" dirty="0">
              <a:latin typeface="Times New Roman"/>
              <a:ea typeface="Times New Roman"/>
            </a:endParaRPr>
          </a:p>
          <a:p>
            <a:pPr marL="342900" lvl="0" indent="-342900">
              <a:spcBef>
                <a:spcPts val="625"/>
              </a:spcBef>
              <a:spcAft>
                <a:spcPts val="0"/>
              </a:spcAft>
              <a:buFont typeface="Symbol"/>
              <a:buChar char=""/>
            </a:pPr>
            <a:r>
              <a:rPr lang="ru-RU" sz="2400" b="1" dirty="0">
                <a:latin typeface="Times New Roman"/>
              </a:rPr>
              <a:t>дифференциация темпов изучения.</a:t>
            </a:r>
            <a:endParaRPr lang="ru-RU" sz="2400" b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617858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15642"/>
            <a:ext cx="72728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Индивидуализация образования</a:t>
            </a:r>
            <a:br>
              <a:rPr kumimoji="0" lang="ru-RU" altLang="ru-RU" sz="2800" b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altLang="ru-RU" sz="2800" b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 школе осуществляется через:</a:t>
            </a:r>
            <a:endParaRPr kumimoji="0" lang="ru-RU" sz="2800" b="1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340768"/>
            <a:ext cx="3816424" cy="485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Tx/>
              <a:buNone/>
              <a:tabLst/>
              <a:defRPr/>
            </a:pPr>
            <a:r>
              <a:rPr kumimoji="0" lang="ru-RU" altLang="ru-RU" b="1" i="1" u="sng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образовательного процесса:</a:t>
            </a:r>
            <a:r>
              <a:rPr kumimoji="0" lang="ru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по индивидуальному выбору;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уроки;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 (мастер-классы);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 (английский язык);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обучение 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семинары; 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практикумы; 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лекции;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тренинги.</a:t>
            </a:r>
            <a:endParaRPr kumimoji="0" lang="ru-RU" altLang="ru-RU" b="1" i="0" u="none" strike="noStrike" kern="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412776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Tx/>
              <a:buNone/>
              <a:tabLst/>
              <a:defRPr/>
            </a:pPr>
            <a:r>
              <a:rPr kumimoji="0" lang="ru-RU" altLang="ru-RU" sz="2000" b="0" i="1" u="sng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</a:rPr>
              <a:t>Вариативность содержания:</a:t>
            </a: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rPr>
              <a:t> 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rPr>
              <a:t>базовый компонент;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rPr>
              <a:t>школьный компонент;</a:t>
            </a: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2924944"/>
            <a:ext cx="4572000" cy="298543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Tx/>
              <a:buNone/>
              <a:tabLst/>
              <a:defRPr/>
            </a:pPr>
            <a:r>
              <a:rPr kumimoji="0" lang="tt-RU" altLang="ru-RU" sz="2000" b="1" i="1" u="sng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образовательного процесса</a:t>
            </a:r>
            <a:r>
              <a:rPr kumimoji="0" lang="tt-RU" altLang="ru-RU" sz="2000" b="1" i="1" u="sng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tt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проблемно-поисковые;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экспериментальные;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проектные;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аналитические;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самостоятельные;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tt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фронтальные.</a:t>
            </a: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И т д</a:t>
            </a:r>
          </a:p>
        </p:txBody>
      </p:sp>
    </p:spTree>
    <p:extLst>
      <p:ext uri="{BB962C8B-B14F-4D97-AF65-F5344CB8AC3E}">
        <p14:creationId xmlns:p14="http://schemas.microsoft.com/office/powerpoint/2010/main" val="38201539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0205426"/>
              </p:ext>
            </p:extLst>
          </p:nvPr>
        </p:nvGraphicFramePr>
        <p:xfrm>
          <a:off x="251520" y="1484784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387834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2652417"/>
              </p:ext>
            </p:extLst>
          </p:nvPr>
        </p:nvGraphicFramePr>
        <p:xfrm>
          <a:off x="323528" y="548680"/>
          <a:ext cx="8596312" cy="5790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693060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496341"/>
              </p:ext>
            </p:extLst>
          </p:nvPr>
        </p:nvGraphicFramePr>
        <p:xfrm>
          <a:off x="1259632" y="0"/>
          <a:ext cx="6447234" cy="6631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648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02015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Представители технологии индивидуализации обучения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426504"/>
              </p:ext>
            </p:extLst>
          </p:nvPr>
        </p:nvGraphicFramePr>
        <p:xfrm>
          <a:off x="251520" y="1233012"/>
          <a:ext cx="8596312" cy="5220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200016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523" y="248453"/>
            <a:ext cx="889248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Технологии индивидуализации обучения  и   дифференциации взаимосвязаны между собой.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 «индивидуализация» и «дифференциация», как пра­вило, рассматриваются в единстве. 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060848"/>
            <a:ext cx="8136904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EEECE1"/>
              </a:buClr>
              <a:buSzPct val="70000"/>
              <a:buFont typeface="Wingdings" pitchFamily="2" charset="2"/>
              <a:buChar char="o"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сходство 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в том, что процесс обучения направлен на личность ученика, на его индивидуальные познавательные, психологические особенности. </a:t>
            </a: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EEECE1"/>
              </a:buClr>
              <a:buSzPct val="70000"/>
              <a:buFont typeface="Wingdings" pitchFamily="2" charset="2"/>
              <a:buChar char="o"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EEECE1"/>
              </a:buClr>
              <a:buSzPct val="70000"/>
              <a:buFont typeface="Wingdings" pitchFamily="2" charset="2"/>
              <a:buChar char="o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основным отличием является то, что при индивидуализации воздействия учителя направлены на каждого конкретного ученика, а при дифференциации - на группы учащихся, сформированных по каким-либо признакам. </a:t>
            </a:r>
          </a:p>
        </p:txBody>
      </p:sp>
    </p:spTree>
    <p:extLst>
      <p:ext uri="{BB962C8B-B14F-4D97-AF65-F5344CB8AC3E}">
        <p14:creationId xmlns:p14="http://schemas.microsoft.com/office/powerpoint/2010/main" val="137335853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02015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Представители технологии индивидуализации обучения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2743"/>
              </p:ext>
            </p:extLst>
          </p:nvPr>
        </p:nvGraphicFramePr>
        <p:xfrm>
          <a:off x="179512" y="1677001"/>
          <a:ext cx="8596312" cy="4285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07041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88640"/>
            <a:ext cx="842493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Основная цель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технологий 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индивидуализации и  дифференциации обучения на основе обязательных результатов 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– создание условий успешного усвоения содержания образования для каждого ребенка с учетом его индивидуальных особенностей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Основной 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принцип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технологий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– движение от обязательного уровня к повышенному, индивидуальное и определяемое познавательными способностями ученика. При этом определяется опорный уровень подготовки, задаваемый стандартами, и на его основе формируются более высокие уровни овладения материалом. На смену прежней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установке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«ученик обязан выучить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всё,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что дает ему учитель» приходит новая – «возьми столько, сколько ты можешь, но не меньше обязательного».</a:t>
            </a:r>
            <a:endParaRPr lang="ru-RU" sz="2400" b="1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17461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332656"/>
            <a:ext cx="7704856" cy="701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B050"/>
                </a:solidFill>
                <a:latin typeface="Times New Roman"/>
              </a:rPr>
              <a:t>Существенные </a:t>
            </a:r>
            <a:r>
              <a:rPr lang="ru-RU" sz="2400" b="1" dirty="0">
                <a:solidFill>
                  <a:srgbClr val="00B050"/>
                </a:solidFill>
                <a:latin typeface="Times New Roman"/>
              </a:rPr>
              <a:t>признаки технологии</a:t>
            </a:r>
            <a:r>
              <a:rPr lang="ru-RU" sz="2400" dirty="0">
                <a:solidFill>
                  <a:srgbClr val="00B050"/>
                </a:solidFill>
                <a:latin typeface="Times New Roman"/>
              </a:rPr>
              <a:t>:</a:t>
            </a:r>
            <a:endParaRPr lang="ru-RU" sz="2400" dirty="0">
              <a:solidFill>
                <a:srgbClr val="00B050"/>
              </a:solidFill>
            </a:endParaRPr>
          </a:p>
          <a:p>
            <a:pPr indent="342900" algn="just"/>
            <a:r>
              <a:rPr lang="ru-RU" sz="2400" dirty="0">
                <a:solidFill>
                  <a:srgbClr val="000000"/>
                </a:solidFill>
                <a:latin typeface="Times New Roman"/>
              </a:rPr>
              <a:t>-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системы обязательных требований («Ученик должен»);</a:t>
            </a:r>
          </a:p>
          <a:p>
            <a:pPr indent="342900"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-разработка системы требований к «идеальному ученику» («Ученик может»);</a:t>
            </a:r>
          </a:p>
          <a:p>
            <a:pPr indent="342900"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-обязательность для ученика достижения уровня требований «Ученик должен»;</a:t>
            </a:r>
          </a:p>
          <a:p>
            <a:pPr indent="342900"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-движение от обязательного уровня к повышенному («лестница деятельности»), индивидуальное и определяемое познавательными способностями ученика;</a:t>
            </a:r>
          </a:p>
          <a:p>
            <a:pPr indent="342900"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-реализация прав ученика на выбор уровня образования, форм контроля;</a:t>
            </a:r>
          </a:p>
          <a:p>
            <a:pPr indent="342900"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подход. Обеспечение субъектной позиции ученика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42900" algn="just"/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Главная педагогическая установка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–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формирование</a:t>
            </a: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положительной мотивации у школьников. </a:t>
            </a: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82479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32"/>
            <a:ext cx="8352928" cy="6406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Индивидуализация и дифференциация  обучения – работа сложная и кропотливая, требующая постоянного наблюдения, анализа и учета результатов, титанических усилий со стороны учителя. </a:t>
            </a:r>
            <a:br>
              <a:rPr lang="ru-RU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Можно выделить   4 этапа работы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endParaRPr lang="ru-RU" sz="2400" b="1" dirty="0">
              <a:solidFill>
                <a:srgbClr val="00B05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Изучение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особенностей учащихся. Диагностика уровня усвоения учебного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материала.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различных групп учащихся на основе полученных данных. Мотивация и организация учебной деятельности учащихся.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 интереса.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Подбор индивидуальных, дифференцированных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для выделенных групп детей.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материала учеником при взаимодействии со средствами обучения.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Отслеживание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динамики индивидуального развития. Контроль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качества. </a:t>
            </a:r>
            <a:endParaRPr lang="ru-RU" sz="2400" b="1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78584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806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" marR="267335" algn="just">
              <a:spcAft>
                <a:spcPts val="0"/>
              </a:spcAft>
            </a:pPr>
            <a:r>
              <a:rPr lang="ru-RU" sz="2800" b="1" dirty="0">
                <a:solidFill>
                  <a:srgbClr val="00B050"/>
                </a:solidFill>
                <a:latin typeface="Times New Roman"/>
                <a:ea typeface="Times New Roman"/>
              </a:rPr>
              <a:t>При индивидуализации и дифференциации должны учитываться:</a:t>
            </a:r>
          </a:p>
          <a:p>
            <a:pPr marR="267335" algn="just"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dirty="0">
                <a:solidFill>
                  <a:srgbClr val="00B050"/>
                </a:solidFill>
                <a:latin typeface="Times New Roman"/>
                <a:ea typeface="Times New Roman"/>
              </a:rPr>
              <a:t>Обучаемость и умственные способности:</a:t>
            </a:r>
          </a:p>
          <a:p>
            <a:pPr marL="342900" marR="267335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внимание, память,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мышление</a:t>
            </a:r>
            <a:endParaRPr lang="ru-RU" sz="2000" b="1" dirty="0">
              <a:latin typeface="Times New Roman"/>
              <a:ea typeface="Times New Roman"/>
            </a:endParaRPr>
          </a:p>
          <a:p>
            <a:pPr marL="342900" marR="267335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степень самостоятельности и темп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работы</a:t>
            </a:r>
            <a:endParaRPr lang="ru-RU" sz="2000" b="1" dirty="0">
              <a:latin typeface="Times New Roman"/>
              <a:ea typeface="Times New Roman"/>
            </a:endParaRPr>
          </a:p>
          <a:p>
            <a:pPr marL="342900" marR="267335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речь, начитанность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, общий кругозор, коммуникативные навыки  и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другие</a:t>
            </a:r>
            <a:endParaRPr lang="ru-RU" sz="2000" b="1" dirty="0">
              <a:latin typeface="Times New Roman"/>
              <a:ea typeface="Times New Roman"/>
            </a:endParaRPr>
          </a:p>
          <a:p>
            <a:pPr marR="267335" algn="just"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dirty="0">
                <a:solidFill>
                  <a:srgbClr val="00B050"/>
                </a:solidFill>
                <a:latin typeface="Times New Roman"/>
                <a:ea typeface="Times New Roman"/>
              </a:rPr>
              <a:t>Знания ученика и отношение ребёнка к учению</a:t>
            </a:r>
            <a:r>
              <a:rPr lang="ru-RU" sz="2000" b="1" i="1" dirty="0">
                <a:solidFill>
                  <a:srgbClr val="00B050"/>
                </a:solidFill>
                <a:latin typeface="Times New Roman"/>
                <a:ea typeface="Times New Roman"/>
              </a:rPr>
              <a:t>:</a:t>
            </a:r>
            <a:endParaRPr lang="ru-RU" sz="2000" b="1" dirty="0">
              <a:solidFill>
                <a:srgbClr val="00B050"/>
              </a:solidFill>
              <a:latin typeface="Times New Roman"/>
              <a:ea typeface="Times New Roman"/>
            </a:endParaRPr>
          </a:p>
          <a:p>
            <a:pPr marL="342900" marR="267335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качество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знаний</a:t>
            </a:r>
            <a:endParaRPr lang="ru-RU" sz="2000" b="1" dirty="0">
              <a:latin typeface="Times New Roman"/>
              <a:ea typeface="Times New Roman"/>
            </a:endParaRPr>
          </a:p>
          <a:p>
            <a:pPr marL="342900" marR="267335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уровень </a:t>
            </a:r>
            <a:r>
              <a:rPr lang="ru-RU" sz="20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общеучебных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умений</a:t>
            </a:r>
            <a:endParaRPr lang="ru-RU" sz="2000" b="1" dirty="0">
              <a:latin typeface="Times New Roman"/>
              <a:ea typeface="Times New Roman"/>
            </a:endParaRPr>
          </a:p>
          <a:p>
            <a:pPr marL="342900" marR="267335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отношение ученика к своим удачам и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неудачам</a:t>
            </a:r>
            <a:endParaRPr lang="ru-RU" sz="2000" b="1" dirty="0">
              <a:latin typeface="Times New Roman"/>
              <a:ea typeface="Times New Roman"/>
            </a:endParaRPr>
          </a:p>
          <a:p>
            <a:pPr marL="342900" marR="267335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прилежание и интерес к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работе</a:t>
            </a:r>
            <a:endParaRPr lang="ru-RU" sz="2000" b="1" dirty="0">
              <a:latin typeface="Times New Roman"/>
              <a:ea typeface="Times New Roman"/>
            </a:endParaRPr>
          </a:p>
          <a:p>
            <a:pPr marL="5080" marR="267335" algn="just"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dirty="0">
                <a:solidFill>
                  <a:srgbClr val="00B050"/>
                </a:solidFill>
                <a:latin typeface="Times New Roman"/>
                <a:ea typeface="Times New Roman"/>
              </a:rPr>
              <a:t>Дисциплина и морально-волевые качества:</a:t>
            </a:r>
          </a:p>
          <a:p>
            <a:pPr marL="342900" marR="267335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Сосредоточение</a:t>
            </a:r>
          </a:p>
          <a:p>
            <a:pPr marL="342900" marR="267335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настойчивость</a:t>
            </a:r>
            <a:endParaRPr lang="ru-RU" sz="2000" b="1" dirty="0">
              <a:latin typeface="Times New Roman"/>
              <a:ea typeface="Times New Roman"/>
            </a:endParaRPr>
          </a:p>
          <a:p>
            <a:pPr marL="342900" marR="267335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усидчивость</a:t>
            </a:r>
            <a:endParaRPr lang="ru-RU" sz="2000" b="1" dirty="0">
              <a:latin typeface="Times New Roman"/>
              <a:ea typeface="Times New Roman"/>
            </a:endParaRPr>
          </a:p>
          <a:p>
            <a:pPr marL="342900" marR="267335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стремление к достижению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результатов</a:t>
            </a:r>
            <a:endParaRPr lang="ru-RU" sz="2000" b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768778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001" y="1340768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marR="0" lvl="0" indent="-2667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ученик является субъектом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, а не объектом  учебно- воспитательного процесса;</a:t>
            </a:r>
            <a:endParaRPr kumimoji="0" lang="ru-RU" alt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266700" marR="0" lvl="0" indent="-2667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цель формирования способов умственной деятельности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имеет приоритет перед целью наполнения памяти ребёнка информацией;</a:t>
            </a:r>
            <a:endParaRPr kumimoji="0" lang="ru-RU" alt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266700" marR="0" lvl="0" indent="-2667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учебная деятельность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ребёнка является полноценной: включает этапы целеполагания, планирования, организации деятельности, реализации целей, анализа и оценки результатов;</a:t>
            </a:r>
            <a:endParaRPr kumimoji="0" lang="ru-RU" alt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266700" marR="0" lvl="0" indent="-2667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рефлексия 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является обязательной частью учёбы ребёнка;</a:t>
            </a:r>
            <a:endParaRPr kumimoji="0" lang="ru-RU" alt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266700" marR="0" lvl="0" indent="-2667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творческая деятельность </a:t>
            </a: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имеет приоритет по сравнению с репродуктивной.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620687"/>
            <a:ext cx="45720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Принципы технологий 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9600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1A6CACF22589F4EB996AFE4A06F0E97" ma:contentTypeVersion="49" ma:contentTypeDescription="Создание документа." ma:contentTypeScope="" ma:versionID="c104f9fe99b7342d297a16d4d6daf54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4a09e9edb872ac5036bd0f6a4ce01f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SharedWithUsers" ma:index="9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10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1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Муниципалитет xmlns="4a252ca3-5a62-4c1c-90a6-29f4710e47f8" xsi:nil="true"/>
    <_dlc_DocId xmlns="4a252ca3-5a62-4c1c-90a6-29f4710e47f8">AWJJH2MPE6E2-1954848387-432</_dlc_DocId>
    <_dlc_DocIdUrl xmlns="4a252ca3-5a62-4c1c-90a6-29f4710e47f8">
      <Url>http://edu-sps.koiro.local/sch_int_12/_layouts/15/DocIdRedir.aspx?ID=AWJJH2MPE6E2-1954848387-432</Url>
      <Description>AWJJH2MPE6E2-1954848387-432</Description>
    </_dlc_DocIdUrl>
  </documentManagement>
</p:properties>
</file>

<file path=customXml/itemProps1.xml><?xml version="1.0" encoding="utf-8"?>
<ds:datastoreItem xmlns:ds="http://schemas.openxmlformats.org/officeDocument/2006/customXml" ds:itemID="{6C6FB6B2-628F-477D-81FE-9761D9E09E44}"/>
</file>

<file path=customXml/itemProps2.xml><?xml version="1.0" encoding="utf-8"?>
<ds:datastoreItem xmlns:ds="http://schemas.openxmlformats.org/officeDocument/2006/customXml" ds:itemID="{257B8AA2-A07D-4E71-B2B2-51DED92E7100}"/>
</file>

<file path=customXml/itemProps3.xml><?xml version="1.0" encoding="utf-8"?>
<ds:datastoreItem xmlns:ds="http://schemas.openxmlformats.org/officeDocument/2006/customXml" ds:itemID="{63CFC5F6-5874-4E4E-955F-B681CACCC370}"/>
</file>

<file path=customXml/itemProps4.xml><?xml version="1.0" encoding="utf-8"?>
<ds:datastoreItem xmlns:ds="http://schemas.openxmlformats.org/officeDocument/2006/customXml" ds:itemID="{1B9608BA-A21D-416A-A59B-E27CB1015E12}"/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2323</Words>
  <Application>Microsoft Office PowerPoint</Application>
  <PresentationFormat>Экран (4:3)</PresentationFormat>
  <Paragraphs>305</Paragraphs>
  <Slides>40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2_Оформление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Общие особенности реализации технологий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Развивающее обучение На уроках математики</dc:title>
  <dc:creator>Admin</dc:creator>
  <cp:lastModifiedBy>Елена</cp:lastModifiedBy>
  <cp:revision>83</cp:revision>
  <dcterms:created xsi:type="dcterms:W3CDTF">2012-11-01T14:43:54Z</dcterms:created>
  <dcterms:modified xsi:type="dcterms:W3CDTF">2019-03-28T07:16:23Z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0x010100A1A6CACF22589F4EB996AFE4A06F0E97</vt:lpwstr>
  </property>
  <property fmtid="{D5CDD505-2E9C-101B-9397-08002B2CF9AE}" pid="3" name="_dlc_DocIdItemGuid">
    <vt:lpwstr>ba63fc00-9255-4fab-adce-aa3323ef5179</vt:lpwstr>
  </property>
</Properties>
</file>