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1.xml" ContentType="application/vnd.openxmlformats-officedocument.presentationml.slide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</p:sldMasterIdLst>
  <p:notesMasterIdLst>
    <p:notesMasterId r:id="rId23"/>
  </p:notesMasterIdLst>
  <p:sldIdLst>
    <p:sldId id="264" r:id="rId2"/>
    <p:sldId id="310" r:id="rId3"/>
    <p:sldId id="266" r:id="rId4"/>
    <p:sldId id="267" r:id="rId5"/>
    <p:sldId id="293" r:id="rId6"/>
    <p:sldId id="295" r:id="rId7"/>
    <p:sldId id="296" r:id="rId8"/>
    <p:sldId id="297" r:id="rId9"/>
    <p:sldId id="309" r:id="rId10"/>
    <p:sldId id="298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28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 autoAdjust="0"/>
    <p:restoredTop sz="94624" autoAdjust="0"/>
  </p:normalViewPr>
  <p:slideViewPr>
    <p:cSldViewPr>
      <p:cViewPr>
        <p:scale>
          <a:sx n="68" d="100"/>
          <a:sy n="68" d="100"/>
        </p:scale>
        <p:origin x="-1488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1AFD3-3258-4BF8-B803-E6D1F89BA2B6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1D998-1112-452A-8D70-84AD03EF07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015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1D998-1112-452A-8D70-84AD03EF07C9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C8472-2522-424C-B7FD-1A1B52E670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08.10.2019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A7E31E48-01CD-4025-B145-890DCBDD13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E4EBE9-3B37-4688-BCFB-72543107A9E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08.10.2019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43EE1B-0980-4330-92FA-5C04B181E7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63C75C-26EE-4B0F-9CDB-7367922D2B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08.10.2019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E01E7-76E5-43EC-94FB-F1EF728AC5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929994-A813-4D39-B848-5B39D0E2ACB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08.10.2019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625EDCD8-69F4-4D52-8B0B-CF54D862FAB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6A4817-C5B2-403F-9A81-47CE39E650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08.10.2019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CB4F83-62CB-49B4-89B4-4ED46779ED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2501F5-4B44-44ED-BE79-96DD8D3AFA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08.10.2019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5639A6-D7CF-4E99-9CC3-35C71DCDD4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D1DFBE-CE1A-48DE-A087-B0C4E5325B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08.10.2019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EA1CF99D-C35D-43BF-98A1-33FC42BB3D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EFA36C-8876-4A11-9F45-8C3BED6BB26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08.10.2019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F701F-DC6C-449B-8BE8-C07AB4F7B1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51DA8D-91AA-4E71-AB9D-593974353E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08.10.2019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B3257-D0A1-451B-BA5A-95D9C282EC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8E3907-35AF-4527-BC47-4A8040BE8D5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08.10.2019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95D1A9-681B-4755-844B-941E3E6A36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481F70-A884-48A9-8C67-14595C9602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08.10.2019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6C049A-7AFA-4EB2-9366-E8D79385B0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E77A50FD-B2D0-4B38-A521-132C44C0BF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08.10.2019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7BF7A4A-6439-4459-9C4A-81FBFB0525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2" Type="http://schemas.openxmlformats.org/officeDocument/2006/relationships/audio" Target="file:///F:\&#1063;&#1090;&#1077;&#1085;&#1080;&#1077;%202%20&#1082;&#1083;&#1072;&#1089;&#1089;\&#1047;&#1074;&#1091;&#1082;&#1080;%20-%20&#1082;&#1091;&#1082;&#1091;&#1096;&#1082;&#1072;%20(www.hotplayer.ru).mp3" TargetMode="External"/><Relationship Id="rId1" Type="http://schemas.openxmlformats.org/officeDocument/2006/relationships/audio" Target="file:///F:\&#1063;&#1090;&#1077;&#1085;&#1080;&#1077;%202%20&#1082;&#1083;&#1072;&#1089;&#1089;\detel-bychtro-stuchit-po-derevu.mp3" TargetMode="External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38.png"/><Relationship Id="rId4" Type="http://schemas.openxmlformats.org/officeDocument/2006/relationships/audio" Target="../media/media3.mp3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gif"/><Relationship Id="rId4" Type="http://schemas.openxmlformats.org/officeDocument/2006/relationships/audio" Target="../media/media2.mp3"/><Relationship Id="rId9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132856"/>
            <a:ext cx="8435280" cy="1252728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9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Урок чтения</a:t>
            </a:r>
            <a:endParaRPr lang="ru-RU" sz="96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00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214282" y="4929198"/>
            <a:ext cx="8458200" cy="91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Пришёл сентябрь. После жаркого лета, после августовских тёплых дней наступила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золотая осень.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0002c71717f6.jpg"/>
          <p:cNvPicPr>
            <a:picLocks noChangeAspect="1"/>
          </p:cNvPicPr>
          <p:nvPr/>
        </p:nvPicPr>
        <p:blipFill>
          <a:blip r:embed="rId2"/>
          <a:srcRect b="20582"/>
          <a:stretch>
            <a:fillRect/>
          </a:stretch>
        </p:blipFill>
        <p:spPr>
          <a:xfrm>
            <a:off x="1000100" y="785794"/>
            <a:ext cx="7119958" cy="377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251520" y="4797152"/>
            <a:ext cx="8458200" cy="91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опушкам лесов ещё растут грибы: красноголовые подосиновики, зеленоватые и розовые сыроежки, скользкие грузди и душистые рыжики.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://s2.fotokto.ru/photo/full/218/21891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70700"/>
            <a:ext cx="7534043" cy="4808492"/>
          </a:xfrm>
          <a:prstGeom prst="rect">
            <a:avLst/>
          </a:prstGeom>
          <a:noFill/>
        </p:spPr>
      </p:pic>
      <p:pic>
        <p:nvPicPr>
          <p:cNvPr id="11270" name="Picture 6" descr="https://fermer.blog/media/res/1/2/4/6/3/2/124632.py2x9c.840.jpg"/>
          <p:cNvPicPr>
            <a:picLocks noChangeAspect="1" noChangeArrowheads="1"/>
          </p:cNvPicPr>
          <p:nvPr/>
        </p:nvPicPr>
        <p:blipFill>
          <a:blip r:embed="rId3" cstate="print"/>
          <a:srcRect l="50952" r="2015"/>
          <a:stretch>
            <a:fillRect/>
          </a:stretch>
        </p:blipFill>
        <p:spPr bwMode="auto">
          <a:xfrm>
            <a:off x="1857356" y="3714752"/>
            <a:ext cx="1071570" cy="1160868"/>
          </a:xfrm>
          <a:prstGeom prst="rect">
            <a:avLst/>
          </a:prstGeom>
          <a:noFill/>
        </p:spPr>
      </p:pic>
      <p:pic>
        <p:nvPicPr>
          <p:cNvPr id="11272" name="Picture 8" descr="http://mooseum.ru/Priroda/Griby/image/02/02-grib-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3714752"/>
            <a:ext cx="1643074" cy="1232305"/>
          </a:xfrm>
          <a:prstGeom prst="rect">
            <a:avLst/>
          </a:prstGeom>
          <a:noFill/>
        </p:spPr>
      </p:pic>
      <p:pic>
        <p:nvPicPr>
          <p:cNvPr id="11274" name="Picture 10" descr="http://www.myceliy.com.ua/image/cache/catalog/%D0%A1%D1%8B%D1%80%D0%BE%D0%B5%D0%B6%D0%BA%D0%B8/%D0%A1%D1%8B%D1%80%D0%BE%D0%B5%D0%B6%D0%BA%D0%B0%20%D0%B7%D0%B5%D0%BB%D0%B5%D0%BD%D0%B0%D1%8F7-800x6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714752"/>
            <a:ext cx="1562053" cy="1171540"/>
          </a:xfrm>
          <a:prstGeom prst="rect">
            <a:avLst/>
          </a:prstGeom>
          <a:noFill/>
        </p:spPr>
      </p:pic>
      <p:pic>
        <p:nvPicPr>
          <p:cNvPr id="11276" name="Picture 12" descr="https://grib.su/IMAGES/podgruzdok-belyjj-sukhojj-gruzd-sukhar-russula-delica-ll3ka6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786190"/>
            <a:ext cx="1428760" cy="1070818"/>
          </a:xfrm>
          <a:prstGeom prst="rect">
            <a:avLst/>
          </a:prstGeom>
          <a:noFill/>
        </p:spPr>
      </p:pic>
      <p:pic>
        <p:nvPicPr>
          <p:cNvPr id="11278" name="Picture 14" descr="https://xn--80asq.xn--j1amh/upload/000/u2/a/b/sbor-ryzhika-picture-normal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8992" y="3857628"/>
            <a:ext cx="1384664" cy="1004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346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251520" y="4797152"/>
            <a:ext cx="8458200" cy="91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старых больших пнях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жмутся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друг к другу тонконогие опёнки.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nsportal.ru/sites/default/files/2014/02/07/slayd3.jpg"/>
          <p:cNvPicPr>
            <a:picLocks noChangeAspect="1" noChangeArrowheads="1"/>
          </p:cNvPicPr>
          <p:nvPr/>
        </p:nvPicPr>
        <p:blipFill>
          <a:blip r:embed="rId2"/>
          <a:srcRect r="17910"/>
          <a:stretch>
            <a:fillRect/>
          </a:stretch>
        </p:blipFill>
        <p:spPr bwMode="auto">
          <a:xfrm>
            <a:off x="5500694" y="782156"/>
            <a:ext cx="3429056" cy="3341771"/>
          </a:xfrm>
          <a:prstGeom prst="rect">
            <a:avLst/>
          </a:prstGeom>
          <a:noFill/>
        </p:spPr>
      </p:pic>
      <p:pic>
        <p:nvPicPr>
          <p:cNvPr id="10244" name="Picture 4" descr="https://avatars.mds.yandex.net/get-pdb/1101614/3cd1f866-bcbd-449f-a088-ee704d62e13e/s1200?webp=false"/>
          <p:cNvPicPr>
            <a:picLocks noChangeAspect="1" noChangeArrowheads="1"/>
          </p:cNvPicPr>
          <p:nvPr/>
        </p:nvPicPr>
        <p:blipFill>
          <a:blip r:embed="rId3"/>
          <a:srcRect l="5328" t="1999"/>
          <a:stretch>
            <a:fillRect/>
          </a:stretch>
        </p:blipFill>
        <p:spPr bwMode="auto">
          <a:xfrm>
            <a:off x="414326" y="857232"/>
            <a:ext cx="4663412" cy="32162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845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251520" y="4797152"/>
            <a:ext cx="8458200" cy="91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моховых болотах рассыпана по кочкам румяная клюква.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nsportal.ru/sites/default/files/2014/02/07/slayd_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285728"/>
            <a:ext cx="2971821" cy="1857388"/>
          </a:xfrm>
          <a:prstGeom prst="rect">
            <a:avLst/>
          </a:prstGeom>
          <a:noFill/>
        </p:spPr>
      </p:pic>
      <p:pic>
        <p:nvPicPr>
          <p:cNvPr id="9220" name="Picture 4" descr="https://avatars.mds.yandex.net/get-pdb/367895/abdc6f66-1f08-4333-a43c-a86f214fb578/s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85728"/>
            <a:ext cx="4572032" cy="3429024"/>
          </a:xfrm>
          <a:prstGeom prst="rect">
            <a:avLst/>
          </a:prstGeom>
          <a:noFill/>
        </p:spPr>
      </p:pic>
      <p:pic>
        <p:nvPicPr>
          <p:cNvPr id="9222" name="Picture 6" descr="https://images11.eitb.eus/multimedia/images/2019/06/12/2451542/20190612131726_musgo_foto610x3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2428868"/>
            <a:ext cx="2928958" cy="164213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29388" y="4286256"/>
            <a:ext cx="70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МОХ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8156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251520" y="4797152"/>
            <a:ext cx="8458200" cy="91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освещенных солнцем лесных полянках краснеют гроздья рябины.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http://s1.fotokto.ru/photo/full/219/21913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428604"/>
            <a:ext cx="6215106" cy="4141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168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251520" y="4797152"/>
            <a:ext cx="8458200" cy="91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 и прозрачен воздух. Далеко слышны звуки, отчетливо разносятся голоса.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pbs.twimg.com/media/D902MVmXYAE9UVo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728" y="357166"/>
            <a:ext cx="5786478" cy="4146977"/>
          </a:xfrm>
          <a:prstGeom prst="rect">
            <a:avLst/>
          </a:prstGeom>
          <a:noFill/>
        </p:spPr>
      </p:pic>
      <p:pic>
        <p:nvPicPr>
          <p:cNvPr id="4" name="detel-bychtro-stuchit-po-derev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8429652" y="428604"/>
            <a:ext cx="304800" cy="304800"/>
          </a:xfrm>
          <a:prstGeom prst="rect">
            <a:avLst/>
          </a:prstGeom>
        </p:spPr>
      </p:pic>
      <p:pic>
        <p:nvPicPr>
          <p:cNvPr id="6" name="Звуки - кукушка (www.hotplayer.ru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/>
          <a:stretch>
            <a:fillRect/>
          </a:stretch>
        </p:blipFill>
        <p:spPr>
          <a:xfrm>
            <a:off x="571472" y="500042"/>
            <a:ext cx="304800" cy="304800"/>
          </a:xfrm>
          <a:prstGeom prst="rect">
            <a:avLst/>
          </a:prstGeom>
        </p:spPr>
      </p:pic>
      <p:pic>
        <p:nvPicPr>
          <p:cNvPr id="2" name="Звуки - кукушка (www.hotplayer.ru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29652" y="1412776"/>
            <a:ext cx="609600" cy="609600"/>
          </a:xfrm>
          <a:prstGeom prst="rect">
            <a:avLst/>
          </a:prstGeom>
        </p:spPr>
      </p:pic>
      <p:pic>
        <p:nvPicPr>
          <p:cNvPr id="3" name="detel-bychtro-stuchit-po-derevu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9072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8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251520" y="4797152"/>
            <a:ext cx="8458200" cy="91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дне лесного ручья виден каждый камешек, каждая травинка 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nsportal.ru/sites/default/files/2014/02/07/slayd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428604"/>
            <a:ext cx="5629275" cy="3933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805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251520" y="4797152"/>
            <a:ext cx="8458200" cy="91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прозрачному высокому небу бегут и бегут облака.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nsportal.ru/sites/default/files/2014/02/07/slayd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500042"/>
            <a:ext cx="5715000" cy="4286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420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251520" y="4797152"/>
            <a:ext cx="8458200" cy="91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погожие дни многие птицы готовятся к отлёту. Уже улетели ласточки, быстрокрылые стрижи. Остаются зимовать рябчики, тетерева, куропатки.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russkay-literatura.net/images/thumbnails/images/literatura/2/teterev-350x179.jpg"/>
          <p:cNvPicPr>
            <a:picLocks noChangeAspect="1" noChangeArrowheads="1"/>
          </p:cNvPicPr>
          <p:nvPr/>
        </p:nvPicPr>
        <p:blipFill>
          <a:blip r:embed="rId2"/>
          <a:srcRect b="5353"/>
          <a:stretch>
            <a:fillRect/>
          </a:stretch>
        </p:blipFill>
        <p:spPr bwMode="auto">
          <a:xfrm>
            <a:off x="4071933" y="2285992"/>
            <a:ext cx="4870265" cy="2357454"/>
          </a:xfrm>
          <a:prstGeom prst="rect">
            <a:avLst/>
          </a:prstGeom>
          <a:noFill/>
        </p:spPr>
      </p:pic>
      <p:pic>
        <p:nvPicPr>
          <p:cNvPr id="4100" name="Picture 4" descr="https://i.pinimg.com/736x/58/2d/be/582dbe8518a025a9dc28e07b85879e5f--blue-swallow-bird-tatto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8604"/>
            <a:ext cx="1698961" cy="1357322"/>
          </a:xfrm>
          <a:prstGeom prst="rect">
            <a:avLst/>
          </a:prstGeom>
          <a:noFill/>
        </p:spPr>
      </p:pic>
      <p:pic>
        <p:nvPicPr>
          <p:cNvPr id="4102" name="Picture 6" descr="https://ds05.infourok.ru/uploads/ex/0c99/00099600-ee692b70/hello_html_773e97f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428604"/>
            <a:ext cx="1690673" cy="1344408"/>
          </a:xfrm>
          <a:prstGeom prst="rect">
            <a:avLst/>
          </a:prstGeom>
          <a:noFill/>
        </p:spPr>
      </p:pic>
      <p:pic>
        <p:nvPicPr>
          <p:cNvPr id="4104" name="Picture 8" descr="https://2krota.ru/wp-content/uploads/2018/11/ryabchik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214290"/>
            <a:ext cx="2375841" cy="1585874"/>
          </a:xfrm>
          <a:prstGeom prst="rect">
            <a:avLst/>
          </a:prstGeom>
          <a:noFill/>
        </p:spPr>
      </p:pic>
      <p:pic>
        <p:nvPicPr>
          <p:cNvPr id="4106" name="Picture 10" descr="https://pticevadi.com/images/galleries/big/1/7/0/4/9.jpg"/>
          <p:cNvPicPr>
            <a:picLocks noChangeAspect="1" noChangeArrowheads="1"/>
          </p:cNvPicPr>
          <p:nvPr/>
        </p:nvPicPr>
        <p:blipFill>
          <a:blip r:embed="rId6" cstate="print"/>
          <a:srcRect l="14500" b="8333"/>
          <a:stretch>
            <a:fillRect/>
          </a:stretch>
        </p:blipFill>
        <p:spPr bwMode="auto">
          <a:xfrm>
            <a:off x="7143768" y="214290"/>
            <a:ext cx="1684951" cy="1571635"/>
          </a:xfrm>
          <a:prstGeom prst="rect">
            <a:avLst/>
          </a:prstGeom>
          <a:noFill/>
        </p:spPr>
      </p:pic>
      <p:pic>
        <p:nvPicPr>
          <p:cNvPr id="4108" name="Picture 12" descr="http://leshoz.surazh.by/hunt/animals/partridge/img/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2500306"/>
            <a:ext cx="2190701" cy="1643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930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251520" y="4797152"/>
            <a:ext cx="8458200" cy="91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шумные стайки собираются скворцы; улетают на юг певчие птицы.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vesti22.tv/sites/default/files/news/skvor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3429024" cy="2571768"/>
          </a:xfrm>
          <a:prstGeom prst="rect">
            <a:avLst/>
          </a:prstGeom>
          <a:noFill/>
        </p:spPr>
      </p:pic>
      <p:pic>
        <p:nvPicPr>
          <p:cNvPr id="3076" name="Picture 4" descr="https://st2.depositphotos.com/1304244/6381/i/950/depositphotos_63814269-stock-photo-large-flock-of-starlings-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57166"/>
            <a:ext cx="3643338" cy="24288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83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772816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altLang="ru-RU" sz="4000" b="1" kern="0" dirty="0">
                <a:solidFill>
                  <a:srgbClr val="000080"/>
                </a:solidFill>
                <a:latin typeface="Times New Roman"/>
                <a:cs typeface="Lucida Sans Unicode"/>
              </a:rPr>
              <a:t>Птицы улетают</a:t>
            </a:r>
          </a:p>
          <a:p>
            <a:pPr lvl="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altLang="ru-RU" sz="4000" b="1" kern="0" dirty="0">
                <a:solidFill>
                  <a:srgbClr val="000080"/>
                </a:solidFill>
                <a:latin typeface="Times New Roman"/>
                <a:cs typeface="Lucida Sans Unicode"/>
              </a:rPr>
              <a:t>Листья опадают</a:t>
            </a:r>
          </a:p>
          <a:p>
            <a:pPr lvl="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altLang="ru-RU" sz="4000" b="1" kern="0" dirty="0">
                <a:solidFill>
                  <a:srgbClr val="000080"/>
                </a:solidFill>
                <a:latin typeface="Times New Roman"/>
                <a:cs typeface="Lucida Sans Unicode"/>
              </a:rPr>
              <a:t>Кто знает?</a:t>
            </a:r>
          </a:p>
          <a:p>
            <a:pPr lvl="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altLang="ru-RU" sz="4000" b="1" kern="0" dirty="0">
                <a:solidFill>
                  <a:srgbClr val="000080"/>
                </a:solidFill>
                <a:latin typeface="Times New Roman"/>
                <a:cs typeface="Lucida Sans Unicode"/>
              </a:rPr>
              <a:t>Когда это бывает?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Отгадайте загадку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457200" y="3586163"/>
            <a:ext cx="8686800" cy="4525962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067944" y="5445224"/>
            <a:ext cx="28621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ОСЕНЬЮ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251520" y="4797152"/>
            <a:ext cx="8458200" cy="91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дальний путь отправляются дикие гуси, покидают родные болота длинноногие журавли.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nsportal.ru/sites/default/files/2014/02/07/slayd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4154071" cy="3143248"/>
          </a:xfrm>
          <a:prstGeom prst="rect">
            <a:avLst/>
          </a:prstGeom>
          <a:noFill/>
        </p:spPr>
      </p:pic>
      <p:pic>
        <p:nvPicPr>
          <p:cNvPr id="2052" name="Picture 4" descr="Use of Social Media - a corrosive influence on strong lea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000108"/>
            <a:ext cx="3560739" cy="26705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312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37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0648"/>
            <a:ext cx="9252520" cy="90872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ru-RU" sz="4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Тема : Рассказ «Осень в лесу »</a:t>
            </a:r>
            <a:endParaRPr lang="ru-RU" sz="44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120631" y="5733256"/>
            <a:ext cx="4032448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31B6FD"/>
              </a:buClr>
            </a:pPr>
            <a:endParaRPr lang="ru-RU" sz="1600" i="1" dirty="0">
              <a:solidFill>
                <a:prstClr val="black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56166"/>
            <a:ext cx="2740482" cy="252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08525"/>
            <a:ext cx="3051769" cy="228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60" y="3806581"/>
            <a:ext cx="4835451" cy="302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56166"/>
            <a:ext cx="3126651" cy="208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6574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25 C 0 -0.181 0.069 -0.25 0.125 -0.25 L 0.25 -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44463"/>
            <a:ext cx="8229600" cy="1252537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60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Кто автор рассказа?</a:t>
            </a:r>
            <a:endParaRPr lang="ru-RU" sz="60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7904" y="2552780"/>
            <a:ext cx="52746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Иван Сергеевич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 -Микитов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52" y="1828830"/>
            <a:ext cx="2448272" cy="3602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20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323528" y="188640"/>
            <a:ext cx="8579296" cy="765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Писал рассказы, сказки для детей.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050"/>
            <a:ext cx="2411760" cy="37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34" y="1628800"/>
            <a:ext cx="2568724" cy="372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1714488"/>
            <a:ext cx="2714644" cy="371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55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628800"/>
            <a:ext cx="2427268" cy="7940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altLang="ru-RU" sz="4800" b="1" kern="0" dirty="0">
                <a:solidFill>
                  <a:srgbClr val="FF0000"/>
                </a:solidFill>
                <a:latin typeface="Times New Roman"/>
                <a:cs typeface="Lucida Sans Unicode"/>
              </a:rPr>
              <a:t>Я вижу: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714488"/>
            <a:ext cx="2617679" cy="163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01" y="3512112"/>
            <a:ext cx="9145016" cy="1963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altLang="ru-RU" sz="3200" b="1" kern="0" dirty="0">
                <a:solidFill>
                  <a:srgbClr val="000080"/>
                </a:solidFill>
                <a:latin typeface="Times New Roman"/>
                <a:cs typeface="Lucida Sans Unicode"/>
              </a:rPr>
              <a:t>Листья на деревьях жёлтые красные, </a:t>
            </a:r>
            <a:r>
              <a:rPr lang="ru-RU" altLang="ru-RU" sz="3200" b="1" kern="0" dirty="0" smtClean="0">
                <a:solidFill>
                  <a:srgbClr val="000080"/>
                </a:solidFill>
                <a:latin typeface="Times New Roman"/>
                <a:cs typeface="Lucida Sans Unicode"/>
              </a:rPr>
              <a:t>зелёные.</a:t>
            </a:r>
          </a:p>
          <a:p>
            <a:pPr lvl="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altLang="ru-RU" sz="3200" b="1" kern="0" dirty="0" smtClean="0">
                <a:solidFill>
                  <a:srgbClr val="000080"/>
                </a:solidFill>
                <a:latin typeface="Times New Roman"/>
                <a:cs typeface="Lucida Sans Unicode"/>
              </a:rPr>
              <a:t>Листья </a:t>
            </a:r>
            <a:r>
              <a:rPr lang="ru-RU" altLang="ru-RU" sz="3200" b="1" kern="0" dirty="0">
                <a:solidFill>
                  <a:srgbClr val="000080"/>
                </a:solidFill>
                <a:latin typeface="Times New Roman"/>
                <a:cs typeface="Lucida Sans Unicode"/>
              </a:rPr>
              <a:t>опадают — листопад.</a:t>
            </a:r>
          </a:p>
          <a:p>
            <a:pPr lvl="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altLang="ru-RU" sz="3200" b="1" kern="0" dirty="0" smtClean="0">
                <a:solidFill>
                  <a:srgbClr val="000080"/>
                </a:solidFill>
                <a:latin typeface="Times New Roman"/>
                <a:cs typeface="Lucida Sans Unicode"/>
              </a:rPr>
              <a:t>Улетают </a:t>
            </a:r>
            <a:r>
              <a:rPr lang="ru-RU" altLang="ru-RU" sz="3200" b="1" kern="0" dirty="0">
                <a:solidFill>
                  <a:srgbClr val="000080"/>
                </a:solidFill>
                <a:latin typeface="Times New Roman"/>
                <a:cs typeface="Lucida Sans Unicode"/>
              </a:rPr>
              <a:t>на </a:t>
            </a:r>
            <a:r>
              <a:rPr lang="ru-RU" altLang="ru-RU" sz="3200" b="1" kern="0" dirty="0" smtClean="0">
                <a:solidFill>
                  <a:srgbClr val="000080"/>
                </a:solidFill>
                <a:latin typeface="Times New Roman"/>
                <a:cs typeface="Lucida Sans Unicode"/>
              </a:rPr>
              <a:t>юг птицы.</a:t>
            </a:r>
            <a:endParaRPr lang="ru-RU" altLang="ru-RU" sz="3200" b="1" kern="0" dirty="0">
              <a:solidFill>
                <a:srgbClr val="000080"/>
              </a:solidFill>
              <a:latin typeface="Times New Roman"/>
              <a:cs typeface="Lucida Sans Unicode"/>
            </a:endParaRPr>
          </a:p>
          <a:p>
            <a:pPr lvl="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 altLang="ru-RU" sz="3200" b="1" kern="0" dirty="0">
              <a:solidFill>
                <a:srgbClr val="000080"/>
              </a:solidFill>
              <a:latin typeface="Times New Roman"/>
              <a:cs typeface="Lucida Sans Unicode"/>
            </a:endParaRPr>
          </a:p>
        </p:txBody>
      </p:sp>
      <p:pic>
        <p:nvPicPr>
          <p:cNvPr id="9" name="Рисунок 8" descr="83478768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26" y="1714488"/>
            <a:ext cx="2176638" cy="1785950"/>
          </a:xfrm>
          <a:prstGeom prst="rect">
            <a:avLst/>
          </a:prstGeom>
        </p:spPr>
      </p:pic>
      <p:pic>
        <p:nvPicPr>
          <p:cNvPr id="10" name="Рисунок 9" descr="2049774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1802" y="1397494"/>
            <a:ext cx="2857520" cy="22326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28794" y="0"/>
            <a:ext cx="5208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Кто был в лесу?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https://avatars.mds.yandex.net/get-pdb/194708/69c0807e-1dca-4f89-b498-44dafa95cf57/s1200?webp=fal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929198"/>
            <a:ext cx="2286016" cy="1741437"/>
          </a:xfrm>
          <a:prstGeom prst="rect">
            <a:avLst/>
          </a:prstGeom>
          <a:noFill/>
        </p:spPr>
      </p:pic>
      <p:pic>
        <p:nvPicPr>
          <p:cNvPr id="17412" name="Picture 4" descr="https://avatars.mds.yandex.net/get-pdb/216982/5f2a40fc-ddef-45de-beac-ba9a68e240b7/s1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5072074"/>
            <a:ext cx="2643174" cy="1607332"/>
          </a:xfrm>
          <a:prstGeom prst="rect">
            <a:avLst/>
          </a:prstGeom>
          <a:noFill/>
        </p:spPr>
      </p:pic>
      <p:pic>
        <p:nvPicPr>
          <p:cNvPr id="17414" name="Picture 6" descr="https://avatars.mds.yandex.net/get-pdb/1902434/4fd77e07-9ce3-40b3-9f97-1d6aa21cafb3/s12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4304115"/>
            <a:ext cx="1928826" cy="24110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319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64 0.19126 L 0.28264 -0.141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3640138" y="188913"/>
            <a:ext cx="5503862" cy="8636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слышу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5248" y="1124744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Пение птиц</a:t>
            </a: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</a:t>
            </a: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Листья шуршат</a:t>
            </a: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Дождь капает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0728"/>
            <a:ext cx="3836154" cy="2160239"/>
          </a:xfrm>
          <a:prstGeom prst="rect">
            <a:avLst/>
          </a:prstGeom>
        </p:spPr>
      </p:pic>
      <p:pic>
        <p:nvPicPr>
          <p:cNvPr id="5" name="птицы — Пение птиц (www.mixmuz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408154" y="260648"/>
            <a:ext cx="609600" cy="609600"/>
          </a:xfrm>
          <a:prstGeom prst="rect">
            <a:avLst/>
          </a:prstGeom>
        </p:spPr>
      </p:pic>
      <p:pic>
        <p:nvPicPr>
          <p:cNvPr id="10" name="Звуки природы — Шум дождя (www.mixmuz.ru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05923" y="116632"/>
            <a:ext cx="609600" cy="609600"/>
          </a:xfrm>
          <a:prstGeom prst="rect">
            <a:avLst/>
          </a:prstGeom>
        </p:spPr>
      </p:pic>
      <p:pic>
        <p:nvPicPr>
          <p:cNvPr id="11" name="Рисунок 10" descr="b-2-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82" y="4286256"/>
            <a:ext cx="3143250" cy="2219325"/>
          </a:xfrm>
          <a:prstGeom prst="rect">
            <a:avLst/>
          </a:prstGeom>
        </p:spPr>
      </p:pic>
      <p:pic>
        <p:nvPicPr>
          <p:cNvPr id="12" name="Рисунок 11" descr="9245bbf0bc0e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28860" y="3857628"/>
            <a:ext cx="2952744" cy="1845465"/>
          </a:xfrm>
          <a:prstGeom prst="rect">
            <a:avLst/>
          </a:prstGeom>
        </p:spPr>
      </p:pic>
      <p:pic>
        <p:nvPicPr>
          <p:cNvPr id="13" name="Рисунок 12" descr="orig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9256" y="3571876"/>
            <a:ext cx="3565623" cy="311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4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813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180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188913"/>
            <a:ext cx="4824413" cy="863600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чувствую</a:t>
            </a:r>
            <a:endParaRPr lang="ru-RU" sz="44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82" y="5429264"/>
            <a:ext cx="16799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Покой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1670" y="5929330"/>
            <a:ext cx="2020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Радость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2264" y="5643578"/>
            <a:ext cx="2071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Счастье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72330" y="2071678"/>
            <a:ext cx="1578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000240"/>
            <a:ext cx="1574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5857892"/>
            <a:ext cx="16044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Страх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1571603" y="1214422"/>
            <a:ext cx="5505101" cy="402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13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5721" y="-66248"/>
            <a:ext cx="8784976" cy="742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 smtClean="0">
                <a:solidFill>
                  <a:prstClr val="black"/>
                </a:solidFill>
                <a:latin typeface="Trebuchet MS"/>
              </a:rPr>
              <a:t>Осень в </a:t>
            </a:r>
            <a:r>
              <a:rPr lang="ru-RU" sz="2800" dirty="0">
                <a:solidFill>
                  <a:prstClr val="black"/>
                </a:solidFill>
                <a:latin typeface="Trebuchet MS"/>
              </a:rPr>
              <a:t>лесу </a:t>
            </a: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400" b="1" dirty="0" smtClean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 smtClean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Пришёл 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сентябрь. После жаркого лета, после августовских тёплых дней наступила золотая </a:t>
            </a:r>
            <a:r>
              <a:rPr lang="ru-RU" sz="2000" b="1" dirty="0" smtClean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осень.</a:t>
            </a: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 </a:t>
            </a:r>
            <a:r>
              <a:rPr lang="ru-RU" sz="2000" b="1" u="sng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опушкам лесов 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ещё растут грибы: красноголовые подосиновики, зеленоватые и розовые сыроежки, скользкие грузди и душистые рыжики</a:t>
            </a:r>
            <a:r>
              <a:rPr lang="ru-RU" sz="2000" b="1" dirty="0" smtClean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старых больших </a:t>
            </a:r>
            <a:r>
              <a:rPr lang="ru-RU" sz="2000" b="1" u="sng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пнях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жмутся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друг к другу тонконогие опёнки</a:t>
            </a:r>
            <a:r>
              <a:rPr lang="ru-RU" sz="2000" b="1" dirty="0" smtClean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000" b="1" dirty="0" smtClean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1" u="sng" dirty="0" smtClean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u="sng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моховых болотах 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рассыпана </a:t>
            </a:r>
            <a:r>
              <a:rPr lang="ru-RU" sz="2000" b="1" u="sng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кочкам </a:t>
            </a:r>
            <a:r>
              <a:rPr lang="ru-RU" sz="2000" b="1" u="sng" dirty="0" smtClean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румяная</a:t>
            </a:r>
            <a:r>
              <a:rPr lang="ru-RU" sz="2000" b="1" dirty="0" smtClean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клюква. На освещенных солнцем лесных полянках краснеют гроздья рябины. </a:t>
            </a:r>
            <a:endParaRPr lang="ru-RU" sz="2000" b="1" dirty="0" smtClean="0">
              <a:solidFill>
                <a:srgbClr val="4E3B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Чист 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прозрачен воздух. Далеко слышны звуки, отчетливо разносятся голоса. </a:t>
            </a:r>
            <a:endParaRPr lang="ru-RU" sz="2000" b="1" dirty="0" smtClean="0">
              <a:solidFill>
                <a:srgbClr val="4E3B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На 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 лесного ручья виден каждый камешек, каждая травинка. По прозрачному высокому небу бегут и бегут облака. </a:t>
            </a:r>
            <a:endParaRPr lang="ru-RU" sz="2000" b="1" dirty="0" smtClean="0">
              <a:solidFill>
                <a:srgbClr val="4E3B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000" b="1" u="sng" dirty="0" smtClean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2000" b="1" u="sng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погожие дни 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птицы готовятся к отлёту. Уже улетели ласточки, быстрокрылые стрижи. Остаются </a:t>
            </a:r>
            <a:r>
              <a:rPr lang="ru-RU" sz="2000" b="1" u="sng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зимовать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рябчики, тетерева, куропатки. </a:t>
            </a:r>
            <a:r>
              <a:rPr lang="ru-RU" sz="2000" b="1" u="sng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шумные стайки 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собираются скворцы; улетают на юг певчие птицы. В дальний путь отправляются дикие гуси, покидают родные болота длинноногие журавли.</a:t>
            </a: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endParaRPr lang="ru-RU" sz="3200" b="1" dirty="0">
              <a:solidFill>
                <a:srgbClr val="4E3B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endParaRPr lang="ru-RU" sz="2800" b="1" dirty="0">
              <a:solidFill>
                <a:srgbClr val="4E3B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800" u="sng" dirty="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304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1A6CACF22589F4EB996AFE4A06F0E97" ma:contentTypeVersion="49" ma:contentTypeDescription="Создание документа." ma:contentTypeScope="" ma:versionID="c104f9fe99b7342d297a16d4d6daf548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44a09e9edb872ac5036bd0f6a4ce01f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Муниципалитет" minOccurs="0"/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Муниципалитет" ma:index="8" nillable="true" ma:displayName="Муниципалитет" ma:list="{583966a8-86ba-4b4b-b2db-c7518df76d9e}" ma:internalName="_x041c__x0443__x043d__x0438__x0446__x0438__x043f__x0430__x043b__x0438__x0442__x0435__x0442_" ma:showField="Title" ma:web="4a252ca3-5a62-4c1c-90a6-29f4710e47f8">
      <xsd:simpleType>
        <xsd:restriction base="dms:Lookup"/>
      </xsd:simpleType>
    </xsd:element>
    <xsd:element name="SharedWithUsers" ma:index="9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10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1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Муниципалитет xmlns="4a252ca3-5a62-4c1c-90a6-29f4710e47f8" xsi:nil="true"/>
    <_dlc_DocId xmlns="4a252ca3-5a62-4c1c-90a6-29f4710e47f8">AWJJH2MPE6E2-1954848387-450</_dlc_DocId>
    <_dlc_DocIdUrl xmlns="4a252ca3-5a62-4c1c-90a6-29f4710e47f8">
      <Url>http://edu-sps.koiro.local/sch_int_12/_layouts/15/DocIdRedir.aspx?ID=AWJJH2MPE6E2-1954848387-450</Url>
      <Description>AWJJH2MPE6E2-1954848387-450</Description>
    </_dlc_DocIdUrl>
  </documentManagement>
</p:properties>
</file>

<file path=customXml/itemProps1.xml><?xml version="1.0" encoding="utf-8"?>
<ds:datastoreItem xmlns:ds="http://schemas.openxmlformats.org/officeDocument/2006/customXml" ds:itemID="{266CD139-907A-4B1A-AB43-2B962E0FED9D}"/>
</file>

<file path=customXml/itemProps2.xml><?xml version="1.0" encoding="utf-8"?>
<ds:datastoreItem xmlns:ds="http://schemas.openxmlformats.org/officeDocument/2006/customXml" ds:itemID="{25EEA6CD-7616-4A79-BAEB-4EC946A65865}"/>
</file>

<file path=customXml/itemProps3.xml><?xml version="1.0" encoding="utf-8"?>
<ds:datastoreItem xmlns:ds="http://schemas.openxmlformats.org/officeDocument/2006/customXml" ds:itemID="{506AF063-B5B3-40C1-B185-E81A4A6DC6DE}"/>
</file>

<file path=customXml/itemProps4.xml><?xml version="1.0" encoding="utf-8"?>
<ds:datastoreItem xmlns:ds="http://schemas.openxmlformats.org/officeDocument/2006/customXml" ds:itemID="{79D06950-2845-4291-B314-995503AEB94D}"/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1588</TotalTime>
  <Words>396</Words>
  <Application>Microsoft Office PowerPoint</Application>
  <PresentationFormat>Экран (4:3)</PresentationFormat>
  <Paragraphs>50</Paragraphs>
  <Slides>21</Slides>
  <Notes>1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Трек</vt:lpstr>
      <vt:lpstr>  Урок чтения</vt:lpstr>
      <vt:lpstr>         Отгадайте загадку</vt:lpstr>
      <vt:lpstr> Тема : Рассказ «Осень в лесу »</vt:lpstr>
      <vt:lpstr>      Кто автор рассказа?</vt:lpstr>
      <vt:lpstr>Презентация PowerPoint</vt:lpstr>
      <vt:lpstr>Презентация PowerPoint</vt:lpstr>
      <vt:lpstr>           Я слышу</vt:lpstr>
      <vt:lpstr>       Я чувствую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Урок: Русский язык</dc:title>
  <dc:creator>Comp</dc:creator>
  <cp:lastModifiedBy>Елена</cp:lastModifiedBy>
  <cp:revision>155</cp:revision>
  <dcterms:created xsi:type="dcterms:W3CDTF">2018-02-17T17:15:26Z</dcterms:created>
  <dcterms:modified xsi:type="dcterms:W3CDTF">2019-10-08T05:16:54Z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0x010100A1A6CACF22589F4EB996AFE4A06F0E97</vt:lpwstr>
  </property>
  <property fmtid="{D5CDD505-2E9C-101B-9397-08002B2CF9AE}" pid="3" name="_dlc_DocIdItemGuid">
    <vt:lpwstr>e2d6f109-1e68-434b-abd0-c06fb62fa158</vt:lpwstr>
  </property>
</Properties>
</file>