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9" r:id="rId2"/>
    <p:sldId id="353" r:id="rId3"/>
    <p:sldId id="351" r:id="rId4"/>
    <p:sldId id="332" r:id="rId5"/>
    <p:sldId id="331" r:id="rId6"/>
    <p:sldId id="330" r:id="rId7"/>
    <p:sldId id="329" r:id="rId8"/>
    <p:sldId id="290" r:id="rId9"/>
    <p:sldId id="335" r:id="rId10"/>
    <p:sldId id="333" r:id="rId11"/>
    <p:sldId id="336" r:id="rId12"/>
    <p:sldId id="334" r:id="rId13"/>
    <p:sldId id="296" r:id="rId14"/>
    <p:sldId id="343" r:id="rId15"/>
    <p:sldId id="342" r:id="rId16"/>
    <p:sldId id="341" r:id="rId17"/>
    <p:sldId id="295" r:id="rId18"/>
    <p:sldId id="337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EC38"/>
    <a:srgbClr val="DC690A"/>
    <a:srgbClr val="673105"/>
    <a:srgbClr val="EB4F25"/>
    <a:srgbClr val="EF9721"/>
    <a:srgbClr val="F6862A"/>
    <a:srgbClr val="49385E"/>
    <a:srgbClr val="005426"/>
    <a:srgbClr val="007434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63F12487-6E5C-4DE8-99B2-9AD0B7F1266C}" type="slidenum">
              <a:rPr lang="ru-RU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956"/>
            </a:avLst>
          </a:prstGeom>
          <a:blipFill>
            <a:blip r:embed="rId14" cstate="email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slide" Target="slide2.xm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slide" Target="slide2.xm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slide" Target="slide2.xml"/><Relationship Id="rId7" Type="http://schemas.openxmlformats.org/officeDocument/2006/relationships/image" Target="../media/image6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microsoft.com/office/2007/relationships/hdphoto" Target="../media/hdphoto1.wdp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7.xml"/><Relationship Id="rId18" Type="http://schemas.openxmlformats.org/officeDocument/2006/relationships/image" Target="../media/image9.png"/><Relationship Id="rId26" Type="http://schemas.openxmlformats.org/officeDocument/2006/relationships/image" Target="../media/image17.jpeg"/><Relationship Id="rId3" Type="http://schemas.openxmlformats.org/officeDocument/2006/relationships/slide" Target="slide3.xml"/><Relationship Id="rId21" Type="http://schemas.openxmlformats.org/officeDocument/2006/relationships/image" Target="../media/image12.jpeg"/><Relationship Id="rId7" Type="http://schemas.openxmlformats.org/officeDocument/2006/relationships/slide" Target="slide7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image" Target="../media/image11.jpeg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24" Type="http://schemas.openxmlformats.org/officeDocument/2006/relationships/image" Target="../media/image15.jpeg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image" Target="../media/image14.png"/><Relationship Id="rId28" Type="http://schemas.openxmlformats.org/officeDocument/2006/relationships/image" Target="../media/image19.jpeg"/><Relationship Id="rId10" Type="http://schemas.openxmlformats.org/officeDocument/2006/relationships/slide" Target="slide9.xml"/><Relationship Id="rId19" Type="http://schemas.openxmlformats.org/officeDocument/2006/relationships/image" Target="../media/image10.jpeg"/><Relationship Id="rId31" Type="http://schemas.openxmlformats.org/officeDocument/2006/relationships/image" Target="../media/image22.jpeg"/><Relationship Id="rId4" Type="http://schemas.openxmlformats.org/officeDocument/2006/relationships/slide" Target="slide4.xml"/><Relationship Id="rId9" Type="http://schemas.openxmlformats.org/officeDocument/2006/relationships/slide" Target="slide11.xml"/><Relationship Id="rId14" Type="http://schemas.openxmlformats.org/officeDocument/2006/relationships/slide" Target="slide13.xml"/><Relationship Id="rId22" Type="http://schemas.openxmlformats.org/officeDocument/2006/relationships/image" Target="../media/image13.png"/><Relationship Id="rId27" Type="http://schemas.openxmlformats.org/officeDocument/2006/relationships/image" Target="../media/image18.jpeg"/><Relationship Id="rId30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" Target="slide2.xm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gif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slide" Target="slide2.xm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microsoft.com/office/2007/relationships/hdphoto" Target="../media/hdphoto1.wdp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3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slide" Target="slide2.xml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microsoft.com/office/2007/relationships/hdphoto" Target="../media/hdphoto1.wdp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23.pn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3565" y="811806"/>
            <a:ext cx="8429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ИГРА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7" name="AutoShape 19" descr="yH5BAEAAAAALAAAAAABAAEAAAIBRAA7"/>
          <p:cNvSpPr>
            <a:spLocks noChangeAspect="1" noChangeArrowheads="1"/>
          </p:cNvSpPr>
          <p:nvPr/>
        </p:nvSpPr>
        <p:spPr bwMode="auto">
          <a:xfrm>
            <a:off x="4405745" y="1977684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9182" y="1738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87" y="2594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3942" y="3453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746" y="152789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2157" y="222875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92894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437" y="212055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420" y="283876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623" y="1489255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7" y="1669368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2912" y="2525222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img0.liveinternet.ru/images/attach/c/3/77/957/77957384_77772038_zvezdochki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867" y="3384584"/>
            <a:ext cx="942975" cy="70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474" y="3613929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1671" y="3527204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8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978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206" y="1881243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7075" y="25717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588" y="339043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663" y="75941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80" y="352950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90418" y="1214428"/>
            <a:ext cx="700504" cy="2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1580" y="1088286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544" y="794522"/>
            <a:ext cx="2066925" cy="65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669" y="93643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14135"/>
            <a:ext cx="2241336" cy="3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4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2330" y="4563417"/>
            <a:ext cx="2405814" cy="240581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210086" y="1083694"/>
            <a:ext cx="8396642" cy="228470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220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blipFill>
                  <a:blip r:embed="rId8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ЗИМУШКА -ЗИМА</a:t>
            </a:r>
            <a:endParaRPr lang="ru-RU" sz="5400" b="1" cap="none" spc="50" dirty="0">
              <a:ln w="11430"/>
              <a:blipFill>
                <a:blip r:embed="rId8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" name="Рисунок 39" descr="8306721dde783b513dd1e42293fd41e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628" y="2714626"/>
            <a:ext cx="1296262" cy="1804398"/>
          </a:xfrm>
          <a:prstGeom prst="ellips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14414" y="285734"/>
            <a:ext cx="57150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Скороговорка.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2" name="Picture 2" descr="https://arhivurokov.ru/multiurok/html/2017/09/19/s_59c152c245b8f/691189_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785932"/>
            <a:ext cx="3000396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142990"/>
            <a:ext cx="7013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маленькой Сани, санки едут сами.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9" y="1133720"/>
            <a:ext cx="7272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0034" y="428610"/>
            <a:ext cx="80010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 «Исправь  ошибку»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785786" y="1142990"/>
            <a:ext cx="76438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Первый зимний месяц называется                  .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улице холодно и часто идёт            . </a:t>
            </a:r>
            <a:r>
              <a:rPr lang="ru-RU" sz="2400" b="1" dirty="0" smtClean="0">
                <a:solidFill>
                  <a:srgbClr val="2A2A3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юди  надевают теплую одежду: шубы, сапоги,                  , варежки, шапки. Ребята лепят снежную бабу,                               , катаются на санках                                                 А чтобы не простудиться съедают                                   . </a:t>
            </a:r>
            <a:r>
              <a:rPr lang="ru-RU" sz="2400" b="1" dirty="0" smtClean="0">
                <a:solidFill>
                  <a:srgbClr val="2A2A3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Белка грызет орешки, а медведь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A2A3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 – чудесное время           !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114299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9322" y="1142990"/>
            <a:ext cx="1292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3768" y="114299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15206" y="1142990"/>
            <a:ext cx="34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29" y="1500180"/>
            <a:ext cx="1071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1500180"/>
            <a:ext cx="774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628" y="185737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шортики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9256" y="4429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9" y="185737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купаются в море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868" y="2643188"/>
            <a:ext cx="407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на велосипеде, загорают.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0430" y="264318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942" y="300037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одной сосульке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57818" y="335756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 мясо.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57818" y="3357568"/>
            <a:ext cx="881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спит.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714758"/>
            <a:ext cx="102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00364" y="3714758"/>
            <a:ext cx="770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95537" y="987574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4348" y="500048"/>
            <a:ext cx="7858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Составьте предложения.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7890" name="Picture 2" descr="http://pngimg.com/uploads/envelope/envelope_PNG183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214692"/>
            <a:ext cx="1571636" cy="1669127"/>
          </a:xfrm>
          <a:prstGeom prst="rect">
            <a:avLst/>
          </a:prstGeom>
          <a:noFill/>
        </p:spPr>
      </p:pic>
      <p:pic>
        <p:nvPicPr>
          <p:cNvPr id="37896" name="Picture 8" descr="https://i.ytimg.com/vi/E-LMQH3l60U/hqdefault.jpg"/>
          <p:cNvPicPr>
            <a:picLocks noChangeAspect="1" noChangeArrowheads="1"/>
          </p:cNvPicPr>
          <p:nvPr/>
        </p:nvPicPr>
        <p:blipFill>
          <a:blip r:embed="rId7"/>
          <a:srcRect l="12484" t="13872" r="12608" b="13994"/>
          <a:stretch>
            <a:fillRect/>
          </a:stretch>
        </p:blipFill>
        <p:spPr bwMode="auto">
          <a:xfrm>
            <a:off x="571472" y="3500444"/>
            <a:ext cx="1681541" cy="1214446"/>
          </a:xfrm>
          <a:prstGeom prst="rect">
            <a:avLst/>
          </a:prstGeom>
          <a:noFill/>
        </p:spPr>
      </p:pic>
      <p:pic>
        <p:nvPicPr>
          <p:cNvPr id="37898" name="Picture 10" descr="https://i.siteapi.org/PMrclWka_cgyaPJfBtpDxLBjfhw=/fit-in/330x/top/2b1e774b7a61686.s.siteapi.org/img/ec08cf6bd3c4fe21a6d135fb87d7888987c2504b.jpg"/>
          <p:cNvPicPr>
            <a:picLocks noChangeAspect="1" noChangeArrowheads="1"/>
          </p:cNvPicPr>
          <p:nvPr/>
        </p:nvPicPr>
        <p:blipFill>
          <a:blip r:embed="rId8"/>
          <a:srcRect l="9375" t="21529" r="9375" b="22221"/>
          <a:stretch>
            <a:fillRect/>
          </a:stretch>
        </p:blipFill>
        <p:spPr bwMode="auto">
          <a:xfrm>
            <a:off x="6215074" y="3571882"/>
            <a:ext cx="1825638" cy="109904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28601" y="1666733"/>
            <a:ext cx="6753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холодная, Наступила, и, зима. снежная, 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439" y="1675320"/>
            <a:ext cx="621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Наступила холодная и снежная зима.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2143122"/>
            <a:ext cx="549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снег. пушистый, Выпал, белый,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2439" y="2243136"/>
            <a:ext cx="5132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Выпал белый, пушистый снег.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2976" y="2643188"/>
            <a:ext cx="501650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светит, Ярко, солнце. зимнее, 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8218" y="2766356"/>
            <a:ext cx="4684424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Ярко светит зимнее солнце.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8" grpId="0"/>
      <p:bldP spid="18" grpId="1"/>
      <p:bldP spid="20" grpId="0"/>
      <p:bldP spid="2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85852" y="428610"/>
            <a:ext cx="66870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Опиши животное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 bwMode="auto">
          <a:xfrm>
            <a:off x="5500694" y="1214428"/>
            <a:ext cx="3374370" cy="235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643188"/>
            <a:ext cx="2988813" cy="224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Татьяна\Downloads\волк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90"/>
            <a:ext cx="2907542" cy="2143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9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1" y="843558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400" b="1" dirty="0">
              <a:solidFill>
                <a:srgbClr val="005426"/>
              </a:solidFill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285852" y="357172"/>
            <a:ext cx="4901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flipH="1">
            <a:off x="4143372" y="1857370"/>
            <a:ext cx="1415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000114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каждым днем все холоднее,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Греет солнце все слабее,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Всюду снег, как бахрома, -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Значит, к нам пришла </a:t>
            </a:r>
          </a:p>
        </p:txBody>
      </p:sp>
      <p:pic>
        <p:nvPicPr>
          <p:cNvPr id="14" name="Рисунок 5" descr="771hjyR0x9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28610"/>
            <a:ext cx="2571768" cy="19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928662" y="300037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дворе стоит с метлой,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Дружит с нашей детворой,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Улыбается хитро,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Вместо шляпы - есть ведро!..</a:t>
            </a:r>
          </a:p>
        </p:txBody>
      </p:sp>
      <p:pic>
        <p:nvPicPr>
          <p:cNvPr id="22" name="Рисунок 5" descr="at628308559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2571750"/>
            <a:ext cx="1714485" cy="213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715140" y="3643320"/>
            <a:ext cx="174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467544" y="987574"/>
            <a:ext cx="7931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00100" y="357172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00232" y="1571618"/>
            <a:ext cx="34290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снежинки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00011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неба падают зимою и кружатся над  землею. Лёгкие пушинки, белые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4659982"/>
            <a:ext cx="528381" cy="33009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5357818" y="714362"/>
            <a:ext cx="2786082" cy="1928826"/>
            <a:chOff x="3131840" y="2427734"/>
            <a:chExt cx="3925411" cy="2085748"/>
          </a:xfrm>
        </p:grpSpPr>
        <p:pic>
          <p:nvPicPr>
            <p:cNvPr id="11" name="Рисунок 10" descr="56564a00bd0470143c8b4567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000582" y="2470300"/>
              <a:ext cx="2346393" cy="1954452"/>
            </a:xfrm>
            <a:prstGeom prst="rect">
              <a:avLst/>
            </a:prstGeom>
          </p:spPr>
        </p:pic>
        <p:pic>
          <p:nvPicPr>
            <p:cNvPr id="13" name="Рисунок 12" descr="96055753_53155791_52943660_804249pbto52wkvg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31840" y="2427734"/>
              <a:ext cx="3925411" cy="2085748"/>
            </a:xfrm>
            <a:prstGeom prst="rect">
              <a:avLst/>
            </a:prstGeom>
          </p:spPr>
        </p:pic>
      </p:grpSp>
      <p:sp>
        <p:nvSpPr>
          <p:cNvPr id="14" name="Прямоугольник 13"/>
          <p:cNvSpPr/>
          <p:nvPr/>
        </p:nvSpPr>
        <p:spPr>
          <a:xfrm>
            <a:off x="1000100" y="27860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Свяжет бабушка их внучке,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 зимой не мерзли ручки.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Сохранят тепло сестрички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Шерстяные  </a:t>
            </a:r>
          </a:p>
        </p:txBody>
      </p:sp>
      <p:pic>
        <p:nvPicPr>
          <p:cNvPr id="17" name="Рисунок 16" descr="Веселые_Варежки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857502"/>
            <a:ext cx="2238352" cy="16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786050" y="3714758"/>
            <a:ext cx="2972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рукавички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57224" y="1214428"/>
            <a:ext cx="39290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Много ягод у калины, и конечно у рябины.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Налетайте птички - милые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42844" y="428610"/>
            <a:ext cx="74168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Доскажи словечко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00232" y="2143122"/>
            <a:ext cx="37147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синички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_114c7a_d6653971_orig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928676"/>
            <a:ext cx="2822482" cy="17273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30718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Всякая здесь может птица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зимний холод угоститься.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сучке висит избушка,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Называется  </a:t>
            </a:r>
          </a:p>
        </p:txBody>
      </p:sp>
      <p:pic>
        <p:nvPicPr>
          <p:cNvPr id="27650" name="Picture 2" descr="https://static1.bigstockphoto.com/3/1/1/large2/113308409.jpg"/>
          <p:cNvPicPr>
            <a:picLocks noChangeAspect="1" noChangeArrowheads="1"/>
          </p:cNvPicPr>
          <p:nvPr/>
        </p:nvPicPr>
        <p:blipFill>
          <a:blip r:embed="rId7"/>
          <a:srcRect b="18335"/>
          <a:stretch>
            <a:fillRect/>
          </a:stretch>
        </p:blipFill>
        <p:spPr bwMode="auto">
          <a:xfrm>
            <a:off x="5643570" y="2786064"/>
            <a:ext cx="2010118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14612" y="4000510"/>
            <a:ext cx="2589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кормушка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8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Разыграй  диалог.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http://www.stihi.ru/pics/2016/04/22/112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285866"/>
            <a:ext cx="1353750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slide.ru/images/10/16986/960/img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428646"/>
            <a:ext cx="9144000" cy="5572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214414" y="642924"/>
            <a:ext cx="1214446" cy="1143008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1" name="AutoShape 4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071802" y="642924"/>
            <a:ext cx="1143008" cy="1071570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57752" y="642924"/>
            <a:ext cx="1214446" cy="1143008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15140" y="642924"/>
            <a:ext cx="1254942" cy="1143008"/>
          </a:xfrm>
          <a:prstGeom prst="ellipse">
            <a:avLst/>
          </a:prstGeom>
          <a:solidFill>
            <a:srgbClr val="A0F0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72066" y="1857370"/>
            <a:ext cx="1214446" cy="1214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142976" y="1857370"/>
            <a:ext cx="1214446" cy="1143008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86446" y="3143254"/>
            <a:ext cx="1214446" cy="1143008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928926" y="1857370"/>
            <a:ext cx="1285884" cy="1143008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357422" y="3143254"/>
            <a:ext cx="1234490" cy="1146942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215206" y="2000246"/>
            <a:ext cx="1285884" cy="1071570"/>
          </a:xfrm>
          <a:prstGeom prst="ellipse">
            <a:avLst/>
          </a:prstGeom>
          <a:solidFill>
            <a:srgbClr val="FFBDD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286644" y="3214692"/>
            <a:ext cx="1214446" cy="1146942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5" name="AutoShape 6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85786" y="3143254"/>
            <a:ext cx="1214446" cy="1109173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6" name="AutoShape 64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86182" y="3286130"/>
            <a:ext cx="1224136" cy="1019223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8" name="AutoShape 66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57686" y="3214692"/>
            <a:ext cx="1125908" cy="1059264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9" name="AutoShape 67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071934" y="2928940"/>
            <a:ext cx="1143008" cy="1071570"/>
          </a:xfrm>
          <a:prstGeom prst="ellipse">
            <a:avLst/>
          </a:prstGeom>
          <a:solidFill>
            <a:srgbClr val="34EC3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>
          <a:xfrm>
            <a:off x="7380312" y="4683791"/>
            <a:ext cx="1152128" cy="225600"/>
          </a:xfrm>
          <a:prstGeom prst="rect">
            <a:avLst/>
          </a:prstGeom>
        </p:spPr>
      </p:pic>
      <p:pic>
        <p:nvPicPr>
          <p:cNvPr id="56322" name="Picture 2" descr="https://www.highstar.ru/pictures/snegovik/0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14678" y="714362"/>
            <a:ext cx="896771" cy="928694"/>
          </a:xfrm>
          <a:prstGeom prst="rect">
            <a:avLst/>
          </a:prstGeom>
          <a:noFill/>
        </p:spPr>
      </p:pic>
      <p:pic>
        <p:nvPicPr>
          <p:cNvPr id="56324" name="Picture 4" descr="http://9liski.detkin-club.ru/images/custom_2/depositphotos_11496784-stock-illustration-snowflake-symbol_5a26a9e16e6cc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57290" y="785800"/>
            <a:ext cx="928694" cy="928694"/>
          </a:xfrm>
          <a:prstGeom prst="rect">
            <a:avLst/>
          </a:prstGeom>
          <a:noFill/>
        </p:spPr>
      </p:pic>
      <p:sp>
        <p:nvSpPr>
          <p:cNvPr id="56326" name="AutoShape 6" descr="https://news-factor.ru/img/news/news/news_27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news-factor.ru/img/news/news/news_27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0" name="AutoShape 10" descr="https://news-factor.ru/img/news/news/news_27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2" name="AutoShape 12" descr="https://news-factor.ru/img/news/news/news_277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6334" name="Picture 14" descr="http://www.uratorg.ru/upload/resize_cache/iblock/002/1500_1500_1/0027123cf7866cadd6dd13e737fc97dc.jpe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929190" y="785800"/>
            <a:ext cx="1072026" cy="782988"/>
          </a:xfrm>
          <a:prstGeom prst="rect">
            <a:avLst/>
          </a:prstGeom>
          <a:noFill/>
        </p:spPr>
      </p:pic>
      <p:pic>
        <p:nvPicPr>
          <p:cNvPr id="2" name="Picture 2" descr="https://ds02.infourok.ru/uploads/ex/08fe/0003ed15-75c778d0/hello_html_47033715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58016" y="642924"/>
            <a:ext cx="962545" cy="1006684"/>
          </a:xfrm>
          <a:prstGeom prst="rect">
            <a:avLst/>
          </a:prstGeom>
          <a:noFill/>
        </p:spPr>
      </p:pic>
      <p:pic>
        <p:nvPicPr>
          <p:cNvPr id="4" name="Picture 4" descr="http://rik.co.ua/wp-content/uploads/2016/12/d208df3bebcb1593dac6498bc65a68c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14414" y="1857370"/>
            <a:ext cx="1000132" cy="1072906"/>
          </a:xfrm>
          <a:prstGeom prst="rect">
            <a:avLst/>
          </a:prstGeom>
          <a:noFill/>
        </p:spPr>
      </p:pic>
      <p:pic>
        <p:nvPicPr>
          <p:cNvPr id="6" name="Picture 8" descr="http://mamagazin.catalog2b.ru/uimages/product/009/254/594-varezhki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58082" y="2000246"/>
            <a:ext cx="1000132" cy="1000132"/>
          </a:xfrm>
          <a:prstGeom prst="rect">
            <a:avLst/>
          </a:prstGeom>
          <a:noFill/>
        </p:spPr>
      </p:pic>
      <p:pic>
        <p:nvPicPr>
          <p:cNvPr id="41" name="Рисунок 40" descr="http://s007.radikal.ru/i302/1112/82/bfdc81c05d80.jp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000246"/>
            <a:ext cx="1046241" cy="756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2" descr="http://s60.radikal.ru/i169/0909/94/8e7238290a3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flipH="1">
            <a:off x="6000760" y="3214692"/>
            <a:ext cx="857256" cy="986795"/>
          </a:xfrm>
          <a:prstGeom prst="rect">
            <a:avLst/>
          </a:prstGeom>
          <a:noFill/>
        </p:spPr>
      </p:pic>
      <p:pic>
        <p:nvPicPr>
          <p:cNvPr id="3" name="Picture 2" descr="http://malishok.caduk.ru/images/p315_001m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500298" y="3286130"/>
            <a:ext cx="1000132" cy="776945"/>
          </a:xfrm>
          <a:prstGeom prst="rect">
            <a:avLst/>
          </a:prstGeom>
          <a:noFill/>
        </p:spPr>
      </p:pic>
      <p:pic>
        <p:nvPicPr>
          <p:cNvPr id="5" name="Picture 2" descr="https://cdn.vectorstock.com/i/1000x1000/34/73/background-with-icicle-vector-643473.jpg"/>
          <p:cNvPicPr>
            <a:picLocks noChangeAspect="1" noChangeArrowheads="1"/>
          </p:cNvPicPr>
          <p:nvPr/>
        </p:nvPicPr>
        <p:blipFill>
          <a:blip r:embed="rId28" cstate="print"/>
          <a:srcRect b="19452"/>
          <a:stretch>
            <a:fillRect/>
          </a:stretch>
        </p:blipFill>
        <p:spPr bwMode="auto">
          <a:xfrm>
            <a:off x="5143504" y="2071684"/>
            <a:ext cx="1078958" cy="714380"/>
          </a:xfrm>
          <a:prstGeom prst="rect">
            <a:avLst/>
          </a:prstGeom>
          <a:noFill/>
        </p:spPr>
      </p:pic>
      <p:pic>
        <p:nvPicPr>
          <p:cNvPr id="7" name="Picture 4" descr="http://download.photo-sj.ru/images/%D1%81%D0%BA%D0%B0%D1%87%D0%B0%D1%82%D1%8C%20%D0%B1%D0%B5%D1%81%D0%BF%D0%BB%D0%B0%D1%82%D0%BD%D0%BE%20%D0%BA%D0%B0%D1%80%D1%82%D0%B8%D0%BD%D0%BA%D1%83%20%D1%81%D0%BE%D0%BB%D0%BD%D1%8B%D1%88%D0%BA%D0%BE/7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57224" y="3214692"/>
            <a:ext cx="1071570" cy="803677"/>
          </a:xfrm>
          <a:prstGeom prst="rect">
            <a:avLst/>
          </a:prstGeom>
          <a:noFill/>
        </p:spPr>
      </p:pic>
      <p:pic>
        <p:nvPicPr>
          <p:cNvPr id="11" name="Picture 10" descr="http://data.photo.sibnet.ru/upload/imgbig/125654258806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429520" y="3357568"/>
            <a:ext cx="1000132" cy="747598"/>
          </a:xfrm>
          <a:prstGeom prst="rect">
            <a:avLst/>
          </a:prstGeom>
          <a:noFill/>
        </p:spPr>
      </p:pic>
      <p:pic>
        <p:nvPicPr>
          <p:cNvPr id="12" name="Picture 12" descr="http://st.depositphotos.com/2801715/4347/v/950/depositphotos_43478471-Squirrel-with-nut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214810" y="3214692"/>
            <a:ext cx="814212" cy="101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5" grpId="0" animBg="1"/>
      <p:bldP spid="3136" grpId="0" animBg="1"/>
      <p:bldP spid="3138" grpId="0" animBg="1"/>
      <p:bldP spid="31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71472" y="1500180"/>
            <a:ext cx="8286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   зимние  слова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на  букву  «С» </a:t>
            </a:r>
          </a:p>
        </p:txBody>
      </p:sp>
    </p:spTree>
    <p:extLst>
      <p:ext uri="{BB962C8B-B14F-4D97-AF65-F5344CB8AC3E}">
        <p14:creationId xmlns:p14="http://schemas.microsoft.com/office/powerpoint/2010/main" val="126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843558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/>
            <a:r>
              <a:rPr lang="ru-RU" sz="2400" b="1" i="1" dirty="0" smtClean="0">
                <a:solidFill>
                  <a:srgbClr val="002060"/>
                </a:solidFill>
              </a:rPr>
              <a:t>…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https://arhivurokov.ru/kopilka/uploads/user_file_546c3a31144be/umk-shkola-rossii-3-klass-konspiekt-obobshchaiushchiegho-uroka-po-russkomu-iazyku-obobshchieniie-znanii-ob-imieni-sushchiestvitiel-nom_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6484" y="254643"/>
            <a:ext cx="5391532" cy="455389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928676"/>
          <a:ext cx="5214320" cy="3452622"/>
        </p:xfrm>
        <a:graphic>
          <a:graphicData uri="http://schemas.openxmlformats.org/drawingml/2006/table">
            <a:tbl>
              <a:tblPr/>
              <a:tblGrid>
                <a:gridCol w="503583"/>
                <a:gridCol w="523286"/>
                <a:gridCol w="504163"/>
                <a:gridCol w="450270"/>
                <a:gridCol w="495470"/>
                <a:gridCol w="506481"/>
                <a:gridCol w="450270"/>
                <a:gridCol w="431726"/>
                <a:gridCol w="450270"/>
                <a:gridCol w="448531"/>
                <a:gridCol w="450270"/>
              </a:tblGrid>
              <a:tr h="21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Ё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Verdana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Verdana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Verdana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Verdana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7030A0"/>
                          </a:solidFill>
                          <a:latin typeface="Verdana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Verdana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Verdana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Verdana"/>
                          <a:ea typeface="Calibri"/>
                          <a:cs typeface="Times New Roman"/>
                        </a:rPr>
                        <a:t>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85918" y="142858"/>
            <a:ext cx="5399234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слова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4294967295"/>
          </p:nvPr>
        </p:nvSpPr>
        <p:spPr>
          <a:xfrm>
            <a:off x="571472" y="1000096"/>
            <a:ext cx="3929090" cy="414340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dirty="0" smtClean="0"/>
              <a:t>        </a:t>
            </a:r>
            <a:r>
              <a:rPr lang="ru-RU" sz="6700" b="1" dirty="0" smtClean="0"/>
              <a:t>АМЗИ</a:t>
            </a:r>
          </a:p>
          <a:p>
            <a:pPr>
              <a:buNone/>
            </a:pPr>
            <a:r>
              <a:rPr lang="ru-RU" sz="6700" b="1" dirty="0" smtClean="0"/>
              <a:t>    КИНСА</a:t>
            </a:r>
          </a:p>
          <a:p>
            <a:pPr>
              <a:buNone/>
            </a:pPr>
            <a:r>
              <a:rPr lang="ru-RU" sz="6700" b="1" dirty="0" smtClean="0"/>
              <a:t>    ДОХОЛ </a:t>
            </a:r>
            <a:br>
              <a:rPr lang="ru-RU" sz="6700" b="1" dirty="0" smtClean="0"/>
            </a:br>
            <a:r>
              <a:rPr lang="ru-RU" sz="6700" b="1" dirty="0" smtClean="0"/>
              <a:t>ВНОКГЕСИ</a:t>
            </a:r>
          </a:p>
          <a:p>
            <a:pPr>
              <a:buNone/>
            </a:pPr>
            <a:r>
              <a:rPr lang="ru-RU" sz="6700" b="1" dirty="0" smtClean="0"/>
              <a:t>    КАЁЛ </a:t>
            </a:r>
            <a:br>
              <a:rPr lang="ru-RU" sz="6700" b="1" dirty="0" smtClean="0"/>
            </a:br>
            <a:r>
              <a:rPr lang="ru-RU" sz="6700" b="1" dirty="0" smtClean="0"/>
              <a:t>РОМЗО</a:t>
            </a:r>
          </a:p>
          <a:p>
            <a:pPr>
              <a:buNone/>
            </a:pPr>
            <a:r>
              <a:rPr lang="ru-RU" sz="6700" b="1" dirty="0" smtClean="0"/>
              <a:t>    КЕНЖОС</a:t>
            </a:r>
          </a:p>
          <a:p>
            <a:pPr>
              <a:buNone/>
            </a:pPr>
            <a:r>
              <a:rPr lang="ru-RU" sz="6700" b="1" dirty="0" smtClean="0"/>
              <a:t>    ЛОГОЛЁД</a:t>
            </a:r>
          </a:p>
          <a:p>
            <a:pPr>
              <a:buNone/>
            </a:pPr>
            <a:r>
              <a:rPr lang="ru-RU" sz="6700" b="1" dirty="0" smtClean="0"/>
              <a:t>    ЫЛИЖ</a:t>
            </a:r>
          </a:p>
          <a:p>
            <a:pPr>
              <a:buNone/>
            </a:pPr>
            <a:r>
              <a:rPr lang="ru-RU" sz="6700" b="1" dirty="0" smtClean="0"/>
              <a:t> 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half" idx="4294967295"/>
          </p:nvPr>
        </p:nvSpPr>
        <p:spPr>
          <a:xfrm>
            <a:off x="4500562" y="928676"/>
            <a:ext cx="3786214" cy="364333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ЗИМА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САНКИ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ХОЛОД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СНЕГОВИК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ЁЛКА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МОРОЗ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СНЕЖОК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ГОЛОЛЁД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000CC"/>
                </a:solidFill>
              </a:rPr>
              <a:t>ЛЫЖИ</a:t>
            </a:r>
          </a:p>
          <a:p>
            <a:pPr>
              <a:buNone/>
            </a:pPr>
            <a:endParaRPr lang="ru-RU" sz="2800" b="1" dirty="0" smtClean="0">
              <a:solidFill>
                <a:srgbClr val="0000CC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251520" y="915566"/>
            <a:ext cx="58326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5537" y="2139702"/>
            <a:ext cx="20162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571736" y="214296"/>
            <a:ext cx="352839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</a:p>
        </p:txBody>
      </p:sp>
      <p:pic>
        <p:nvPicPr>
          <p:cNvPr id="13" name="Picture 2" descr="C:\Users\Администратор\rebus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071552"/>
            <a:ext cx="2286016" cy="1624394"/>
          </a:xfrm>
          <a:prstGeom prst="rect">
            <a:avLst/>
          </a:prstGeom>
          <a:noFill/>
        </p:spPr>
      </p:pic>
      <p:pic>
        <p:nvPicPr>
          <p:cNvPr id="17" name="Picture 2" descr="C:\Users\Администратор\bio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071552"/>
            <a:ext cx="3143272" cy="1634888"/>
          </a:xfrm>
          <a:prstGeom prst="rect">
            <a:avLst/>
          </a:prstGeom>
          <a:noFill/>
        </p:spPr>
      </p:pic>
      <p:pic>
        <p:nvPicPr>
          <p:cNvPr id="18" name="Picture 2" descr="C:\Users\Администратор\832043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3143254"/>
            <a:ext cx="2704838" cy="1456234"/>
          </a:xfrm>
          <a:prstGeom prst="rect">
            <a:avLst/>
          </a:prstGeom>
          <a:noFill/>
        </p:spPr>
      </p:pic>
      <p:pic>
        <p:nvPicPr>
          <p:cNvPr id="20" name="Picture 2" descr="C:\Users\Администратор\mf49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3214692"/>
            <a:ext cx="2500330" cy="1420471"/>
          </a:xfrm>
          <a:prstGeom prst="rect">
            <a:avLst/>
          </a:prstGeom>
          <a:noFill/>
        </p:spPr>
      </p:pic>
      <p:pic>
        <p:nvPicPr>
          <p:cNvPr id="48130" name="Picture 2" descr="http://detsad-kitty.ru/uploads/posts/2010-07/1279816796_screenhunter_11-jul.-22-20.34.gif"/>
          <p:cNvPicPr>
            <a:picLocks noChangeAspect="1" noChangeArrowheads="1"/>
          </p:cNvPicPr>
          <p:nvPr/>
        </p:nvPicPr>
        <p:blipFill>
          <a:blip r:embed="rId10"/>
          <a:srcRect l="51067" t="22607" r="3764" b="14893"/>
          <a:stretch>
            <a:fillRect/>
          </a:stretch>
        </p:blipFill>
        <p:spPr bwMode="auto">
          <a:xfrm>
            <a:off x="6500826" y="1071552"/>
            <a:ext cx="2064241" cy="1588114"/>
          </a:xfrm>
          <a:prstGeom prst="rect">
            <a:avLst/>
          </a:prstGeom>
          <a:noFill/>
        </p:spPr>
      </p:pic>
      <p:pic>
        <p:nvPicPr>
          <p:cNvPr id="48132" name="Picture 4" descr="https://ds02.infourok.ru/uploads/ex/075d/0005859c-4077ee63/hello_html_m27cc8994.png"/>
          <p:cNvPicPr>
            <a:picLocks noChangeAspect="1" noChangeArrowheads="1"/>
          </p:cNvPicPr>
          <p:nvPr/>
        </p:nvPicPr>
        <p:blipFill>
          <a:blip r:embed="rId11"/>
          <a:srcRect t="18750"/>
          <a:stretch>
            <a:fillRect/>
          </a:stretch>
        </p:blipFill>
        <p:spPr bwMode="auto">
          <a:xfrm>
            <a:off x="3167419" y="3214692"/>
            <a:ext cx="2338774" cy="135732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42910" y="2571750"/>
            <a:ext cx="1391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Ёлка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571750"/>
            <a:ext cx="2015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Снегирь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2643188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Шарф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596" y="4429138"/>
            <a:ext cx="1332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Зима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43240" y="435770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Метель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5008" y="4429138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Мороз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5575" y="915566"/>
            <a:ext cx="4464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400" b="1" i="1" dirty="0" smtClean="0">
                <a:solidFill>
                  <a:srgbClr val="00206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-</a:t>
            </a:r>
            <a:endParaRPr lang="ru-RU" sz="2400" b="1" i="1" dirty="0">
              <a:solidFill>
                <a:srgbClr val="00206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410019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357222" y="214296"/>
            <a:ext cx="971556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 – галерея  «Приметы зимы»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1142991"/>
            <a:ext cx="4620839" cy="29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86116" y="4143386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Рано темнеет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признаки зимы 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142990"/>
            <a:ext cx="4000528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14480" y="392907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Выпадает много снега.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s://ds04.infourok.ru/uploads/ex/1110/00022067-b3bb574a/img4.jpg"/>
          <p:cNvPicPr>
            <a:picLocks noChangeAspect="1" noChangeArrowheads="1"/>
          </p:cNvPicPr>
          <p:nvPr/>
        </p:nvPicPr>
        <p:blipFill>
          <a:blip r:embed="rId8"/>
          <a:srcRect l="15277" t="23279" r="14888" b="9795"/>
          <a:stretch>
            <a:fillRect/>
          </a:stretch>
        </p:blipFill>
        <p:spPr bwMode="auto">
          <a:xfrm>
            <a:off x="2143108" y="1214428"/>
            <a:ext cx="4071966" cy="29267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71538" y="4143386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Солнце светит и не греет.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6088" name="Picture 8" descr="http://i.artfile.ru/650x488_28573_%5bwww.ArtFile.ru%5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5" y="1071552"/>
            <a:ext cx="3929090" cy="294984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9727" y="4071948"/>
            <a:ext cx="8454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Замерзают водоёмы. Образуется лёд.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t.gdefon.com/wallpapers_original/s/436608_zima_sledy-na-snegu_derevya_pejzazh_zakat_2560x1600_(www.GdeFon.ru).jpg"/>
          <p:cNvPicPr>
            <a:picLocks noChangeAspect="1" noChangeArrowheads="1"/>
          </p:cNvPicPr>
          <p:nvPr/>
        </p:nvPicPr>
        <p:blipFill>
          <a:blip r:embed="rId10" cstate="print"/>
          <a:srcRect b="5128"/>
          <a:stretch>
            <a:fillRect/>
          </a:stretch>
        </p:blipFill>
        <p:spPr bwMode="auto">
          <a:xfrm>
            <a:off x="2000232" y="1285866"/>
            <a:ext cx="4457732" cy="264320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71604" y="4000510"/>
            <a:ext cx="527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Деревья зимой без листьев.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ugranow.ru/wp-content/uploads/2015/12/7331.jpe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1" y="1071553"/>
            <a:ext cx="4247664" cy="314327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57422" y="4214824"/>
            <a:ext cx="375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Холодно. Морозно.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4.infourok.ru/uploads/ex/052c/00071d93-b925324d/img7.jpg"/>
          <p:cNvPicPr>
            <a:picLocks noChangeAspect="1" noChangeArrowheads="1"/>
          </p:cNvPicPr>
          <p:nvPr/>
        </p:nvPicPr>
        <p:blipFill>
          <a:blip r:embed="rId12"/>
          <a:srcRect t="18519"/>
          <a:stretch>
            <a:fillRect/>
          </a:stretch>
        </p:blipFill>
        <p:spPr bwMode="auto">
          <a:xfrm>
            <a:off x="1643042" y="1071552"/>
            <a:ext cx="5143536" cy="314327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71538" y="4286262"/>
            <a:ext cx="775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Иней, снегопад, метели, сосульки – зимние явления.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http://img0.liveinternet.ru/images/attach/c/9/126/563/126563586_a4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8" r="-14" b="2538"/>
          <a:stretch/>
        </p:blipFill>
        <p:spPr bwMode="auto">
          <a:xfrm>
            <a:off x="1785918" y="1071552"/>
            <a:ext cx="5257499" cy="3193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0034" y="4286262"/>
            <a:ext cx="837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Медведь и еж спят. Белка и заяц меняют «шубку».Птиц мало. Голодно.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6" name="Picture 6" descr="http://provce.ck.ua/wp-content/uploads/2015/11/437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8827" y="1071552"/>
            <a:ext cx="4618213" cy="3214710"/>
          </a:xfrm>
          <a:prstGeom prst="rect">
            <a:avLst/>
          </a:prstGeom>
          <a:noFill/>
        </p:spPr>
      </p:pic>
      <p:pic>
        <p:nvPicPr>
          <p:cNvPr id="8" name="Picture 8" descr="https://arhivurokov.ru/multiurok/html/2017/04/20/s_58f8ec030954a/img4.jpg"/>
          <p:cNvPicPr>
            <a:picLocks noChangeAspect="1" noChangeArrowheads="1"/>
          </p:cNvPicPr>
          <p:nvPr/>
        </p:nvPicPr>
        <p:blipFill>
          <a:blip r:embed="rId15"/>
          <a:srcRect l="6249" t="4167" r="4687" b="14584"/>
          <a:stretch>
            <a:fillRect/>
          </a:stretch>
        </p:blipFill>
        <p:spPr bwMode="auto">
          <a:xfrm>
            <a:off x="4714877" y="1071552"/>
            <a:ext cx="4352222" cy="321471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786050" y="4286262"/>
            <a:ext cx="329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КОРМУШКИ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2" grpId="0"/>
      <p:bldP spid="12" grpId="1"/>
      <p:bldP spid="14" grpId="0"/>
      <p:bldP spid="14" grpId="1"/>
      <p:bldP spid="15" grpId="0"/>
      <p:bldP spid="15" grpId="1"/>
      <p:bldP spid="18" grpId="0" build="allAtOnce"/>
      <p:bldP spid="19" grpId="0"/>
      <p:bldP spid="19" grpId="1"/>
      <p:bldP spid="22" grpId="0"/>
      <p:bldP spid="22" grpId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323529" y="1133720"/>
            <a:ext cx="5688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5786" y="428610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делает? Что делают?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cheburashka.nov.edu54.ru/images/oparv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5" b="12257"/>
          <a:stretch/>
        </p:blipFill>
        <p:spPr bwMode="auto">
          <a:xfrm>
            <a:off x="500034" y="1142990"/>
            <a:ext cx="2214578" cy="3214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Заголовок 18"/>
          <p:cNvSpPr>
            <a:spLocks noGrp="1"/>
          </p:cNvSpPr>
          <p:nvPr>
            <p:ph type="ctrTitle"/>
          </p:nvPr>
        </p:nvSpPr>
        <p:spPr>
          <a:xfrm>
            <a:off x="2357422" y="1597819"/>
            <a:ext cx="6100778" cy="11025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ЛЕПЯТ СНЕГОВИКА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3000364" y="2914650"/>
            <a:ext cx="5643602" cy="131445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КАТАЕТСЯ  НА КОНЬКАХ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Зимние игры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500180"/>
            <a:ext cx="2571115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://cheburashka.nov.edu54.ru/images/-rparnv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/>
          <a:stretch/>
        </p:blipFill>
        <p:spPr bwMode="auto">
          <a:xfrm>
            <a:off x="357158" y="1571618"/>
            <a:ext cx="2500330" cy="3000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14678" y="2357436"/>
            <a:ext cx="4962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КАТАЕТСЯ НА ЛЫЖАХ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картинки для детей времена года зима могут носить термобель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14"/>
            <a:ext cx="2562225" cy="38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3714744" y="3571882"/>
            <a:ext cx="342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КОРМЯТ  ПТИЦ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www.stihi.ru/pics/2017/11/16/175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1500180"/>
            <a:ext cx="3687215" cy="276541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857620" y="1500180"/>
            <a:ext cx="4376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ИГРАЮТ В СНЕЖКИ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http://cheburashka.nov.edu54.ru/images/rlpa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304"/>
            <a:ext cx="3786214" cy="292895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929059" y="2714626"/>
            <a:ext cx="52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КАТАЕТСЯ НА САНКАХ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http://obuchalka-dlya-detey.ru/wp-content/uploads/2015/11/igryi-zimoy-v-kartinkah.jp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50000" b="34266"/>
          <a:stretch/>
        </p:blipFill>
        <p:spPr bwMode="auto">
          <a:xfrm>
            <a:off x="214282" y="1071552"/>
            <a:ext cx="3500461" cy="3643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357686" y="4071948"/>
            <a:ext cx="4070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ИГРАЕТ В ХОККЕЙ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http://detsad106.ru/gibdd/gorka2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32699" b="-6667"/>
          <a:stretch/>
        </p:blipFill>
        <p:spPr bwMode="auto">
          <a:xfrm>
            <a:off x="714348" y="214296"/>
            <a:ext cx="7643866" cy="2219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4" descr="http://chstrana.detkin-club.ru/images/custom_1/i_58c6d7d63c54e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85720" y="2214560"/>
            <a:ext cx="2714645" cy="2928940"/>
          </a:xfrm>
          <a:prstGeom prst="rect">
            <a:avLst/>
          </a:prstGeom>
          <a:noFill/>
        </p:spPr>
      </p:pic>
      <p:pic>
        <p:nvPicPr>
          <p:cNvPr id="37" name="Рисунок 36" descr="http://pochemu4ka.ru/_ld/71/s75265582.jpg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r="5455" b="8019"/>
          <a:stretch/>
        </p:blipFill>
        <p:spPr bwMode="auto">
          <a:xfrm>
            <a:off x="3571868" y="2214560"/>
            <a:ext cx="4214842" cy="2786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4" grpId="0" build="p"/>
      <p:bldP spid="14" grpId="1" build="p"/>
      <p:bldP spid="21" grpId="0"/>
      <p:bldP spid="21" grpId="1"/>
      <p:bldP spid="23" grpId="0"/>
      <p:bldP spid="23" grpId="1"/>
      <p:bldP spid="24" grpId="0"/>
      <p:bldP spid="24" grpId="1"/>
      <p:bldP spid="26" grpId="0"/>
      <p:bldP spid="26" grpId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2" y="4443618"/>
            <a:ext cx="744537" cy="55840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55776" y="195486"/>
            <a:ext cx="41044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Вопросики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843558"/>
            <a:ext cx="7908652" cy="338437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Зима (какая?) –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Снег (какой?) –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Горка (какая?) -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3476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131590"/>
            <a:ext cx="3948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Холодная, суровая, снежная,…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2352268"/>
            <a:ext cx="454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Белый, пушистый, мокрый, холодный….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3579862"/>
            <a:ext cx="375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Ледяная, большая, снежная,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скользкая…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6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0000"/>
      </a:hlink>
      <a:folHlink>
        <a:srgbClr val="E36C09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1A6CACF22589F4EB996AFE4A06F0E97" ma:contentTypeVersion="49" ma:contentTypeDescription="Создание документа." ma:contentTypeScope="" ma:versionID="c104f9fe99b7342d297a16d4d6daf54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4a09e9edb872ac5036bd0f6a4ce01f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SharedWithUsers" ma:index="9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10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1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Муниципалитет xmlns="4a252ca3-5a62-4c1c-90a6-29f4710e47f8" xsi:nil="true"/>
    <_dlc_DocId xmlns="4a252ca3-5a62-4c1c-90a6-29f4710e47f8">AWJJH2MPE6E2-1954848387-427</_dlc_DocId>
    <_dlc_DocIdUrl xmlns="4a252ca3-5a62-4c1c-90a6-29f4710e47f8">
      <Url>https://xn--44-6kcadhwnl3cfdx.xn--p1ai/sch_int_12/_layouts/15/DocIdRedir.aspx?ID=AWJJH2MPE6E2-1954848387-427</Url>
      <Description>AWJJH2MPE6E2-1954848387-427</Description>
    </_dlc_DocIdUrl>
  </documentManagement>
</p:properties>
</file>

<file path=customXml/itemProps1.xml><?xml version="1.0" encoding="utf-8"?>
<ds:datastoreItem xmlns:ds="http://schemas.openxmlformats.org/officeDocument/2006/customXml" ds:itemID="{B0171201-53F0-47AF-AA33-893246DC72E2}"/>
</file>

<file path=customXml/itemProps2.xml><?xml version="1.0" encoding="utf-8"?>
<ds:datastoreItem xmlns:ds="http://schemas.openxmlformats.org/officeDocument/2006/customXml" ds:itemID="{ED4A5CFE-85CB-48B9-8924-161DDC7DD982}"/>
</file>

<file path=customXml/itemProps3.xml><?xml version="1.0" encoding="utf-8"?>
<ds:datastoreItem xmlns:ds="http://schemas.openxmlformats.org/officeDocument/2006/customXml" ds:itemID="{E512A414-1464-4A44-A2DC-371D5B822406}"/>
</file>

<file path=customXml/itemProps4.xml><?xml version="1.0" encoding="utf-8"?>
<ds:datastoreItem xmlns:ds="http://schemas.openxmlformats.org/officeDocument/2006/customXml" ds:itemID="{DEED9BBF-5174-436C-8FA3-CDEF49BDE57B}"/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486</Words>
  <Application>Microsoft Office PowerPoint</Application>
  <PresentationFormat>Экран (16:9)</PresentationFormat>
  <Paragraphs>185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ЛЕПЯТ СНЕГОВИКА</vt:lpstr>
      <vt:lpstr>  Зима (какая?) –     Снег (какой?) –     Горка (какая?) -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Елена</cp:lastModifiedBy>
  <cp:revision>307</cp:revision>
  <dcterms:created xsi:type="dcterms:W3CDTF">2015-05-04T12:07:23Z</dcterms:created>
  <dcterms:modified xsi:type="dcterms:W3CDTF">2019-10-26T07:27:05Z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4188822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ContentTypeId">
    <vt:lpwstr>0x010100A1A6CACF22589F4EB996AFE4A06F0E97</vt:lpwstr>
  </property>
  <property fmtid="{D5CDD505-2E9C-101B-9397-08002B2CF9AE}" pid="6" name="_dlc_DocIdItemGuid">
    <vt:lpwstr>fabf13e9-99d9-4d58-895e-6d832ca7f66c</vt:lpwstr>
  </property>
</Properties>
</file>