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jpeg" ContentType="image/jpeg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4"/>
  </p:notesMasterIdLst>
  <p:sldIdLst>
    <p:sldId id="256" r:id="rId2"/>
    <p:sldId id="264" r:id="rId3"/>
    <p:sldId id="265" r:id="rId4"/>
    <p:sldId id="266" r:id="rId5"/>
    <p:sldId id="268" r:id="rId6"/>
    <p:sldId id="269" r:id="rId7"/>
    <p:sldId id="270" r:id="rId8"/>
    <p:sldId id="260" r:id="rId9"/>
    <p:sldId id="271" r:id="rId10"/>
    <p:sldId id="272" r:id="rId11"/>
    <p:sldId id="258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93" r:id="rId22"/>
    <p:sldId id="299" r:id="rId23"/>
    <p:sldId id="300" r:id="rId24"/>
    <p:sldId id="296" r:id="rId25"/>
    <p:sldId id="301" r:id="rId26"/>
    <p:sldId id="302" r:id="rId27"/>
    <p:sldId id="295" r:id="rId28"/>
    <p:sldId id="297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8" r:id="rId38"/>
    <p:sldId id="292" r:id="rId39"/>
    <p:sldId id="303" r:id="rId40"/>
    <p:sldId id="290" r:id="rId41"/>
    <p:sldId id="291" r:id="rId42"/>
    <p:sldId id="304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8;&#1086;%20&#1085;&#1086;&#1091;&#1090;\Desktop\&#1054;&#1042;&#1047;\&#1054;&#1042;&#104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spPr>
            <a:ln>
              <a:solidFill>
                <a:srgbClr val="FFFF00"/>
              </a:solidFill>
            </a:ln>
          </c:spPr>
          <c:dLbls>
            <c:txPr>
              <a:bodyPr/>
              <a:lstStyle/>
              <a:p>
                <a:pPr>
                  <a:defRPr sz="2000" baseline="0">
                    <a:solidFill>
                      <a:srgbClr val="FFFF00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Лист1!$A$1:$A$3</c:f>
              <c:strCache>
                <c:ptCount val="3"/>
                <c:pt idx="0">
                  <c:v>отчуждённость, чувство одиночества в семье</c:v>
                </c:pt>
                <c:pt idx="1">
                  <c:v>тревожность, конфликтность, негативно окрашенные эмоциональные семейные отношения</c:v>
                </c:pt>
                <c:pt idx="2">
                  <c:v>относительное психическое благополучие</c:v>
                </c:pt>
              </c:strCache>
            </c:strRef>
          </c:cat>
          <c:val>
            <c:numRef>
              <c:f>Лист1!$B$1:$B$3</c:f>
              <c:numCache>
                <c:formatCode>0%</c:formatCode>
                <c:ptCount val="3"/>
                <c:pt idx="0">
                  <c:v>0.52</c:v>
                </c:pt>
                <c:pt idx="1">
                  <c:v>0.31000000000000061</c:v>
                </c:pt>
                <c:pt idx="2">
                  <c:v>0.17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0" baseline="0">
                <a:solidFill>
                  <a:srgbClr val="000066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 i="0" baseline="0">
                <a:solidFill>
                  <a:srgbClr val="000066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 i="0" baseline="0">
                <a:solidFill>
                  <a:srgbClr val="000066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58568411587440461"/>
          <c:y val="6.3717047620583875E-2"/>
          <c:w val="0.40096031398852938"/>
          <c:h val="0.92398943606034911"/>
        </c:manualLayout>
      </c:layout>
      <c:txPr>
        <a:bodyPr/>
        <a:lstStyle/>
        <a:p>
          <a:pPr>
            <a:defRPr sz="1400" b="1" i="0" baseline="0">
              <a:solidFill>
                <a:srgbClr val="000066"/>
              </a:solidFill>
            </a:defRPr>
          </a:pPr>
          <a:endParaRPr lang="ru-RU"/>
        </a:p>
      </c:txPr>
    </c:legend>
    <c:plotVisOnly val="1"/>
  </c:chart>
  <c:spPr>
    <a:noFill/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D6866-3435-45C3-80C4-401A9A090385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D95A7-97B1-45EB-B50C-B5C528C17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95A7-97B1-45EB-B50C-B5C528C1712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CC65-E5BA-4026-A028-3D33435E9A84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3325-65E2-41AD-AA8D-D61AF7411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CC65-E5BA-4026-A028-3D33435E9A84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3325-65E2-41AD-AA8D-D61AF7411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CC65-E5BA-4026-A028-3D33435E9A84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3325-65E2-41AD-AA8D-D61AF7411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CC65-E5BA-4026-A028-3D33435E9A84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3325-65E2-41AD-AA8D-D61AF7411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CC65-E5BA-4026-A028-3D33435E9A84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3325-65E2-41AD-AA8D-D61AF7411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CC65-E5BA-4026-A028-3D33435E9A84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3325-65E2-41AD-AA8D-D61AF7411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CC65-E5BA-4026-A028-3D33435E9A84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3325-65E2-41AD-AA8D-D61AF7411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CC65-E5BA-4026-A028-3D33435E9A84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3325-65E2-41AD-AA8D-D61AF7411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CC65-E5BA-4026-A028-3D33435E9A84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3325-65E2-41AD-AA8D-D61AF7411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CC65-E5BA-4026-A028-3D33435E9A84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3325-65E2-41AD-AA8D-D61AF7411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CC65-E5BA-4026-A028-3D33435E9A84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3325-65E2-41AD-AA8D-D61AF7411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CC65-E5BA-4026-A028-3D33435E9A84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83325-65E2-41AD-AA8D-D61AF7411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1196752"/>
            <a:ext cx="1781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Круглый стол</a:t>
            </a:r>
          </a:p>
          <a:p>
            <a:r>
              <a:rPr lang="ru-RU" smtClean="0"/>
              <a:t>ПОЙМИ МЕНЯ…</a:t>
            </a:r>
            <a:endParaRPr lang="ru-RU"/>
          </a:p>
        </p:txBody>
      </p:sp>
      <p:pic>
        <p:nvPicPr>
          <p:cNvPr id="3" name="Picture 2" descr="IMG_20171206_201937_HDR"/>
          <p:cNvPicPr>
            <a:picLocks noChangeAspect="1" noChangeArrowheads="1"/>
          </p:cNvPicPr>
          <p:nvPr/>
        </p:nvPicPr>
        <p:blipFill>
          <a:blip r:embed="rId2" cstate="print"/>
          <a:srcRect l="20492" t="26121" r="12818" b="10783"/>
          <a:stretch>
            <a:fillRect/>
          </a:stretch>
        </p:blipFill>
        <p:spPr bwMode="auto">
          <a:xfrm>
            <a:off x="683568" y="620688"/>
            <a:ext cx="741682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8610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Особенности детско-родительских отношений: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endParaRPr lang="ru-RU" sz="2000" u="sng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364088" y="693377"/>
            <a:ext cx="3352800" cy="2159559"/>
            <a:chOff x="3408" y="765"/>
            <a:chExt cx="2112" cy="1388"/>
          </a:xfrm>
        </p:grpSpPr>
        <p:sp>
          <p:nvSpPr>
            <p:cNvPr id="7187" name="Oval 6"/>
            <p:cNvSpPr>
              <a:spLocks noChangeArrowheads="1"/>
            </p:cNvSpPr>
            <p:nvPr/>
          </p:nvSpPr>
          <p:spPr bwMode="auto">
            <a:xfrm>
              <a:off x="3408" y="1008"/>
              <a:ext cx="2112" cy="11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 i="1" dirty="0">
                  <a:latin typeface="Times New Roman" pitchFamily="18" charset="0"/>
                  <a:cs typeface="Times New Roman" pitchFamily="18" charset="0"/>
                </a:rPr>
                <a:t>Реакция </a:t>
              </a:r>
              <a:r>
                <a:rPr lang="ru-RU" sz="1600" b="1" i="1" dirty="0" smtClean="0">
                  <a:latin typeface="Times New Roman" pitchFamily="18" charset="0"/>
                  <a:cs typeface="Times New Roman" pitchFamily="18" charset="0"/>
                </a:rPr>
                <a:t>отрицания. </a:t>
              </a: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Не принимается и не признается ОВ. </a:t>
              </a: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Воспитывают в духе</a:t>
              </a: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честолюбия и настаивают на высокой</a:t>
              </a: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успешности деятельности</a:t>
              </a:r>
            </a:p>
            <a:p>
              <a:pPr algn="ctr"/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88" name="Line 7"/>
            <p:cNvSpPr>
              <a:spLocks noChangeShapeType="1"/>
            </p:cNvSpPr>
            <p:nvPr/>
          </p:nvSpPr>
          <p:spPr bwMode="auto">
            <a:xfrm>
              <a:off x="3680" y="765"/>
              <a:ext cx="376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692552"/>
            <a:ext cx="3505200" cy="1944361"/>
            <a:chOff x="0" y="283"/>
            <a:chExt cx="2208" cy="2021"/>
          </a:xfrm>
        </p:grpSpPr>
        <p:sp>
          <p:nvSpPr>
            <p:cNvPr id="7185" name="Oval 9"/>
            <p:cNvSpPr>
              <a:spLocks noChangeArrowheads="1"/>
            </p:cNvSpPr>
            <p:nvPr/>
          </p:nvSpPr>
          <p:spPr bwMode="auto">
            <a:xfrm>
              <a:off x="0" y="960"/>
              <a:ext cx="2208" cy="13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i="1"/>
                <a:t>Принятие ребенка и его ОВЗ</a:t>
              </a:r>
              <a:r>
                <a:rPr lang="ru-RU"/>
                <a:t> </a:t>
              </a:r>
            </a:p>
          </p:txBody>
        </p:sp>
        <p:sp>
          <p:nvSpPr>
            <p:cNvPr id="7186" name="Line 10"/>
            <p:cNvSpPr>
              <a:spLocks noChangeShapeType="1"/>
            </p:cNvSpPr>
            <p:nvPr/>
          </p:nvSpPr>
          <p:spPr bwMode="auto">
            <a:xfrm flipH="1">
              <a:off x="1536" y="283"/>
              <a:ext cx="301" cy="67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4572249" y="908199"/>
            <a:ext cx="4348163" cy="3844925"/>
            <a:chOff x="2896" y="322"/>
            <a:chExt cx="2739" cy="2422"/>
          </a:xfrm>
        </p:grpSpPr>
        <p:sp>
          <p:nvSpPr>
            <p:cNvPr id="7183" name="Oval 12"/>
            <p:cNvSpPr>
              <a:spLocks noChangeArrowheads="1"/>
            </p:cNvSpPr>
            <p:nvPr/>
          </p:nvSpPr>
          <p:spPr bwMode="auto">
            <a:xfrm>
              <a:off x="3667" y="1592"/>
              <a:ext cx="1968" cy="115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 i="1" dirty="0">
                  <a:latin typeface="Times New Roman" pitchFamily="18" charset="0"/>
                  <a:cs typeface="Times New Roman" pitchFamily="18" charset="0"/>
                </a:rPr>
                <a:t>Реакция чрезмерной </a:t>
              </a:r>
            </a:p>
            <a:p>
              <a:pPr algn="ctr"/>
              <a:r>
                <a:rPr lang="ru-RU" sz="1600" b="1" i="1" dirty="0" smtClean="0">
                  <a:latin typeface="Times New Roman" pitchFamily="18" charset="0"/>
                  <a:cs typeface="Times New Roman" pitchFamily="18" charset="0"/>
                </a:rPr>
                <a:t>защиты</a:t>
              </a: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Жалость, сочувствие. Ребенок- предмет</a:t>
              </a: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чрезвычайной любви, за него все делают, как</a:t>
              </a: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следствие - инфантильность</a:t>
              </a:r>
            </a:p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7184" name="Line 13"/>
            <p:cNvSpPr>
              <a:spLocks noChangeShapeType="1"/>
            </p:cNvSpPr>
            <p:nvPr/>
          </p:nvSpPr>
          <p:spPr bwMode="auto">
            <a:xfrm>
              <a:off x="2896" y="322"/>
              <a:ext cx="891" cy="161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0" y="837102"/>
            <a:ext cx="4211639" cy="4425566"/>
            <a:chOff x="340" y="-489"/>
            <a:chExt cx="2653" cy="4893"/>
          </a:xfrm>
        </p:grpSpPr>
        <p:sp>
          <p:nvSpPr>
            <p:cNvPr id="7181" name="Oval 16"/>
            <p:cNvSpPr>
              <a:spLocks noChangeArrowheads="1"/>
            </p:cNvSpPr>
            <p:nvPr/>
          </p:nvSpPr>
          <p:spPr bwMode="auto">
            <a:xfrm>
              <a:off x="340" y="1819"/>
              <a:ext cx="2348" cy="258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 i="1" dirty="0">
                  <a:latin typeface="Times New Roman" pitchFamily="18" charset="0"/>
                  <a:cs typeface="Times New Roman" pitchFamily="18" charset="0"/>
                </a:rPr>
                <a:t>Скрытое отречение, </a:t>
              </a:r>
            </a:p>
            <a:p>
              <a:pPr marL="342900" indent="-342900" algn="ctr"/>
              <a:r>
                <a:rPr lang="ru-RU" sz="1600" b="1" i="1" dirty="0">
                  <a:latin typeface="Times New Roman" pitchFamily="18" charset="0"/>
                  <a:cs typeface="Times New Roman" pitchFamily="18" charset="0"/>
                </a:rPr>
                <a:t>отвержение </a:t>
              </a:r>
              <a:r>
                <a:rPr lang="ru-RU" sz="1600" b="1" i="1" dirty="0" smtClean="0">
                  <a:latin typeface="Times New Roman" pitchFamily="18" charset="0"/>
                  <a:cs typeface="Times New Roman" pitchFamily="18" charset="0"/>
                </a:rPr>
                <a:t>ребенка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342900" indent="-342900"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Отрицательное отношение и отвращение по</a:t>
              </a:r>
            </a:p>
            <a:p>
              <a:pPr marL="342900" indent="-342900"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отношению к ребенку скрывается за</a:t>
              </a:r>
            </a:p>
            <a:p>
              <a:pPr marL="342900" indent="-342900"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чрезмерно заботливым, предупредительным</a:t>
              </a:r>
            </a:p>
            <a:p>
              <a:pPr marL="342900" indent="-342900"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воспитанием. Родители «перегибают палку» в </a:t>
              </a:r>
            </a:p>
            <a:p>
              <a:pPr marL="342900" indent="-342900"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выполнении своих обязанностей, педантично </a:t>
              </a:r>
            </a:p>
            <a:p>
              <a:pPr marL="342900" indent="-342900"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стараются быть хорошими.</a:t>
              </a:r>
            </a:p>
            <a:p>
              <a:pPr algn="ctr"/>
              <a:endParaRPr lang="ru-RU" dirty="0"/>
            </a:p>
          </p:txBody>
        </p:sp>
        <p:sp>
          <p:nvSpPr>
            <p:cNvPr id="2" name="Line 17"/>
            <p:cNvSpPr>
              <a:spLocks noChangeShapeType="1"/>
            </p:cNvSpPr>
            <p:nvPr/>
          </p:nvSpPr>
          <p:spPr bwMode="auto">
            <a:xfrm flipH="1">
              <a:off x="2177" y="-489"/>
              <a:ext cx="816" cy="247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2700040" y="765176"/>
            <a:ext cx="4070350" cy="6092826"/>
            <a:chOff x="2176" y="482"/>
            <a:chExt cx="2564" cy="3838"/>
          </a:xfrm>
        </p:grpSpPr>
        <p:sp>
          <p:nvSpPr>
            <p:cNvPr id="7179" name="Line 22"/>
            <p:cNvSpPr>
              <a:spLocks noChangeShapeType="1"/>
            </p:cNvSpPr>
            <p:nvPr/>
          </p:nvSpPr>
          <p:spPr bwMode="auto">
            <a:xfrm flipH="1">
              <a:off x="3216" y="482"/>
              <a:ext cx="3" cy="273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0" name="Oval 23"/>
            <p:cNvSpPr>
              <a:spLocks noChangeArrowheads="1"/>
            </p:cNvSpPr>
            <p:nvPr/>
          </p:nvSpPr>
          <p:spPr bwMode="auto">
            <a:xfrm>
              <a:off x="2176" y="2840"/>
              <a:ext cx="2564" cy="1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 i="1" dirty="0">
                  <a:latin typeface="Times New Roman" pitchFamily="18" charset="0"/>
                  <a:cs typeface="Times New Roman" pitchFamily="18" charset="0"/>
                </a:rPr>
                <a:t>Открытое отречение, </a:t>
              </a:r>
            </a:p>
            <a:p>
              <a:pPr marL="342900" indent="-342900" algn="ctr"/>
              <a:r>
                <a:rPr lang="ru-RU" sz="1600" b="1" i="1" dirty="0">
                  <a:latin typeface="Times New Roman" pitchFamily="18" charset="0"/>
                  <a:cs typeface="Times New Roman" pitchFamily="18" charset="0"/>
                </a:rPr>
                <a:t>отвержение ребенка</a:t>
              </a: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6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Ребенок принимается с отвращением, и родители</a:t>
              </a:r>
            </a:p>
            <a:p>
              <a:pPr marL="342900" indent="-342900"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полностью осознают свои враждебные чувства. </a:t>
              </a:r>
            </a:p>
            <a:p>
              <a:pPr marL="342900" indent="-342900"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Обвинения общества, врачей или учителей в</a:t>
              </a:r>
            </a:p>
            <a:p>
              <a:pPr marL="342900" indent="-342900"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неадекватном отношении к ребенку с ОВ. </a:t>
              </a:r>
            </a:p>
            <a:p>
              <a:pPr algn="ctr"/>
              <a:endParaRPr lang="ru-RU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1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2124075" y="260350"/>
            <a:ext cx="6634163" cy="1354138"/>
          </a:xfrm>
          <a:solidFill>
            <a:srgbClr val="EDFFC9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200" b="1" smtClean="0">
                <a:solidFill>
                  <a:srgbClr val="C00000"/>
                </a:solidFill>
                <a:latin typeface="Georgia" pitchFamily="18" charset="0"/>
              </a:rPr>
              <a:t>Характер семейных отношений в семьях, воспитывающих ребёнка-инвалида</a:t>
            </a:r>
            <a:r>
              <a:rPr lang="ru-RU" sz="4000" smtClean="0"/>
              <a:t>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9552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4704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проблемы взаимоотношений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980728"/>
            <a:ext cx="7772400" cy="554461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Воспитание сопровождается чувством обременительности  родительских обязанностей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Заниженный уровень требований к ребенку, из-за незнания его потенциальных возможностей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Вынужденная авторитарность в воспитании по причине ограниченных возможностей ребенка и недостаточным общением ребенка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Вынужденная жертвенность матери и ее потребность в опоре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Сдержанность в проявлении переживаний из-за невозможности полной реализации родительских возможностей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 algn="ctr"/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Внутрисемейные отношения зависят не столько от проблемного фактора , сколько от личностных особенностей родителей (особенно матерей)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38370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РАЗНЫЕ  ТОЧКИ  ЗРЕНИЯ   НА ПРОБЛЕМУ  СЕМЬИ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/>
          <a:lstStyle/>
          <a:p>
            <a:pPr eaLnBrk="1" hangingPunct="1">
              <a:defRPr/>
            </a:pPr>
            <a:r>
              <a:rPr lang="ru-RU" sz="2300" dirty="0" smtClean="0">
                <a:effectLst/>
                <a:latin typeface="Times New Roman" pitchFamily="18" charset="0"/>
                <a:cs typeface="Times New Roman" pitchFamily="18" charset="0"/>
              </a:rPr>
              <a:t>Стресс в большей степени проявляется </a:t>
            </a:r>
            <a:r>
              <a:rPr lang="ru-RU" sz="2300" b="1" dirty="0" smtClean="0">
                <a:effectLst/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3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матерей</a:t>
            </a:r>
            <a:r>
              <a:rPr lang="ru-RU" sz="2300" dirty="0" smtClean="0">
                <a:effectLst/>
                <a:latin typeface="Times New Roman" pitchFamily="18" charset="0"/>
                <a:cs typeface="Times New Roman" pitchFamily="18" charset="0"/>
              </a:rPr>
              <a:t>, которые не только испытывают чрезмерные ограничения личной свободы и времени, но и демонстрирует очень низкую самооценку, в связи с тем, что недостаточно хорошо, по их мнению, исполняют свою материальную роль. Воздействие хронического стресса вызывает депрессию, раздражительность, эмоциональную напряженность у матери </a:t>
            </a:r>
            <a:endParaRPr lang="en-US" sz="23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3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Отцы</a:t>
            </a:r>
            <a:r>
              <a:rPr lang="ru-RU" sz="2300" dirty="0" smtClean="0">
                <a:effectLst/>
                <a:latin typeface="Times New Roman" pitchFamily="18" charset="0"/>
                <a:cs typeface="Times New Roman" pitchFamily="18" charset="0"/>
              </a:rPr>
              <a:t>, как правило, избегают ежедневного стресса, проводя больше времени на работе, тем не менее и они переживают чувство вины. Утраты, хотя и не говорят об этом так явно как матери. Они обеспокоены тяжестью стресса, который испытывают их жены; на них ложатся особые материальные тяготы, связанные с воспитанием «особого» ребенка, которые ощущаются еще острее в связи с тем, что обещают быть долговременными, практически пожизненными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Характеристика стилей и типов воспитания</a:t>
            </a:r>
            <a:endParaRPr lang="ru-RU" dirty="0"/>
          </a:p>
        </p:txBody>
      </p:sp>
      <p:pic>
        <p:nvPicPr>
          <p:cNvPr id="3" name="Рисунок 2" descr="H:\f152febc8c9a208df8b1b21851bf7ea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852936"/>
            <a:ext cx="482453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332656"/>
            <a:ext cx="4429125" cy="4770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Стили семейного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воспитания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(совокупность приемов воспитания )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Авторитарный</a:t>
            </a:r>
          </a:p>
          <a:p>
            <a:pPr marL="342900" indent="-342900">
              <a:buFontTx/>
              <a:buAutoNum type="arabicPeriod"/>
              <a:defRPr/>
            </a:pP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Демократический </a:t>
            </a:r>
          </a:p>
          <a:p>
            <a:pPr marL="342900" indent="-342900">
              <a:buFontTx/>
              <a:buAutoNum type="arabicPeriod"/>
              <a:defRPr/>
            </a:pP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Попустительский</a:t>
            </a:r>
          </a:p>
          <a:p>
            <a:pPr marL="342900" indent="-342900">
              <a:buFontTx/>
              <a:buAutoNum type="arabicPeriod"/>
              <a:defRPr/>
            </a:pP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Хаотический</a:t>
            </a:r>
          </a:p>
          <a:p>
            <a:pPr marL="342900" indent="-342900">
              <a:buFontTx/>
              <a:buAutoNum type="arabicPeriod"/>
              <a:defRPr/>
            </a:pP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Опекающий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229600" cy="47667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000" b="1" dirty="0" smtClean="0">
                <a:solidFill>
                  <a:srgbClr val="FF0000"/>
                </a:solidFill>
              </a:rPr>
              <a:t>АВТОРИТАРНЫЙ </a:t>
            </a:r>
          </a:p>
        </p:txBody>
      </p:sp>
      <p:pic>
        <p:nvPicPr>
          <p:cNvPr id="29700" name="Picture 4" descr="8_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052736"/>
            <a:ext cx="3346450" cy="3997325"/>
          </a:xfrm>
          <a:noFill/>
        </p:spPr>
      </p:pic>
      <p:sp>
        <p:nvSpPr>
          <p:cNvPr id="11981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427538" y="620688"/>
            <a:ext cx="4716462" cy="62373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500" b="1" dirty="0" smtClean="0">
                <a:solidFill>
                  <a:srgbClr val="C00000"/>
                </a:solidFill>
              </a:rPr>
              <a:t>         </a:t>
            </a:r>
            <a:r>
              <a:rPr lang="ru-RU" sz="1600" b="1" u="sng" dirty="0" smtClean="0">
                <a:solidFill>
                  <a:srgbClr val="C00000"/>
                </a:solidFill>
                <a:effectLst/>
              </a:rPr>
              <a:t>Особенности воспитания: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ограничение свободы, выбора, самостоятельности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 игнорирование нужд, желаний, потребностей,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высокие требования;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много обязанностей;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отсутствие поддержки;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жесткая система запретов, санкций, наказаний;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 жесткое обращение;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деспотизм, тирания;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эмоциональное отвержение.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u="sng" dirty="0" smtClean="0">
                <a:solidFill>
                  <a:srgbClr val="C00000"/>
                </a:solidFill>
                <a:effectLst/>
              </a:rPr>
              <a:t>Формирующиеся черты характера: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400" b="1" dirty="0" smtClean="0">
                <a:effectLst/>
              </a:rPr>
              <a:t>      </a:t>
            </a:r>
            <a:r>
              <a:rPr lang="ru-RU" sz="1500" b="1" dirty="0" smtClean="0">
                <a:effectLst/>
              </a:rPr>
              <a:t>чувство тревоги, одиночества, комплексы (неполноценности, вины), лживость, угодничество, забитость, пессимизм, демонстративность, бунтарство, мстительность, агрессивность, обида, нерешительность, озлобленность, безынициативность, недоверчивость, неуверенность, формирование невротических расстройств у подростков.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800" dirty="0" smtClean="0"/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251520" y="620688"/>
            <a:ext cx="4459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Arial" charset="0"/>
              </a:rPr>
              <a:t>Девиз воспитания:</a:t>
            </a:r>
            <a:r>
              <a:rPr lang="ru-RU" sz="1400" b="1" dirty="0">
                <a:solidFill>
                  <a:srgbClr val="C00000"/>
                </a:solidFill>
                <a:latin typeface="Arial" charset="0"/>
              </a:rPr>
              <a:t>  «ДЕЛАЙ, КАК СКАЗАНО»</a:t>
            </a:r>
            <a:r>
              <a:rPr lang="ru-RU" b="1" dirty="0">
                <a:solidFill>
                  <a:srgbClr val="C00000"/>
                </a:solidFill>
                <a:latin typeface="Arial" charset="0"/>
              </a:rPr>
              <a:t> 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179513" y="5173681"/>
            <a:ext cx="403244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Arial" charset="0"/>
              </a:rPr>
              <a:t>Роли </a:t>
            </a:r>
            <a:r>
              <a:rPr lang="ru-RU" b="1" dirty="0">
                <a:latin typeface="Arial" charset="0"/>
              </a:rPr>
              <a:t>ребенка в семье: </a:t>
            </a:r>
            <a:endParaRPr lang="ru-RU" b="1" dirty="0" smtClean="0">
              <a:latin typeface="Arial" charset="0"/>
            </a:endParaRPr>
          </a:p>
          <a:p>
            <a:pPr algn="ctr">
              <a:defRPr/>
            </a:pPr>
            <a:r>
              <a:rPr lang="ru-RU" b="1" dirty="0" smtClean="0">
                <a:latin typeface="Arial" charset="0"/>
              </a:rPr>
              <a:t>ужасный </a:t>
            </a:r>
            <a:r>
              <a:rPr lang="ru-RU" b="1" dirty="0">
                <a:latin typeface="Arial" charset="0"/>
              </a:rPr>
              <a:t>ребенок, </a:t>
            </a:r>
            <a:r>
              <a:rPr lang="ru-RU" b="1" dirty="0" smtClean="0">
                <a:latin typeface="Arial" charset="0"/>
              </a:rPr>
              <a:t>мучитель</a:t>
            </a:r>
            <a:r>
              <a:rPr lang="ru-RU" b="1" dirty="0">
                <a:latin typeface="Arial" charset="0"/>
              </a:rPr>
              <a:t>, козел </a:t>
            </a:r>
            <a:r>
              <a:rPr lang="ru-RU" b="1" dirty="0" smtClean="0">
                <a:latin typeface="Arial" charset="0"/>
              </a:rPr>
              <a:t> отпущения</a:t>
            </a:r>
            <a:r>
              <a:rPr lang="ru-RU" b="1" dirty="0">
                <a:latin typeface="Arial" charset="0"/>
              </a:rPr>
              <a:t>, забитый, </a:t>
            </a:r>
            <a:r>
              <a:rPr lang="ru-RU" b="1" dirty="0" smtClean="0">
                <a:latin typeface="Arial" charset="0"/>
              </a:rPr>
              <a:t>золушка</a:t>
            </a:r>
            <a:r>
              <a:rPr lang="ru-RU" b="1" dirty="0">
                <a:latin typeface="Arial" charset="0"/>
              </a:rPr>
              <a:t>, паинька.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1"/>
            <a:ext cx="8229600" cy="5763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0" dirty="0" smtClean="0"/>
              <a:t/>
            </a:r>
            <a:br>
              <a:rPr lang="ru-RU" sz="3200" b="0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ДЕМОКРАТИЧЕСКИЙ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pic>
        <p:nvPicPr>
          <p:cNvPr id="28676" name="Picture 4" descr="8_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773238"/>
            <a:ext cx="4038600" cy="3673475"/>
          </a:xfrm>
          <a:noFill/>
        </p:spPr>
      </p:pic>
      <p:sp>
        <p:nvSpPr>
          <p:cNvPr id="11878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44008" y="1340768"/>
            <a:ext cx="4038600" cy="504056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b="1" u="sng" dirty="0" smtClean="0">
                <a:solidFill>
                  <a:srgbClr val="C00000"/>
                </a:solidFill>
                <a:effectLst/>
              </a:rPr>
              <a:t>Особенности воспитания: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effectLst/>
              </a:rPr>
              <a:t>учет возрастных особенностей, потребностей, нужд, интересов и желаний ребенка;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равноправие;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effectLst/>
              </a:rPr>
              <a:t>взаимная забота и ответственность;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поддержка, помощь и т.п.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800" b="1" u="sng" dirty="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b="1" u="sng" dirty="0" smtClean="0">
                <a:solidFill>
                  <a:srgbClr val="C00000"/>
                </a:solidFill>
                <a:effectLst/>
                <a:cs typeface="Times New Roman" pitchFamily="18" charset="0"/>
              </a:rPr>
              <a:t>Формирующиеся черты характера: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effectLst/>
                <a:cs typeface="Times New Roman" pitchFamily="18" charset="0"/>
              </a:rPr>
              <a:t>	доброжелательность, открытость, инициативность, воля, заботливость, ответственность, самостоятельность, уверенность, трудолюбие и т.п.</a:t>
            </a:r>
            <a:r>
              <a:rPr lang="ru-RU" sz="1800" dirty="0" smtClean="0">
                <a:effectLst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800" dirty="0" smtClean="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11188" y="1268413"/>
            <a:ext cx="3697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charset="0"/>
              </a:rPr>
              <a:t>Девиз воспитания:  «ВМЕСТЕ»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114300" y="5589588"/>
            <a:ext cx="4113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Роль ребенка в семье: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РАВНОПРАВНЫЙ ЧЛЕН КОЛЛЕКТИВА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9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ГИПЕРОПЕКА </a:t>
            </a:r>
            <a:r>
              <a:rPr lang="ru-RU" sz="4000" dirty="0" smtClean="0"/>
              <a:t> </a:t>
            </a:r>
          </a:p>
        </p:txBody>
      </p:sp>
      <p:pic>
        <p:nvPicPr>
          <p:cNvPr id="30724" name="Picture 4" descr="8_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844675"/>
            <a:ext cx="3006725" cy="4070350"/>
          </a:xfrm>
          <a:noFill/>
        </p:spPr>
      </p:pic>
      <p:sp>
        <p:nvSpPr>
          <p:cNvPr id="12083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48200" y="1268413"/>
            <a:ext cx="4495800" cy="5589587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u="sng" dirty="0" smtClean="0">
                <a:solidFill>
                  <a:srgbClr val="C00000"/>
                </a:solidFill>
                <a:effectLst/>
              </a:rPr>
              <a:t>Особенности воспитания: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удовлетворение прихотей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покровительство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освобождение от трудностей и неприятных обязанностей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преувеличение талантов и способностей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слабо или совсем не регламентируется поведение  и т.п.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u="sng" dirty="0" smtClean="0">
              <a:effectLst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u="sng" dirty="0" smtClean="0">
                <a:solidFill>
                  <a:srgbClr val="C00000"/>
                </a:solidFill>
                <a:effectLst/>
              </a:rPr>
              <a:t>Формируются черты характера: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effectLst/>
              </a:rPr>
              <a:t>     эгоцентризм, иждивенчество, тунеядство,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effectLst/>
              </a:rPr>
              <a:t>     потребительство, требовательность,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effectLst/>
              </a:rPr>
              <a:t>     капризность, зависимость, хамство, нерешительность, безынициативность, склонность к непослушанию, буйство, агрессивность, жесткость, на людях ведут себя неадекватно и импульсивно, нетребовательны к себе.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>
              <a:effectLst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effectLst/>
              </a:rPr>
              <a:t>          В некоторых случаях дети становятся активными, решительными и творческими людьми.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effectLst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827088" y="1412875"/>
            <a:ext cx="3709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charset="0"/>
              </a:rPr>
              <a:t>Девиз воспитания:</a:t>
            </a:r>
            <a:r>
              <a:rPr lang="ru-RU" dirty="0">
                <a:solidFill>
                  <a:srgbClr val="C00000"/>
                </a:solidFill>
                <a:latin typeface="Arial" charset="0"/>
              </a:rPr>
              <a:t> «ВМЕСТО» 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79388" y="5876925"/>
            <a:ext cx="4478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dirty="0">
                <a:latin typeface="Arial" charset="0"/>
              </a:rPr>
              <a:t>Роль ребенка</a:t>
            </a:r>
            <a:r>
              <a:rPr lang="ru-RU" dirty="0">
                <a:latin typeface="Arial" charset="0"/>
              </a:rPr>
              <a:t>: </a:t>
            </a:r>
            <a:r>
              <a:rPr lang="ru-RU" sz="1600" dirty="0">
                <a:latin typeface="Arial" charset="0"/>
              </a:rPr>
              <a:t>кумир, сокровище,</a:t>
            </a:r>
          </a:p>
          <a:p>
            <a:r>
              <a:rPr lang="ru-RU" sz="1600" dirty="0">
                <a:latin typeface="Arial" charset="0"/>
              </a:rPr>
              <a:t> маменькин сынок, болезненный, маленький</a:t>
            </a:r>
            <a:r>
              <a:rPr lang="ru-RU" dirty="0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9972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ГИПООПЕКА / ПОПУСТИТЕЛЬСТВО (равнодушие, безнадзорность)</a:t>
            </a:r>
          </a:p>
        </p:txBody>
      </p:sp>
      <p:pic>
        <p:nvPicPr>
          <p:cNvPr id="31748" name="Picture 4" descr="8_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38086" y="1600200"/>
            <a:ext cx="2876827" cy="4525963"/>
          </a:xfrm>
          <a:noFill/>
        </p:spPr>
      </p:pic>
      <p:sp>
        <p:nvSpPr>
          <p:cNvPr id="12185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284663" y="1341438"/>
            <a:ext cx="4859337" cy="51117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u="sng" dirty="0" smtClean="0">
                <a:solidFill>
                  <a:srgbClr val="FF0000"/>
                </a:solidFill>
                <a:effectLst/>
              </a:rPr>
              <a:t>Особенности воспитания: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dirty="0" smtClean="0">
                <a:effectLst/>
              </a:rPr>
              <a:t> 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отсутствие заботы о здоровье, нуждах, внешнем облике, успешности;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игнорирование потребностей, желаний, интересов, нужд;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эмоциональное равнодушие, холодность, отвержение;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попустительство в сфере контроля за поведением;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вседозволенность;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жесткие требования; деспотизм,  тирания;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упреки  во всех своих бедах.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u="sng" dirty="0" smtClean="0">
                <a:solidFill>
                  <a:srgbClr val="FF0000"/>
                </a:solidFill>
                <a:effectLst/>
              </a:rPr>
              <a:t>Формирующиеся черты характера: 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400" b="1" dirty="0" smtClean="0">
                <a:effectLst/>
              </a:rPr>
              <a:t>самостоятельность, склонность к асоциальным формам поведения, мстительность, задиристость, озлобление, демонстративность (как попытка привлечь к себе внимание), жестокость, бесстрашие, отсутствие стыда, чувства вины, эгоизм, лживость,  манипулирование (вызывает жалость, дает обещания, прикинется дурачком или обворожительным, красноречиво раскаивается) и т.д.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4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4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4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4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4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4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179388" y="1716088"/>
            <a:ext cx="3998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  <a:latin typeface="Arial" charset="0"/>
              </a:rPr>
              <a:t>Девиз воспитания</a:t>
            </a:r>
            <a:r>
              <a:rPr lang="ru-RU" sz="1400" dirty="0">
                <a:solidFill>
                  <a:srgbClr val="FF0000"/>
                </a:solidFill>
                <a:latin typeface="Arial" charset="0"/>
              </a:rPr>
              <a:t>: 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«ЖИВИ, КАК ХОЧЕШЬ»</a:t>
            </a: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250825" y="6021388"/>
            <a:ext cx="4332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Роль ребенка</a:t>
            </a:r>
            <a:r>
              <a:rPr lang="ru-RU" dirty="0">
                <a:latin typeface="Arial" charset="0"/>
              </a:rPr>
              <a:t>: </a:t>
            </a:r>
            <a:r>
              <a:rPr lang="ru-RU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козел отпущения,</a:t>
            </a:r>
          </a:p>
          <a:p>
            <a:pPr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путающийся под ногами, мальчик для битья</a:t>
            </a:r>
            <a:r>
              <a:rPr lang="ru-RU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0" y="52292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«ПОЙМИ МЕНЯ…»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фото счастливой семь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29935"/>
            <a:ext cx="5544616" cy="338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:\конкурс чтецов\семья\95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15" b="9149"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99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Хаотичный стиль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338437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5536" y="1483475"/>
            <a:ext cx="35840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Arial" charset="0"/>
              </a:rPr>
              <a:t>Девиз воспитания:</a:t>
            </a:r>
            <a:r>
              <a:rPr lang="ru-RU" sz="1400" b="1" dirty="0">
                <a:solidFill>
                  <a:srgbClr val="C00000"/>
                </a:solidFill>
                <a:latin typeface="Arial" charset="0"/>
              </a:rPr>
              <a:t>  </a:t>
            </a:r>
            <a:r>
              <a:rPr lang="ru-RU" sz="1400" b="1" dirty="0" smtClean="0">
                <a:solidFill>
                  <a:srgbClr val="C00000"/>
                </a:solidFill>
                <a:latin typeface="Arial" charset="0"/>
              </a:rPr>
              <a:t>ОТСУТСТВУЕТ</a:t>
            </a:r>
            <a:r>
              <a:rPr lang="ru-RU" b="1" dirty="0" smtClean="0">
                <a:solidFill>
                  <a:srgbClr val="C00000"/>
                </a:solidFill>
                <a:latin typeface="Arial" charset="0"/>
              </a:rPr>
              <a:t> </a:t>
            </a:r>
            <a:endParaRPr lang="ru-RU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11960" y="1340768"/>
            <a:ext cx="4470648" cy="50405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Особенности воспитания: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отсутствие единого подхода к воспитанию;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нет ясны определенных, конкретных требований к детям;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родителей разногласия, противоречия в выборе воспитания;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перепады в отношениях – от наказания и ругани, до ласки;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sz="1800" b="1" i="0" u="sng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Формирующиеся черты личности: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неуверенность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, тревожность, импульсивность, неуправляемость, агрессивность, социальная дезадаптация</a:t>
            </a:r>
            <a:r>
              <a:rPr lang="ru-RU" kern="0" dirty="0" smtClean="0">
                <a:latin typeface="+mn-lt"/>
                <a:cs typeface="Times New Roman" pitchFamily="18" charset="0"/>
              </a:rPr>
              <a:t>; незрелость суждений, низкая самооценка.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НЕ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сформируются: ответственность, самоконтроль,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79513" y="5312181"/>
            <a:ext cx="40324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Arial" charset="0"/>
              </a:rPr>
              <a:t>Роли </a:t>
            </a:r>
            <a:r>
              <a:rPr lang="ru-RU" b="1" dirty="0">
                <a:latin typeface="Arial" charset="0"/>
              </a:rPr>
              <a:t>ребенка в семье: </a:t>
            </a:r>
            <a:endParaRPr lang="ru-RU" b="1" dirty="0" smtClean="0">
              <a:latin typeface="Arial" charset="0"/>
            </a:endParaRPr>
          </a:p>
          <a:p>
            <a:pPr algn="ctr">
              <a:defRPr/>
            </a:pPr>
            <a:r>
              <a:rPr lang="ru-RU" b="1" dirty="0" smtClean="0">
                <a:latin typeface="Arial" charset="0"/>
              </a:rPr>
              <a:t>В зависимости от «настроения» родителей …</a:t>
            </a:r>
            <a:endParaRPr lang="ru-RU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58616" cy="1143000"/>
          </a:xfrm>
        </p:spPr>
        <p:txBody>
          <a:bodyPr/>
          <a:lstStyle/>
          <a:p>
            <a:r>
              <a:rPr lang="ru-RU" dirty="0" smtClean="0"/>
              <a:t>Тест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3754760" cy="8926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/>
              <a:t>Какой вы родитель?</a:t>
            </a:r>
          </a:p>
          <a:p>
            <a:endParaRPr lang="ru-RU" dirty="0"/>
          </a:p>
        </p:txBody>
      </p:sp>
      <p:pic>
        <p:nvPicPr>
          <p:cNvPr id="4" name="Picture 2" descr="C:\Users\User\Pictures\чтецы 2016\day-166-tip-try-and-solve-it-between-yourselves-first-Yu04Qy-cli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4315912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:\620569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76672"/>
            <a:ext cx="4104456" cy="2552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15616" y="4950459"/>
            <a:ext cx="7128792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могу и всегда так поступаю –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балла;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могу, но не всегда так поступаю –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балла;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могу –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балл)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04664"/>
            <a:ext cx="3410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Можете ли вы </a:t>
            </a:r>
            <a:endParaRPr lang="ru-RU" sz="4000" dirty="0"/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179512" y="1052736"/>
            <a:ext cx="8784976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 любой момент оставить все свои дела и заняться ребёнком?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Посоветоваться с ребёнком, невзирая на его возраст?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Признаться ребёнку в ошибке, совершённой по отношению к нему?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Извиниться перед ребёнком в случае соей неправоты?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Сохранить самообладание, даже если поступок ребёнка вывел вас из себя?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Поставить себя на место ребёнка?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Поверить хотя бы на минуту, что вы добрая фея (добрый волшебник)?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 Рассказать ребёнку поучительный случай из детства, представляющий вас в невыгодном свете?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7776864" cy="465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9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Всегда воздерживаться от употребления слов и выражений, которые могут ранить ребёнка?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10. Пообещать ребёнку исполнить его желание за хорошее поведение?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11. Выделить ребёнку один день, когда он может делать что пожелает, а вы не будете ни во что вмешиваться?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12.Не прореагировать, если ваш ребёнок ударил, грубо толкнул или просто незаслуженно обидел другого ребёнка?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13.Устоять против детских просьб и слёз, если вы уверены, что это каприз, мимолётная</a:t>
            </a:r>
            <a:r>
              <a:rPr lang="ru-RU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прихоть?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467544" y="692696"/>
            <a:ext cx="806489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теперь, пожалуйста, суммируйте количество баллов и проверим результат теста.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вы набрали: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30 – 39 баллов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Ребёнок – самая большая ценность в вашей жизни. Вы стремитесь не только понять, но и узнать его, относитесь к нему с уважением, придерживаетесь наиболее прогрессивных принципов воспитания и постоянной линии поведения. Другими словами, вы действуете правильно и можете надеяться на хорошие результаты.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4345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18 – 30 баллов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Забота о ребёнке для вас – вопрос первостепенной важности. Вы обладаете способностями воспитателя, но на практике не всегда применяете их последовательно и целенаправленно. Порой вы чересчур строги, в других случаях – излишне мягки, кроме того, вы склонны к компромиссам, которые ослабляют воспитательный эффект. Вам следует серьёзно задуматься над своим подходом к воспитанию ребёнка.</a:t>
            </a: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Менее 18 баллов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У вас серьёзные проблемы с воспитанием ребёнка. Вам недостаёт либо знаний, либо желания сделать ребёнка личностью, а возможно, и того и другого. Советуем обратиться к помощи специалистов – педагогов и психологов, ознакомиться с публикациями по вопросам семейного воспитания.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332656"/>
            <a:ext cx="8229600" cy="295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Проблема общения между </a:t>
            </a:r>
            <a:r>
              <a:rPr lang="ru-RU" b="1" dirty="0" err="1" smtClean="0">
                <a:solidFill>
                  <a:srgbClr val="FF0000"/>
                </a:solidFill>
              </a:rPr>
              <a:t>неслышащим</a:t>
            </a:r>
            <a:r>
              <a:rPr lang="ru-RU" b="1" dirty="0" smtClean="0">
                <a:solidFill>
                  <a:srgbClr val="FF0000"/>
                </a:solidFill>
              </a:rPr>
              <a:t> ребенком и его родителями.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852936"/>
            <a:ext cx="84852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	Воспитание, лишённое повседневного общения детей</a:t>
            </a:r>
          </a:p>
          <a:p>
            <a:r>
              <a:rPr lang="ru-RU" sz="2400" dirty="0" smtClean="0"/>
              <a:t> с родителями, - ненормальное, уродливое воспитание, </a:t>
            </a:r>
          </a:p>
          <a:p>
            <a:r>
              <a:rPr lang="ru-RU" sz="2400" dirty="0" smtClean="0"/>
              <a:t>как уродлива жизнь родителей без постоянной заботы о детях.</a:t>
            </a:r>
          </a:p>
          <a:p>
            <a:pPr algn="r"/>
            <a:r>
              <a:rPr lang="ru-RU" sz="2400" dirty="0" smtClean="0"/>
              <a:t>В.А.Сухомлинский</a:t>
            </a:r>
            <a:endParaRPr lang="ru-RU" sz="2400" dirty="0"/>
          </a:p>
        </p:txBody>
      </p:sp>
      <p:pic>
        <p:nvPicPr>
          <p:cNvPr id="5" name="Picture 2" descr="F:\макси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293096"/>
            <a:ext cx="356328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32656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ПОЙМИ МЕНЯ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24744"/>
            <a:ext cx="8260916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ТРУДНОСТИ, ВОЗНИКАЮЩИЕ ПРИ ВЗАИМОДЕЙСТВИИ </a:t>
            </a:r>
          </a:p>
          <a:p>
            <a:pPr algn="ctr"/>
            <a:r>
              <a:rPr lang="ru-RU" sz="2400" b="1" dirty="0" smtClean="0"/>
              <a:t>С НЕСЛЫШАЩИМ РЕБЕНКОМ</a:t>
            </a:r>
          </a:p>
          <a:p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ТРУДНОСТЬ КОММУНИКАЦИИ(ОБЩЕНИЯ)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НЕ СЛЫШАТ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НЕ ПОНИМАЮТ ДЕТИ/РОДИТЕЛИ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НЕ ГОВОРЯТ/ПЛОХО ГОВОРЯТ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МАЛЕНЬКИЙ СЛОВАРНЫЙ ЗАПАС</a:t>
            </a:r>
          </a:p>
          <a:p>
            <a:pPr marL="457200" indent="-457200"/>
            <a:r>
              <a:rPr lang="ru-RU" sz="2400" dirty="0" smtClean="0"/>
              <a:t>2.    РОДИТЕЛИ ПЛОХО ЗНАЮТ/НЕ ЗНАЮТ</a:t>
            </a:r>
          </a:p>
          <a:p>
            <a:pPr marL="457200" indent="-457200"/>
            <a:r>
              <a:rPr lang="ru-RU" sz="2400" dirty="0" smtClean="0"/>
              <a:t> ОСОБЕННОСТИ ВОСПРИЯТИЯ НЕСЛЫШАЩИМИ</a:t>
            </a:r>
          </a:p>
          <a:p>
            <a:r>
              <a:rPr lang="ru-RU" sz="2400" dirty="0" smtClean="0"/>
              <a:t>ОКРУЖАЮЩЕГО МИРА (В ОСОБЕННОСТИ</a:t>
            </a:r>
          </a:p>
          <a:p>
            <a:r>
              <a:rPr lang="ru-RU" sz="2400" dirty="0" smtClean="0"/>
              <a:t> АБСТРАКТНЫЕ ПОНЯТИЯ)</a:t>
            </a:r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14313"/>
            <a:ext cx="8031237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Типы воспитания, которых следует избегать </a:t>
            </a:r>
          </a:p>
          <a:p>
            <a:pPr>
              <a:buFontTx/>
              <a:buAutoNum type="arabicPeriod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«Кумир семьи»</a:t>
            </a:r>
          </a:p>
          <a:p>
            <a:pPr>
              <a:buFontTx/>
              <a:buAutoNum type="arabicPeriod"/>
              <a:defRPr/>
            </a:pPr>
            <a:endParaRPr lang="ru-RU" sz="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2. «</a:t>
            </a:r>
            <a:r>
              <a:rPr lang="ru-RU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Гиперопека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»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endParaRPr lang="ru-RU" sz="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AutoNum type="arabicPeriod" startAt="3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«Гипоопека» </a:t>
            </a:r>
          </a:p>
          <a:p>
            <a:pPr>
              <a:buFontTx/>
              <a:buAutoNum type="arabicPeriod" startAt="3"/>
              <a:defRPr/>
            </a:pPr>
            <a:endParaRPr lang="ru-RU" sz="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4. «Ежовые рукавицы»</a:t>
            </a:r>
          </a:p>
          <a:p>
            <a:pPr>
              <a:defRPr/>
            </a:pPr>
            <a:endParaRPr lang="ru-RU" sz="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5. «Повышенная моральная ответственность»</a:t>
            </a:r>
          </a:p>
          <a:p>
            <a:pPr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«В культе болезни»</a:t>
            </a:r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000"/>
                            </p:stCondLst>
                            <p:childTnLst>
                              <p:par>
                                <p:cTn id="7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6000"/>
                            </p:stCondLst>
                            <p:childTnLst>
                              <p:par>
                                <p:cTn id="9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08856_f26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316835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932040" y="908720"/>
            <a:ext cx="2987824" cy="461665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>
            <a:outerShdw dist="99190" dir="3011666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Семья – это …..</a:t>
            </a:r>
            <a:endParaRPr lang="ru-RU" sz="24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19168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…… это союз людей, объединенных любовью, общностью интересов, взаимовыручкой и взаимным пониманием проблем и радостей друг друга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2" name="Rectangle 4"/>
          <p:cNvSpPr>
            <a:spLocks noChangeArrowheads="1"/>
          </p:cNvSpPr>
          <p:nvPr/>
        </p:nvSpPr>
        <p:spPr bwMode="auto">
          <a:xfrm>
            <a:off x="3924300" y="1484313"/>
            <a:ext cx="47529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«КУМИР СЕМЬИ»</a:t>
            </a:r>
          </a:p>
        </p:txBody>
      </p:sp>
      <p:sp>
        <p:nvSpPr>
          <p:cNvPr id="288773" name="Rectangle 5"/>
          <p:cNvSpPr>
            <a:spLocks noChangeArrowheads="1"/>
          </p:cNvSpPr>
          <p:nvPr/>
        </p:nvSpPr>
        <p:spPr bwMode="auto">
          <a:xfrm>
            <a:off x="357188" y="3143250"/>
            <a:ext cx="82296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Ребенок обожаем, любим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Любая прихоть ребенка</a:t>
            </a:r>
            <a:r>
              <a:rPr lang="en-US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–</a:t>
            </a:r>
            <a:r>
              <a:rPr lang="en-US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закон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Восторгаются им, ежеминутно находят в ребенке «таланты»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Растет капризным, своевольным эгоистом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Освобожден от всех обязанностей</a:t>
            </a:r>
          </a:p>
        </p:txBody>
      </p:sp>
      <p:pic>
        <p:nvPicPr>
          <p:cNvPr id="11268" name="Picture 6" descr="PC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8913"/>
            <a:ext cx="26050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8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8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8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8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275" y="981075"/>
            <a:ext cx="4835525" cy="7715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9933"/>
                </a:solidFill>
                <a:latin typeface="Arial" charset="0"/>
              </a:rPr>
              <a:t>«ГИПЕРОПЕКА»</a:t>
            </a:r>
            <a:r>
              <a:rPr lang="ru-RU" dirty="0" smtClean="0"/>
              <a:t>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0" y="2636838"/>
            <a:ext cx="896461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Ребенок лишен самостоятельности, следует советам взрослых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Родители диктуют каждый шаг ребенку и контролируют во всем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Возносят ребенка до небес, «готовят» вундеркинда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Ребенок загружен до предела, хочет оправдать надежды родителей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Растет безвольным, трудности в общении </a:t>
            </a:r>
          </a:p>
        </p:txBody>
      </p:sp>
      <p:pic>
        <p:nvPicPr>
          <p:cNvPr id="12292" name="Picture 5" descr="BD0014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60350"/>
            <a:ext cx="2376487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140200" y="1196975"/>
            <a:ext cx="4691063" cy="7715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9933"/>
                </a:solidFill>
                <a:latin typeface="Arial" charset="0"/>
              </a:rPr>
              <a:t>«ГИПООПЕКА»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0" y="2743200"/>
            <a:ext cx="9144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folHlink"/>
                </a:solidFill>
              </a:rPr>
              <a:t>Ребенок предоставлен сам себе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folHlink"/>
                </a:solidFill>
              </a:rPr>
              <a:t>Ощущает себя ненужным, лишним, нелюбимым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folHlink"/>
                </a:solidFill>
              </a:rPr>
              <a:t>Временами вспоминают, что он есть            и уделяют минимум внимания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folHlink"/>
                </a:solidFill>
              </a:rPr>
              <a:t>Вынужден сам думать о себе, завидуя всем детям </a:t>
            </a:r>
          </a:p>
        </p:txBody>
      </p:sp>
      <p:pic>
        <p:nvPicPr>
          <p:cNvPr id="13316" name="Picture 4" descr="ST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04813"/>
            <a:ext cx="2376487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CHILD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4724400"/>
            <a:ext cx="1114425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8" name="Rectangle 4"/>
          <p:cNvSpPr>
            <a:spLocks noChangeArrowheads="1"/>
          </p:cNvSpPr>
          <p:nvPr/>
        </p:nvSpPr>
        <p:spPr bwMode="auto">
          <a:xfrm>
            <a:off x="5219700" y="908050"/>
            <a:ext cx="34671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«ЕЖОВЫЕ </a:t>
            </a:r>
            <a:br>
              <a:rPr lang="ru-RU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РУКАВИЦЫ»</a:t>
            </a:r>
          </a:p>
        </p:txBody>
      </p:sp>
      <p:sp>
        <p:nvSpPr>
          <p:cNvPr id="292869" name="Rectangle 5"/>
          <p:cNvSpPr>
            <a:spLocks noChangeArrowheads="1"/>
          </p:cNvSpPr>
          <p:nvPr/>
        </p:nvSpPr>
        <p:spPr bwMode="auto">
          <a:xfrm>
            <a:off x="0" y="2708275"/>
            <a:ext cx="903605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Ребенку  диктуют, приказывают, на нем срываются и разряжаются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Внушают лишь подчинение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Ребенок не знает ласки и тепла, беспрекословно подчиняясь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Вырастает эмоционально неотзывчивым, суровым к близким, с часто с бурными реакциями протеста</a:t>
            </a:r>
          </a:p>
        </p:txBody>
      </p:sp>
      <p:pic>
        <p:nvPicPr>
          <p:cNvPr id="14340" name="Picture 6" descr="SUPER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0"/>
            <a:ext cx="2808287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2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2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2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2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3059113" y="1125538"/>
            <a:ext cx="5926137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«ПОВЫШЕННАЯ </a:t>
            </a:r>
            <a:br>
              <a:rPr lang="ru-RU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МОРАЛЬНАЯ ОТВЕТСТВЕННОСТЬ»</a:t>
            </a:r>
            <a:br>
              <a:rPr lang="ru-RU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0" y="2997200"/>
            <a:ext cx="91440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плечи ребенка возлагается огромная  ответственность, обычно непосильная для его возраста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Свои не оправдавшиеся надежды, мечтают реализовать в детях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Ребенку поручают заботиться о младших в доме или о престарелых </a:t>
            </a:r>
          </a:p>
        </p:txBody>
      </p:sp>
      <p:pic>
        <p:nvPicPr>
          <p:cNvPr id="15364" name="Picture 6" descr="PE0228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261937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0" name="Rectangle 4"/>
          <p:cNvSpPr>
            <a:spLocks noChangeArrowheads="1"/>
          </p:cNvSpPr>
          <p:nvPr/>
        </p:nvSpPr>
        <p:spPr bwMode="auto">
          <a:xfrm>
            <a:off x="4643438" y="765175"/>
            <a:ext cx="40068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«В КУЛЬТЕ </a:t>
            </a:r>
            <a:br>
              <a:rPr lang="ru-RU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БОЛЕЗНИ»</a:t>
            </a:r>
          </a:p>
        </p:txBody>
      </p:sp>
      <p:sp>
        <p:nvSpPr>
          <p:cNvPr id="290821" name="Rectangle 5"/>
          <p:cNvSpPr>
            <a:spLocks noChangeArrowheads="1"/>
          </p:cNvSpPr>
          <p:nvPr/>
        </p:nvSpPr>
        <p:spPr bwMode="auto">
          <a:xfrm>
            <a:off x="0" y="2428875"/>
            <a:ext cx="8964613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Когда ребенок болеет достаточно серьезным  хроническим заболеванием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Боясь, что ребенок заболеет, трясутся над ним, предупреждая все его желания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Пользуется создавшимся положением и злоупотребляет им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Ребенок хочет, чтобы исполнялись все его желания, заботились о нем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Такой ребенок- маленький тиранчик, он притворяется, придумывает новую болезнь, чтобы добиться всего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Ждет сочувствия и сострадания от всех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трудом приспосабливается к действительности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pic>
        <p:nvPicPr>
          <p:cNvPr id="16388" name="Picture 6" descr="SUPER0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0"/>
            <a:ext cx="24034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0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0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0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0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Оптимальная родительская позиция: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1148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Адекватность</a:t>
            </a:r>
            <a:r>
              <a:rPr lang="ru-RU" dirty="0" smtClean="0"/>
              <a:t> </a:t>
            </a:r>
            <a:r>
              <a:rPr lang="ru-RU" sz="2600" dirty="0" smtClean="0"/>
              <a:t>(реальная точная оценка особенностей своего ребенка, умение увидеть, понять и уважать его индивидуальность)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Гибкость</a:t>
            </a:r>
            <a:r>
              <a:rPr lang="ru-RU" b="1" dirty="0" smtClean="0"/>
              <a:t> </a:t>
            </a:r>
            <a:r>
              <a:rPr lang="ru-RU" sz="2600" dirty="0" smtClean="0"/>
              <a:t>(готовность и способность изменения стиля общения, способов воздействия на ребенка по мере его взросления и в связи с различными изменениями условий жизни семьи)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Прогностичность</a:t>
            </a:r>
            <a:r>
              <a:rPr lang="ru-RU" b="1" dirty="0" smtClean="0"/>
              <a:t> </a:t>
            </a:r>
            <a:r>
              <a:rPr lang="ru-RU" sz="2600" dirty="0" smtClean="0"/>
              <a:t>(ориентация на «зону ближайшего развития» ребенка; опережающая инициатива взрослого, направленная на изменение общего подхода к ребенку с учетом перспектив его развития)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600" y="692696"/>
          <a:ext cx="5670817" cy="5218176"/>
        </p:xfrm>
        <a:graphic>
          <a:graphicData uri="http://schemas.openxmlformats.org/drawingml/2006/table">
            <a:tbl>
              <a:tblPr/>
              <a:tblGrid>
                <a:gridCol w="432048"/>
                <a:gridCol w="5238769"/>
              </a:tblGrid>
              <a:tr h="280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Eму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нравится (что делать)…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Eго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любимое блюдо…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Его лучший друг…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Ему нравится его лучший друг, потому что…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Он боится, когда…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Его любимое место…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Его любимая игрушка…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Он испытывает гордость, когда…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Когда он вырастет, он хочет…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Ему тяжело (что делать)…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Ему так хочется, чтобы он мог…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Он счастлив, когда…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Он чувствует себя значимым, когда…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У него хорошо получается (у него способности к)…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Самый важный человек в мире это…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Тест </a:t>
            </a:r>
          </a:p>
          <a:p>
            <a:r>
              <a:rPr lang="ru-RU" dirty="0" smtClean="0"/>
              <a:t>На сколько хорошо вы знаете своего ребенка?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67544" y="1402904"/>
            <a:ext cx="79208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9904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Игра "Какой он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9904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9904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мой ребенок"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Задача игры определить, каким вы  видите своего ребенка.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Для этого каждый из вас обводит контур руки, на изображении каждого пальца пишет по букве имени ребенка. Затем напишите качества характера вашего ребенка</a:t>
            </a:r>
            <a:r>
              <a:rPr lang="ru-RU" sz="2000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В центре ладони можно изобразить символ, кем он является в семье.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Ладошки приклеиваются на ватман.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79512" y="189843"/>
            <a:ext cx="878497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Рекомендации родителям: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Безусловно принимайте своего ребенка.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 слушайте его переживания, мнения.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можно чаще общайтесь с ним, занимайтесь, читайте, играйте, пишите друг другу письма и записки.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вмешивайтесь в его занятия, которые ему по плечу.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Помогайте, когда просит.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Поддерживайте и отмечайте его успехи.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Рассказывайте о своих проблемах, делитесь своими чувствами.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Разрешайте конфликты мирно.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Используйте в общении фразы, вызывающие положительные эмоции.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Обнимайте и целуйте друг друга не менее четырех раз в день.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Самые главные слова, которые нужно сказать своему ребёнку: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тебя люблю, мы рядом, мы вместе и мы всё преодолеем.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008112"/>
          </a:xfrm>
        </p:spPr>
        <p:txBody>
          <a:bodyPr/>
          <a:lstStyle/>
          <a:p>
            <a:pPr algn="l"/>
            <a:r>
              <a:rPr lang="ru-RU" dirty="0" smtClean="0"/>
              <a:t>Семья нужна, чтобы:</a:t>
            </a: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744416" cy="4562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Семья - как реабилитационная среда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692696"/>
            <a:ext cx="7067128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  <a:t>НАУЧИТЕСЬ ПОМОГАТЬ СЕБЕ </a:t>
            </a:r>
            <a:r>
              <a:rPr lang="ru-RU" sz="2000" dirty="0" smtClean="0"/>
              <a:t>/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поддерживайте свой собственный ресурс.</a:t>
            </a:r>
            <a:r>
              <a:rPr lang="ru-RU" sz="2000" dirty="0" smtClean="0"/>
              <a:t> Ресурсом является хорошее настроение и самочувствие. Становясь родителем человек не перестает быть личностью, которая нуждается в поддержке и развитии, отдыхе, собственном пространстве и не перестает быть мужчиной или женщиной.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Возможность проанализировать причину своего беспокойства снижает риск проявления разрушительных форм поведения.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БУДЬТЕ ОРГАНИЗАТОРАМИ / Разделите ответственность между всеми участниками воспитательного процесса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dirty="0" smtClean="0"/>
              <a:t>Воспитание детей является непосредственной обязанностью родителей. Забота о здоровье, обучении, соблюдении норм поведения и многое другое входит в комплекс «воспитательных нормативов» для родителей.</a:t>
            </a:r>
            <a:endParaRPr lang="ru-RU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7"/>
            <a:ext cx="112621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63688" y="2852936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НАУЧИТЕСЬ ПОНИМАТЬ СВОИ ПЕРЕЖИВАНИЯ</a:t>
            </a:r>
            <a:r>
              <a:rPr lang="ru-RU" dirty="0" smtClean="0"/>
              <a:t>. Душевное равновесие родителей очень важный компонент в воспитании ребенка. 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1152128" cy="184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013176"/>
            <a:ext cx="151216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492500" y="1196975"/>
          <a:ext cx="5411788" cy="4111625"/>
        </p:xfrm>
        <a:graphic>
          <a:graphicData uri="http://schemas.openxmlformats.org/presentationml/2006/ole">
            <p:oleObj spid="_x0000_s1026" name="Photo Editor Photo" r:id="rId3" imgW="5714286" imgH="3809524" progId="">
              <p:embed/>
            </p:oleObj>
          </a:graphicData>
        </a:graphic>
      </p:graphicFrame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762000" y="227013"/>
            <a:ext cx="7929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РЕБЁНОК  ЖДЁТ ОТ РОДИТЕЛЕЙ:</a:t>
            </a:r>
            <a:endParaRPr lang="ru-RU" sz="2400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609600" y="1598613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ЛЮБВИ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609600" y="1979613"/>
            <a:ext cx="12378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ТЕПЛА</a:t>
            </a:r>
            <a:endParaRPr lang="ru-RU" sz="24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533400" y="2360613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ОДОБРЕНИЯ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533400" y="2741613"/>
            <a:ext cx="1535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ЗАБОТЫ</a:t>
            </a:r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533400" y="3122613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ПОДДЕРЖКИ</a:t>
            </a: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533400" y="3503613"/>
            <a:ext cx="1797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ПОХВАЛЫ</a:t>
            </a: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533400" y="3884613"/>
            <a:ext cx="221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ПОНИМАНИЯ</a:t>
            </a:r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533400" y="4265613"/>
            <a:ext cx="196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НЕЖНОСТИ</a:t>
            </a:r>
          </a:p>
        </p:txBody>
      </p:sp>
      <p:sp>
        <p:nvSpPr>
          <p:cNvPr id="75796" name="Text Box 20"/>
          <p:cNvSpPr txBox="1">
            <a:spLocks noChangeArrowheads="1"/>
          </p:cNvSpPr>
          <p:nvPr/>
        </p:nvSpPr>
        <p:spPr bwMode="auto">
          <a:xfrm>
            <a:off x="533400" y="4646613"/>
            <a:ext cx="1509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УЛЫБКИ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/>
      <p:bldP spid="75784" grpId="0" autoUpdateAnimBg="0"/>
      <p:bldP spid="75785" grpId="0" autoUpdateAnimBg="0"/>
      <p:bldP spid="75786" grpId="0" autoUpdateAnimBg="0"/>
      <p:bldP spid="75787" grpId="0" autoUpdateAnimBg="0"/>
      <p:bldP spid="75790" grpId="0" autoUpdateAnimBg="0"/>
      <p:bldP spid="75791" grpId="0" autoUpdateAnimBg="0"/>
      <p:bldP spid="75792" grpId="0" autoUpdateAnimBg="0"/>
      <p:bldP spid="75795" grpId="0" autoUpdateAnimBg="0"/>
      <p:bldP spid="75796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340768"/>
            <a:ext cx="4089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43478" y="4221089"/>
            <a:ext cx="821500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ГКОУ «Школа-интернат Костромской области для обучающихся с ограниченными</a:t>
            </a:r>
          </a:p>
          <a:p>
            <a:pPr algn="ctr"/>
            <a:r>
              <a:rPr lang="ru-RU" dirty="0" smtClean="0"/>
              <a:t> возможностями здоровья по слуху»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dirty="0" smtClean="0"/>
              <a:t>МО учителей-дефектологов и учителей начальных </a:t>
            </a:r>
            <a:r>
              <a:rPr lang="ru-RU" dirty="0" smtClean="0"/>
              <a:t>классов</a:t>
            </a:r>
          </a:p>
          <a:p>
            <a:pPr algn="ctr"/>
            <a:r>
              <a:rPr lang="ru-RU" sz="1600" i="1" dirty="0" smtClean="0"/>
              <a:t>Руководитель МО Смирнова Л.В., учитель-дефектолог слухового кабинета</a:t>
            </a:r>
            <a:endParaRPr lang="ru-RU" sz="1600" i="1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2017 – 18 учебный год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Функции родителей: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772816"/>
            <a:ext cx="7772400" cy="236428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r>
              <a:rPr lang="ru-RU" sz="2600" b="1" dirty="0" smtClean="0">
                <a:solidFill>
                  <a:schemeClr val="tx1"/>
                </a:solidFill>
                <a:latin typeface="Arial" charset="0"/>
              </a:rPr>
              <a:t>-</a:t>
            </a:r>
            <a:r>
              <a:rPr lang="en-US" sz="2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  <a:latin typeface="Arial" charset="0"/>
              </a:rPr>
              <a:t>Создание оптимальных условий  для роста и развития ребенка</a:t>
            </a:r>
          </a:p>
          <a:p>
            <a:pPr>
              <a:spcBef>
                <a:spcPct val="50000"/>
              </a:spcBef>
            </a:pPr>
            <a:r>
              <a:rPr lang="ru-RU" sz="2600" b="1" dirty="0" smtClean="0">
                <a:solidFill>
                  <a:schemeClr val="tx1"/>
                </a:solidFill>
                <a:latin typeface="Arial" charset="0"/>
              </a:rPr>
              <a:t>-</a:t>
            </a:r>
            <a:r>
              <a:rPr lang="en-US" sz="2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  <a:latin typeface="Arial" charset="0"/>
              </a:rPr>
              <a:t>Обеспечение безопасности</a:t>
            </a:r>
          </a:p>
          <a:p>
            <a:pPr>
              <a:spcBef>
                <a:spcPct val="50000"/>
              </a:spcBef>
            </a:pPr>
            <a:r>
              <a:rPr lang="ru-RU" sz="2600" b="1" dirty="0" smtClean="0">
                <a:solidFill>
                  <a:schemeClr val="tx1"/>
                </a:solidFill>
                <a:latin typeface="Arial" charset="0"/>
              </a:rPr>
              <a:t>-</a:t>
            </a:r>
            <a:r>
              <a:rPr lang="en-US" sz="2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  <a:latin typeface="Arial" charset="0"/>
              </a:rPr>
              <a:t>Обеспечение адаптации к жизни</a:t>
            </a:r>
          </a:p>
          <a:p>
            <a:pPr>
              <a:spcBef>
                <a:spcPct val="50000"/>
              </a:spcBef>
            </a:pPr>
            <a:r>
              <a:rPr lang="ru-RU" sz="2600" b="1" dirty="0" smtClean="0">
                <a:solidFill>
                  <a:schemeClr val="tx1"/>
                </a:solidFill>
                <a:latin typeface="Arial" charset="0"/>
              </a:rPr>
              <a:t>-</a:t>
            </a:r>
            <a:r>
              <a:rPr lang="en-US" sz="2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  <a:latin typeface="Arial" charset="0"/>
              </a:rPr>
              <a:t>Воспитание ребенка</a:t>
            </a:r>
          </a:p>
          <a:p>
            <a:endParaRPr lang="ru-RU" dirty="0"/>
          </a:p>
        </p:txBody>
      </p:sp>
      <p:pic>
        <p:nvPicPr>
          <p:cNvPr id="4" name="Picture 7" descr="J01018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3860800"/>
            <a:ext cx="3743325" cy="24796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27000" dir="3187806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7" name="Text Box 5"/>
          <p:cNvSpPr txBox="1">
            <a:spLocks noChangeArrowheads="1"/>
          </p:cNvSpPr>
          <p:nvPr/>
        </p:nvSpPr>
        <p:spPr bwMode="auto">
          <a:xfrm>
            <a:off x="755650" y="260350"/>
            <a:ext cx="77041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Детство</a:t>
            </a:r>
            <a:r>
              <a:rPr lang="ru-RU" sz="3200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– самый поддающийся педагогическим воздействиям период</a:t>
            </a:r>
            <a:r>
              <a:rPr lang="ru-RU" sz="2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289798" name="Text Box 6"/>
          <p:cNvSpPr txBox="1">
            <a:spLocks noChangeArrowheads="1"/>
          </p:cNvSpPr>
          <p:nvPr/>
        </p:nvSpPr>
        <p:spPr bwMode="auto">
          <a:xfrm>
            <a:off x="144463" y="5486400"/>
            <a:ext cx="8748712" cy="822325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>
            <a:outerShdw dist="99190" dir="3011666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 детстве закладываются основы, создаются предпосылки   гармоничной личности</a:t>
            </a:r>
          </a:p>
        </p:txBody>
      </p:sp>
      <p:pic>
        <p:nvPicPr>
          <p:cNvPr id="5" name="Picture 4" descr="bezzmirblekne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357313"/>
            <a:ext cx="5072063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852738"/>
            <a:ext cx="8218487" cy="1066800"/>
          </a:xfrm>
        </p:spPr>
        <p:txBody>
          <a:bodyPr>
            <a:normAutofit/>
          </a:bodyPr>
          <a:lstStyle/>
          <a:p>
            <a:r>
              <a:rPr lang="ru-RU" sz="3200" b="1">
                <a:solidFill>
                  <a:srgbClr val="008000"/>
                </a:solidFill>
                <a:latin typeface="Elephant" pitchFamily="18" charset="0"/>
              </a:rPr>
              <a:t>Реакции родителей, когда они узнают, </a:t>
            </a:r>
            <a:br>
              <a:rPr lang="ru-RU" sz="3200" b="1">
                <a:solidFill>
                  <a:srgbClr val="008000"/>
                </a:solidFill>
                <a:latin typeface="Elephant" pitchFamily="18" charset="0"/>
              </a:rPr>
            </a:br>
            <a:r>
              <a:rPr lang="ru-RU" sz="3200" b="1">
                <a:solidFill>
                  <a:srgbClr val="008000"/>
                </a:solidFill>
                <a:latin typeface="Elephant" pitchFamily="18" charset="0"/>
              </a:rPr>
              <a:t>что у них «особый» ребенок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755650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3327400" y="1576388"/>
            <a:ext cx="174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 flipH="1" flipV="1">
            <a:off x="3851275" y="1700213"/>
            <a:ext cx="649288" cy="1152525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 flipV="1">
            <a:off x="4500563" y="1628775"/>
            <a:ext cx="647700" cy="1223963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 flipH="1">
            <a:off x="3995738" y="3933825"/>
            <a:ext cx="504825" cy="1368425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>
            <a:off x="4500563" y="3933825"/>
            <a:ext cx="647700" cy="1366838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3" name="AutoShape 31"/>
          <p:cNvSpPr>
            <a:spLocks noChangeArrowheads="1"/>
          </p:cNvSpPr>
          <p:nvPr/>
        </p:nvSpPr>
        <p:spPr bwMode="auto">
          <a:xfrm>
            <a:off x="5148263" y="620713"/>
            <a:ext cx="3527425" cy="1800225"/>
          </a:xfrm>
          <a:prstGeom prst="flowChartTerminator">
            <a:avLst/>
          </a:prstGeom>
          <a:solidFill>
            <a:srgbClr val="FF9900">
              <a:alpha val="4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8000"/>
                </a:solidFill>
                <a:latin typeface="Tahoma" pitchFamily="34" charset="0"/>
              </a:rPr>
              <a:t>отрицание</a:t>
            </a:r>
          </a:p>
          <a:p>
            <a:pPr algn="ctr"/>
            <a:endParaRPr lang="ru-RU" sz="1200" b="1">
              <a:solidFill>
                <a:srgbClr val="008000"/>
              </a:solidFill>
              <a:latin typeface="Tahoma" pitchFamily="34" charset="0"/>
            </a:endParaRPr>
          </a:p>
          <a:p>
            <a:pPr algn="ctr"/>
            <a:r>
              <a:rPr lang="ru-RU" sz="1600"/>
              <a:t>наиболее типичная реакция</a:t>
            </a:r>
          </a:p>
          <a:p>
            <a:pPr algn="ctr"/>
            <a:r>
              <a:rPr lang="ru-RU" sz="1600"/>
              <a:t>на врачебный диагноз - </a:t>
            </a:r>
          </a:p>
          <a:p>
            <a:pPr algn="ctr"/>
            <a:r>
              <a:rPr lang="ru-RU" sz="1600"/>
              <a:t>неверие в существование </a:t>
            </a:r>
          </a:p>
          <a:p>
            <a:pPr algn="ctr"/>
            <a:r>
              <a:rPr lang="ru-RU" sz="1600"/>
              <a:t>болезни</a:t>
            </a:r>
            <a:endParaRPr lang="ru-RU"/>
          </a:p>
        </p:txBody>
      </p:sp>
      <p:sp>
        <p:nvSpPr>
          <p:cNvPr id="18464" name="AutoShape 32"/>
          <p:cNvSpPr>
            <a:spLocks noChangeArrowheads="1"/>
          </p:cNvSpPr>
          <p:nvPr/>
        </p:nvSpPr>
        <p:spPr bwMode="auto">
          <a:xfrm>
            <a:off x="395288" y="4076700"/>
            <a:ext cx="3600450" cy="2016125"/>
          </a:xfrm>
          <a:prstGeom prst="flowChartTerminator">
            <a:avLst/>
          </a:prstGeom>
          <a:solidFill>
            <a:srgbClr val="FF9900">
              <a:alpha val="4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8000"/>
                </a:solidFill>
                <a:latin typeface="Tahoma" pitchFamily="34" charset="0"/>
              </a:rPr>
              <a:t>чувство вины</a:t>
            </a:r>
          </a:p>
          <a:p>
            <a:pPr algn="ctr"/>
            <a:endParaRPr lang="ru-RU" sz="1200" b="1">
              <a:solidFill>
                <a:srgbClr val="008000"/>
              </a:solidFill>
              <a:latin typeface="Tahoma" pitchFamily="34" charset="0"/>
            </a:endParaRPr>
          </a:p>
          <a:p>
            <a:pPr algn="ctr"/>
            <a:r>
              <a:rPr lang="ru-RU" sz="1600"/>
              <a:t>переживания по поводу </a:t>
            </a:r>
          </a:p>
          <a:p>
            <a:pPr algn="ctr"/>
            <a:r>
              <a:rPr lang="ru-RU" sz="1600"/>
              <a:t>совершенных ошибок,</a:t>
            </a:r>
          </a:p>
          <a:p>
            <a:pPr algn="ctr"/>
            <a:r>
              <a:rPr lang="ru-RU" sz="1600"/>
              <a:t> которые по их мнению, </a:t>
            </a:r>
          </a:p>
          <a:p>
            <a:pPr algn="ctr"/>
            <a:r>
              <a:rPr lang="ru-RU" sz="1600"/>
              <a:t>привели к болезни</a:t>
            </a:r>
          </a:p>
        </p:txBody>
      </p:sp>
      <p:sp>
        <p:nvSpPr>
          <p:cNvPr id="18465" name="AutoShape 33"/>
          <p:cNvSpPr>
            <a:spLocks noChangeArrowheads="1"/>
          </p:cNvSpPr>
          <p:nvPr/>
        </p:nvSpPr>
        <p:spPr bwMode="auto">
          <a:xfrm>
            <a:off x="5148263" y="4076700"/>
            <a:ext cx="3527425" cy="1944688"/>
          </a:xfrm>
          <a:prstGeom prst="flowChartTerminator">
            <a:avLst/>
          </a:prstGeom>
          <a:solidFill>
            <a:srgbClr val="FF9900">
              <a:alpha val="4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8000"/>
                </a:solidFill>
                <a:latin typeface="Tahoma" pitchFamily="34" charset="0"/>
              </a:rPr>
              <a:t>эмоциональная </a:t>
            </a:r>
          </a:p>
          <a:p>
            <a:pPr algn="ctr"/>
            <a:r>
              <a:rPr lang="ru-RU" sz="2400" b="1">
                <a:solidFill>
                  <a:srgbClr val="008000"/>
                </a:solidFill>
                <a:latin typeface="Tahoma" pitchFamily="34" charset="0"/>
              </a:rPr>
              <a:t>адаптация</a:t>
            </a:r>
          </a:p>
          <a:p>
            <a:pPr algn="ctr"/>
            <a:endParaRPr lang="ru-RU" sz="1200" b="1">
              <a:solidFill>
                <a:srgbClr val="008000"/>
              </a:solidFill>
              <a:latin typeface="Tahoma" pitchFamily="34" charset="0"/>
            </a:endParaRPr>
          </a:p>
          <a:p>
            <a:pPr algn="ctr"/>
            <a:r>
              <a:rPr lang="ru-RU" sz="1600"/>
              <a:t>заключительный этап  </a:t>
            </a:r>
          </a:p>
          <a:p>
            <a:pPr algn="ctr"/>
            <a:r>
              <a:rPr lang="ru-RU" sz="1600"/>
              <a:t>принятия болезни </a:t>
            </a:r>
          </a:p>
          <a:p>
            <a:pPr algn="ctr"/>
            <a:r>
              <a:rPr lang="ru-RU" sz="1600"/>
              <a:t>своего ребенка</a:t>
            </a:r>
            <a:r>
              <a:rPr lang="ru-RU"/>
              <a:t> </a:t>
            </a:r>
          </a:p>
        </p:txBody>
      </p:sp>
      <p:sp>
        <p:nvSpPr>
          <p:cNvPr id="18466" name="AutoShape 34"/>
          <p:cNvSpPr>
            <a:spLocks noChangeArrowheads="1"/>
          </p:cNvSpPr>
          <p:nvPr/>
        </p:nvSpPr>
        <p:spPr bwMode="auto">
          <a:xfrm>
            <a:off x="323850" y="620713"/>
            <a:ext cx="3527425" cy="1871662"/>
          </a:xfrm>
          <a:prstGeom prst="flowChartTerminator">
            <a:avLst/>
          </a:prstGeom>
          <a:solidFill>
            <a:srgbClr val="FF9900">
              <a:alpha val="4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8000"/>
                </a:solidFill>
                <a:latin typeface="Tahoma" pitchFamily="34" charset="0"/>
              </a:rPr>
              <a:t>гнев</a:t>
            </a:r>
          </a:p>
          <a:p>
            <a:pPr algn="ctr"/>
            <a:endParaRPr lang="ru-RU" sz="1200" b="1">
              <a:solidFill>
                <a:srgbClr val="008000"/>
              </a:solidFill>
              <a:latin typeface="Tahoma" pitchFamily="34" charset="0"/>
            </a:endParaRPr>
          </a:p>
          <a:p>
            <a:pPr algn="ctr"/>
            <a:r>
              <a:rPr lang="ru-RU" sz="1600"/>
              <a:t>возникает на почве ощущения </a:t>
            </a:r>
          </a:p>
          <a:p>
            <a:pPr algn="ctr"/>
            <a:r>
              <a:rPr lang="ru-RU" sz="1600"/>
              <a:t>беспомощности, безысходности </a:t>
            </a:r>
          </a:p>
          <a:p>
            <a:pPr algn="ctr"/>
            <a:r>
              <a:rPr lang="ru-RU" sz="1600"/>
              <a:t>и разочарования, как в самом себе,</a:t>
            </a:r>
          </a:p>
          <a:p>
            <a:pPr algn="ctr"/>
            <a:r>
              <a:rPr lang="ru-RU" sz="1600"/>
              <a:t> так и в своем ребенке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2143125" y="285750"/>
            <a:ext cx="6858000" cy="928688"/>
          </a:xfrm>
          <a:solidFill>
            <a:srgbClr val="FFFFC9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Georgia" pitchFamily="18" charset="0"/>
              </a:rPr>
              <a:t>Основные фазы</a:t>
            </a:r>
            <a:br>
              <a:rPr lang="ru-RU" sz="22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Georgia" pitchFamily="18" charset="0"/>
              </a:rPr>
              <a:t>психологического состояния родителей,</a:t>
            </a:r>
            <a:br>
              <a:rPr lang="ru-RU" sz="22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Georgia" pitchFamily="18" charset="0"/>
              </a:rPr>
              <a:t>когда в семье появляется «особый» ребёнок:</a:t>
            </a:r>
            <a:endParaRPr lang="ru-RU" sz="22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1357298"/>
            <a:ext cx="7043742" cy="5143536"/>
          </a:xfr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  <a:buClr>
                <a:srgbClr val="C00000"/>
              </a:buClr>
              <a:defRPr/>
            </a:pPr>
            <a:r>
              <a:rPr lang="ru-RU" sz="2000" dirty="0" smtClean="0">
                <a:solidFill>
                  <a:srgbClr val="898989"/>
                </a:solidFill>
              </a:rPr>
              <a:t> </a:t>
            </a:r>
            <a:r>
              <a:rPr lang="ru-RU" sz="2000" b="1" dirty="0" smtClean="0">
                <a:solidFill>
                  <a:srgbClr val="000066"/>
                </a:solidFill>
              </a:rPr>
              <a:t>– </a:t>
            </a:r>
            <a:r>
              <a:rPr lang="ru-RU" sz="2000" b="1" dirty="0" smtClean="0">
                <a:solidFill>
                  <a:srgbClr val="006600"/>
                </a:solidFill>
              </a:rPr>
              <a:t>шок, растерянность, беспомощность, страх,</a:t>
            </a:r>
            <a:r>
              <a:rPr lang="ru-RU" sz="2000" b="1" dirty="0" smtClean="0">
                <a:solidFill>
                  <a:srgbClr val="000066"/>
                </a:solidFill>
              </a:rPr>
              <a:t> возникновение чувства собственной неполноценности</a:t>
            </a:r>
          </a:p>
          <a:p>
            <a:pPr algn="l" eaLnBrk="1" hangingPunct="1">
              <a:lnSpc>
                <a:spcPct val="90000"/>
              </a:lnSpc>
              <a:buClr>
                <a:srgbClr val="C00000"/>
              </a:buClr>
              <a:defRPr/>
            </a:pPr>
            <a:r>
              <a:rPr lang="ru-RU" sz="1400" dirty="0" smtClean="0">
                <a:solidFill>
                  <a:srgbClr val="898989"/>
                </a:solidFill>
              </a:rPr>
              <a:t/>
            </a:r>
            <a:br>
              <a:rPr lang="ru-RU" sz="1400" dirty="0" smtClean="0">
                <a:solidFill>
                  <a:srgbClr val="898989"/>
                </a:solidFill>
              </a:rPr>
            </a:br>
            <a:r>
              <a:rPr lang="ru-RU" sz="2000" dirty="0" smtClean="0">
                <a:solidFill>
                  <a:srgbClr val="898989"/>
                </a:solidFill>
              </a:rPr>
              <a:t> </a:t>
            </a:r>
            <a:r>
              <a:rPr lang="ru-RU" sz="2000" b="1" dirty="0" smtClean="0">
                <a:solidFill>
                  <a:srgbClr val="000066"/>
                </a:solidFill>
              </a:rPr>
              <a:t>– </a:t>
            </a:r>
            <a:r>
              <a:rPr lang="ru-RU" sz="2000" b="1" dirty="0" smtClean="0">
                <a:solidFill>
                  <a:srgbClr val="006600"/>
                </a:solidFill>
              </a:rPr>
              <a:t>«неадекватное» отношение</a:t>
            </a:r>
            <a:r>
              <a:rPr lang="ru-RU" sz="2000" b="1" dirty="0" smtClean="0">
                <a:solidFill>
                  <a:srgbClr val="000066"/>
                </a:solidFill>
              </a:rPr>
              <a:t> к дефекту ребёнка, характеризующееся негативизмом и </a:t>
            </a:r>
            <a:r>
              <a:rPr lang="ru-RU" sz="2000" b="1" dirty="0" smtClean="0">
                <a:solidFill>
                  <a:srgbClr val="006600"/>
                </a:solidFill>
              </a:rPr>
              <a:t>отрицанием </a:t>
            </a:r>
            <a:r>
              <a:rPr lang="ru-RU" sz="2000" b="1" dirty="0" smtClean="0">
                <a:solidFill>
                  <a:srgbClr val="000066"/>
                </a:solidFill>
              </a:rPr>
              <a:t>поставленного диагноза, что является своеобразной </a:t>
            </a:r>
            <a:r>
              <a:rPr lang="ru-RU" sz="2000" b="1" dirty="0" smtClean="0">
                <a:solidFill>
                  <a:srgbClr val="006600"/>
                </a:solidFill>
              </a:rPr>
              <a:t>защитной реакцией</a:t>
            </a:r>
          </a:p>
          <a:p>
            <a:pPr algn="l" eaLnBrk="1" hangingPunct="1">
              <a:lnSpc>
                <a:spcPct val="90000"/>
              </a:lnSpc>
              <a:buClr>
                <a:srgbClr val="C00000"/>
              </a:buClr>
              <a:defRPr/>
            </a:pPr>
            <a:r>
              <a:rPr lang="ru-RU" sz="1400" dirty="0" smtClean="0">
                <a:solidFill>
                  <a:srgbClr val="898989"/>
                </a:solidFill>
              </a:rPr>
              <a:t/>
            </a:r>
            <a:br>
              <a:rPr lang="ru-RU" sz="1400" dirty="0" smtClean="0">
                <a:solidFill>
                  <a:srgbClr val="898989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– </a:t>
            </a:r>
            <a:r>
              <a:rPr lang="ru-RU" sz="2000" b="1" dirty="0" smtClean="0">
                <a:solidFill>
                  <a:srgbClr val="006600"/>
                </a:solidFill>
              </a:rPr>
              <a:t>«частичное осознание дефекта ребёнка»,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000066"/>
                </a:solidFill>
              </a:rPr>
              <a:t>сопровождаемое чувством хронической печали; </a:t>
            </a:r>
            <a:r>
              <a:rPr lang="ru-RU" sz="2000" b="1" dirty="0" smtClean="0">
                <a:solidFill>
                  <a:srgbClr val="006600"/>
                </a:solidFill>
              </a:rPr>
              <a:t>депрессивное состояние </a:t>
            </a:r>
            <a:r>
              <a:rPr lang="ru-RU" sz="2000" b="1" dirty="0" smtClean="0">
                <a:solidFill>
                  <a:srgbClr val="000066"/>
                </a:solidFill>
              </a:rPr>
              <a:t>вследствие постоянной зависимости родителей от потребностей ребёнка, отсутствием у него положительных изменений в развитии</a:t>
            </a:r>
          </a:p>
          <a:p>
            <a:pPr algn="l" eaLnBrk="1" hangingPunct="1">
              <a:lnSpc>
                <a:spcPct val="90000"/>
              </a:lnSpc>
              <a:buClr>
                <a:srgbClr val="C00000"/>
              </a:buClr>
              <a:defRPr/>
            </a:pPr>
            <a:r>
              <a:rPr lang="ru-RU" sz="1400" dirty="0" smtClean="0">
                <a:solidFill>
                  <a:srgbClr val="898989"/>
                </a:solidFill>
              </a:rPr>
              <a:t/>
            </a:r>
            <a:br>
              <a:rPr lang="ru-RU" sz="1400" dirty="0" smtClean="0">
                <a:solidFill>
                  <a:srgbClr val="898989"/>
                </a:solidFill>
              </a:rPr>
            </a:br>
            <a:r>
              <a:rPr lang="ru-RU" sz="2000" b="1" dirty="0" smtClean="0">
                <a:solidFill>
                  <a:srgbClr val="000066"/>
                </a:solidFill>
              </a:rPr>
              <a:t>– начало социально-психологической адаптации всех членов семьи, вызванного </a:t>
            </a:r>
            <a:r>
              <a:rPr lang="ru-RU" sz="2000" b="1" dirty="0" smtClean="0">
                <a:solidFill>
                  <a:srgbClr val="006600"/>
                </a:solidFill>
              </a:rPr>
              <a:t>принятием дефекта;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000066"/>
                </a:solidFill>
              </a:rPr>
              <a:t>установление адекватных отношений со специалистами и выполнение их рекомендаций </a:t>
            </a:r>
          </a:p>
        </p:txBody>
      </p:sp>
      <p:pic>
        <p:nvPicPr>
          <p:cNvPr id="18437" name="Picture 7" descr="1"/>
          <p:cNvPicPr>
            <a:picLocks noChangeAspect="1" noChangeArrowheads="1"/>
          </p:cNvPicPr>
          <p:nvPr/>
        </p:nvPicPr>
        <p:blipFill>
          <a:blip r:embed="rId2" cstate="print"/>
          <a:srcRect l="19922" t="18512" r="23975" b="3125"/>
          <a:stretch>
            <a:fillRect/>
          </a:stretch>
        </p:blipFill>
        <p:spPr bwMode="auto">
          <a:xfrm>
            <a:off x="0" y="0"/>
            <a:ext cx="1968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rgbClr val="008000"/>
                </a:solidFill>
                <a:latin typeface="Elephant" pitchFamily="18" charset="0"/>
              </a:rPr>
              <a:t>Семья с «особым» ребенком</a:t>
            </a:r>
          </a:p>
        </p:txBody>
      </p:sp>
      <p:pic>
        <p:nvPicPr>
          <p:cNvPr id="39945" name="Picture 9" descr="j04042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1268413"/>
            <a:ext cx="1568450" cy="1816100"/>
          </a:xfrm>
          <a:prstGeom prst="rect">
            <a:avLst/>
          </a:prstGeom>
          <a:noFill/>
        </p:spPr>
      </p:pic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539750" y="3213100"/>
            <a:ext cx="8385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914400" algn="l"/>
              </a:tabLst>
            </a:pPr>
            <a:r>
              <a:rPr lang="ru-RU"/>
              <a:t>      </a:t>
            </a:r>
            <a:r>
              <a:rPr lang="ru-RU" b="1" i="1">
                <a:solidFill>
                  <a:srgbClr val="9900CC"/>
                </a:solidFill>
                <a:latin typeface="Tahoma" pitchFamily="34" charset="0"/>
              </a:rPr>
              <a:t>ПОНИМАЕТ ПРОБЛЕМУ                      НЕ ПОНИМАЕТ ПРОБЛЕМУ</a:t>
            </a:r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5148263" y="2420938"/>
            <a:ext cx="1439862" cy="792162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H="1">
            <a:off x="2339975" y="2420938"/>
            <a:ext cx="1223963" cy="720725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5292725" y="4076700"/>
            <a:ext cx="14398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400" b="1">
                <a:solidFill>
                  <a:srgbClr val="9900CC"/>
                </a:solidFill>
                <a:latin typeface="Arial Narrow" pitchFamily="34" charset="0"/>
              </a:rPr>
              <a:t>ПРИНИМАЕТ ПРОБЛЕМУ</a:t>
            </a:r>
            <a:r>
              <a:rPr lang="ru-RU" sz="1400" b="1">
                <a:latin typeface="Arial Narrow" pitchFamily="34" charset="0"/>
              </a:rPr>
              <a:t>          </a:t>
            </a:r>
          </a:p>
          <a:p>
            <a:pPr algn="ctr"/>
            <a:endParaRPr lang="ru-RU" sz="1400">
              <a:latin typeface="Arial Narrow" pitchFamily="34" charset="0"/>
            </a:endParaRPr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7164388" y="4076700"/>
            <a:ext cx="1441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400" b="1">
                <a:solidFill>
                  <a:srgbClr val="9900CC"/>
                </a:solidFill>
                <a:latin typeface="Arial Narrow" pitchFamily="34" charset="0"/>
              </a:rPr>
              <a:t>НЕ ПРИНИМАЕТ </a:t>
            </a:r>
          </a:p>
          <a:p>
            <a:pPr algn="ctr"/>
            <a:r>
              <a:rPr lang="ru-RU" sz="1400" b="1">
                <a:solidFill>
                  <a:srgbClr val="9900CC"/>
                </a:solidFill>
                <a:latin typeface="Arial Narrow" pitchFamily="34" charset="0"/>
              </a:rPr>
              <a:t>ПРОБЛЕМУ</a:t>
            </a:r>
            <a:r>
              <a:rPr lang="ru-RU" sz="1400">
                <a:latin typeface="Arial Narrow" pitchFamily="34" charset="0"/>
              </a:rPr>
              <a:t>                       </a:t>
            </a:r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827088" y="4076700"/>
            <a:ext cx="14398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400" b="1">
                <a:solidFill>
                  <a:srgbClr val="9900CC"/>
                </a:solidFill>
                <a:latin typeface="Arial Narrow" pitchFamily="34" charset="0"/>
              </a:rPr>
              <a:t>ПРИНИМАЕТ </a:t>
            </a:r>
          </a:p>
          <a:p>
            <a:pPr algn="ctr"/>
            <a:r>
              <a:rPr lang="ru-RU" sz="1400" b="1">
                <a:solidFill>
                  <a:srgbClr val="9900CC"/>
                </a:solidFill>
                <a:latin typeface="Arial Narrow" pitchFamily="34" charset="0"/>
              </a:rPr>
              <a:t> ПРОБЛЕМУ          </a:t>
            </a:r>
          </a:p>
          <a:p>
            <a:pPr algn="ctr"/>
            <a:endParaRPr lang="ru-RU" sz="1400">
              <a:solidFill>
                <a:srgbClr val="9900CC"/>
              </a:solidFill>
              <a:latin typeface="Arial Narrow" pitchFamily="34" charset="0"/>
            </a:endParaRPr>
          </a:p>
        </p:txBody>
      </p:sp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2627313" y="4076700"/>
            <a:ext cx="1441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400" b="1">
                <a:solidFill>
                  <a:srgbClr val="9900CC"/>
                </a:solidFill>
                <a:latin typeface="Arial Narrow" pitchFamily="34" charset="0"/>
              </a:rPr>
              <a:t>НЕ ПРИНИМАЕТ </a:t>
            </a:r>
          </a:p>
          <a:p>
            <a:pPr algn="ctr"/>
            <a:r>
              <a:rPr lang="ru-RU" sz="1400" b="1">
                <a:solidFill>
                  <a:srgbClr val="9900CC"/>
                </a:solidFill>
                <a:latin typeface="Arial Narrow" pitchFamily="34" charset="0"/>
              </a:rPr>
              <a:t>ПРОБЛЕМУ</a:t>
            </a:r>
            <a:r>
              <a:rPr lang="ru-RU" sz="1400">
                <a:latin typeface="Arial Narrow" pitchFamily="34" charset="0"/>
              </a:rPr>
              <a:t>                       </a:t>
            </a:r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>
            <a:off x="2843213" y="3573463"/>
            <a:ext cx="433387" cy="503237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 flipH="1">
            <a:off x="1547813" y="3573463"/>
            <a:ext cx="431800" cy="503237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 flipH="1">
            <a:off x="5867400" y="3573463"/>
            <a:ext cx="431800" cy="503237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>
            <a:off x="7451725" y="3573463"/>
            <a:ext cx="433388" cy="503237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61" name="Rectangle 25"/>
          <p:cNvSpPr>
            <a:spLocks noChangeArrowheads="1"/>
          </p:cNvSpPr>
          <p:nvPr/>
        </p:nvSpPr>
        <p:spPr bwMode="auto">
          <a:xfrm>
            <a:off x="393700" y="5387975"/>
            <a:ext cx="163988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b="1" dirty="0">
                <a:latin typeface="Elephant" pitchFamily="18" charset="0"/>
              </a:rPr>
              <a:t>ИЩЕТ </a:t>
            </a:r>
          </a:p>
          <a:p>
            <a:pPr algn="ctr"/>
            <a:r>
              <a:rPr lang="ru-RU" b="1" dirty="0">
                <a:latin typeface="Elephant" pitchFamily="18" charset="0"/>
              </a:rPr>
              <a:t>  ПОМОЩЬ</a:t>
            </a:r>
            <a:r>
              <a:rPr lang="ru-RU" sz="2000" b="1" dirty="0">
                <a:latin typeface="Elephant" pitchFamily="18" charset="0"/>
              </a:rPr>
              <a:t>   </a:t>
            </a:r>
          </a:p>
        </p:txBody>
      </p:sp>
      <p:sp>
        <p:nvSpPr>
          <p:cNvPr id="39962" name="Rectangle 26"/>
          <p:cNvSpPr>
            <a:spLocks noChangeArrowheads="1"/>
          </p:cNvSpPr>
          <p:nvPr/>
        </p:nvSpPr>
        <p:spPr bwMode="auto">
          <a:xfrm>
            <a:off x="2344738" y="5403850"/>
            <a:ext cx="1538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b="1" dirty="0">
                <a:latin typeface="Elephant" pitchFamily="18" charset="0"/>
              </a:rPr>
              <a:t>ЗАКРЫТАЯ </a:t>
            </a:r>
          </a:p>
          <a:p>
            <a:pPr algn="ctr"/>
            <a:r>
              <a:rPr lang="ru-RU" b="1" dirty="0">
                <a:latin typeface="Elephant" pitchFamily="18" charset="0"/>
              </a:rPr>
              <a:t>СЕМЬЯ   </a:t>
            </a:r>
          </a:p>
        </p:txBody>
      </p:sp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4238625" y="5387975"/>
            <a:ext cx="21018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b="1" dirty="0">
                <a:latin typeface="Elephant" pitchFamily="18" charset="0"/>
              </a:rPr>
              <a:t>ИНТУИТИВНОЕ</a:t>
            </a:r>
          </a:p>
          <a:p>
            <a:pPr algn="ctr"/>
            <a:r>
              <a:rPr lang="ru-RU" b="1" dirty="0">
                <a:latin typeface="Elephant" pitchFamily="18" charset="0"/>
              </a:rPr>
              <a:t>  ВОСПИТАНИЕ</a:t>
            </a:r>
            <a:r>
              <a:rPr lang="ru-RU" sz="2000" b="1" dirty="0">
                <a:latin typeface="Elephant" pitchFamily="18" charset="0"/>
              </a:rPr>
              <a:t>  </a:t>
            </a:r>
          </a:p>
        </p:txBody>
      </p:sp>
      <p:sp>
        <p:nvSpPr>
          <p:cNvPr id="39964" name="Rectangle 28"/>
          <p:cNvSpPr>
            <a:spLocks noChangeArrowheads="1"/>
          </p:cNvSpPr>
          <p:nvPr/>
        </p:nvSpPr>
        <p:spPr bwMode="auto">
          <a:xfrm>
            <a:off x="6551613" y="5403850"/>
            <a:ext cx="2465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b="1" dirty="0">
                <a:latin typeface="Elephant" pitchFamily="18" charset="0"/>
              </a:rPr>
              <a:t>МУЛЬТИСЛОЖНАЯ</a:t>
            </a:r>
          </a:p>
          <a:p>
            <a:pPr algn="ctr"/>
            <a:r>
              <a:rPr lang="ru-RU" b="1" dirty="0">
                <a:latin typeface="Elephant" pitchFamily="18" charset="0"/>
              </a:rPr>
              <a:t>СИТУАЦИЯ  </a:t>
            </a:r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 flipH="1">
            <a:off x="5724525" y="4652963"/>
            <a:ext cx="0" cy="720725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 flipH="1">
            <a:off x="1331913" y="4581525"/>
            <a:ext cx="0" cy="792163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67" name="Line 31"/>
          <p:cNvSpPr>
            <a:spLocks noChangeShapeType="1"/>
          </p:cNvSpPr>
          <p:nvPr/>
        </p:nvSpPr>
        <p:spPr bwMode="auto">
          <a:xfrm flipH="1">
            <a:off x="3348038" y="4652963"/>
            <a:ext cx="0" cy="792162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68" name="Line 32"/>
          <p:cNvSpPr>
            <a:spLocks noChangeShapeType="1"/>
          </p:cNvSpPr>
          <p:nvPr/>
        </p:nvSpPr>
        <p:spPr bwMode="auto">
          <a:xfrm flipH="1">
            <a:off x="7885113" y="4652963"/>
            <a:ext cx="0" cy="792162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1A6CACF22589F4EB996AFE4A06F0E97" ma:contentTypeVersion="49" ma:contentTypeDescription="Создание документа." ma:contentTypeScope="" ma:versionID="c104f9fe99b7342d297a16d4d6daf54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4a09e9edb872ac5036bd0f6a4ce01f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Муниципалитет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Муниципалитет" ma:index="8" nillable="true" ma:displayName="Муниципалитет" ma:list="{583966a8-86ba-4b4b-b2db-c7518df76d9e}" ma:internalName="_x041c__x0443__x043d__x0438__x0446__x0438__x043f__x0430__x043b__x0438__x0442__x0435__x0442_" ma:showField="Title" ma:web="4a252ca3-5a62-4c1c-90a6-29f4710e47f8">
      <xsd:simpleType>
        <xsd:restriction base="dms:Lookup"/>
      </xsd:simpleType>
    </xsd:element>
    <xsd:element name="SharedWithUsers" ma:index="9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0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1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Муниципалитет xmlns="4a252ca3-5a62-4c1c-90a6-29f4710e47f8" xsi:nil="true"/>
    <_dlc_DocId xmlns="4a252ca3-5a62-4c1c-90a6-29f4710e47f8">AWJJH2MPE6E2-1954848387-393</_dlc_DocId>
    <_dlc_DocIdUrl xmlns="4a252ca3-5a62-4c1c-90a6-29f4710e47f8">
      <Url>http://edu-sps.koiro.local/sch_int_12/_layouts/15/DocIdRedir.aspx?ID=AWJJH2MPE6E2-1954848387-393</Url>
      <Description>AWJJH2MPE6E2-1954848387-393</Description>
    </_dlc_DocIdUrl>
  </documentManagement>
</p:properties>
</file>

<file path=customXml/itemProps1.xml><?xml version="1.0" encoding="utf-8"?>
<ds:datastoreItem xmlns:ds="http://schemas.openxmlformats.org/officeDocument/2006/customXml" ds:itemID="{7F4809A9-6524-468B-A4EE-2A429AC07061}"/>
</file>

<file path=customXml/itemProps2.xml><?xml version="1.0" encoding="utf-8"?>
<ds:datastoreItem xmlns:ds="http://schemas.openxmlformats.org/officeDocument/2006/customXml" ds:itemID="{E3CC1689-BDB3-4CB7-8421-AA73DB521FEB}"/>
</file>

<file path=customXml/itemProps3.xml><?xml version="1.0" encoding="utf-8"?>
<ds:datastoreItem xmlns:ds="http://schemas.openxmlformats.org/officeDocument/2006/customXml" ds:itemID="{615C10DF-0BCE-4BEC-A56B-AB26575E2123}"/>
</file>

<file path=customXml/itemProps4.xml><?xml version="1.0" encoding="utf-8"?>
<ds:datastoreItem xmlns:ds="http://schemas.openxmlformats.org/officeDocument/2006/customXml" ds:itemID="{4A65E860-8AFB-41C0-8C5A-25692C71BA7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2165</Words>
  <Application>Microsoft Office PowerPoint</Application>
  <PresentationFormat>Экран (4:3)</PresentationFormat>
  <Paragraphs>362</Paragraphs>
  <Slides>42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Тема Office</vt:lpstr>
      <vt:lpstr>Photo Editor Photo</vt:lpstr>
      <vt:lpstr>Слайд 1</vt:lpstr>
      <vt:lpstr>Слайд 2</vt:lpstr>
      <vt:lpstr>Слайд 3</vt:lpstr>
      <vt:lpstr>Семья нужна, чтобы:</vt:lpstr>
      <vt:lpstr>Функции родителей:</vt:lpstr>
      <vt:lpstr>Слайд 6</vt:lpstr>
      <vt:lpstr>Реакции родителей, когда они узнают,  что у них «особый» ребенок</vt:lpstr>
      <vt:lpstr>Основные фазы психологического состояния родителей, когда в семье появляется «особый» ребёнок:</vt:lpstr>
      <vt:lpstr>Семья с «особым» ребенком</vt:lpstr>
      <vt:lpstr>Слайд 10</vt:lpstr>
      <vt:lpstr>Характер семейных отношений в семьях, воспитывающих ребёнка-инвалида </vt:lpstr>
      <vt:lpstr>Основные проблемы взаимоотношений</vt:lpstr>
      <vt:lpstr>РАЗНЫЕ  ТОЧКИ  ЗРЕНИЯ   НА ПРОБЛЕМУ  СЕМЬИ</vt:lpstr>
      <vt:lpstr>Характеристика стилей и типов воспитания</vt:lpstr>
      <vt:lpstr>Слайд 15</vt:lpstr>
      <vt:lpstr>АВТОРИТАРНЫЙ </vt:lpstr>
      <vt:lpstr> ДЕМОКРАТИЧЕСКИЙ  </vt:lpstr>
      <vt:lpstr>ГИПЕРОПЕКА  </vt:lpstr>
      <vt:lpstr>ГИПООПЕКА / ПОПУСТИТЕЛЬСТВО (равнодушие, безнадзорность)</vt:lpstr>
      <vt:lpstr>Хаотичный стиль</vt:lpstr>
      <vt:lpstr>Тест </vt:lpstr>
      <vt:lpstr>Слайд 22</vt:lpstr>
      <vt:lpstr>Слайд 23</vt:lpstr>
      <vt:lpstr>Слайд 24</vt:lpstr>
      <vt:lpstr>Слайд 25</vt:lpstr>
      <vt:lpstr>Слайд 26</vt:lpstr>
      <vt:lpstr> Проблема общения между неслышащим ребенком и его родителями.  </vt:lpstr>
      <vt:lpstr>Слайд 28</vt:lpstr>
      <vt:lpstr>Слайд 29</vt:lpstr>
      <vt:lpstr>Слайд 30</vt:lpstr>
      <vt:lpstr>«ГИПЕРОПЕКА» </vt:lpstr>
      <vt:lpstr>«ГИПООПЕКА»</vt:lpstr>
      <vt:lpstr>Слайд 33</vt:lpstr>
      <vt:lpstr>Слайд 34</vt:lpstr>
      <vt:lpstr>Слайд 35</vt:lpstr>
      <vt:lpstr>Оптимальная родительская позиция:</vt:lpstr>
      <vt:lpstr>Слайд 37</vt:lpstr>
      <vt:lpstr>Слайд 38</vt:lpstr>
      <vt:lpstr>Слайд 39</vt:lpstr>
      <vt:lpstr>Семья - как реабилитационная среда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2017-12-08T06:00:29Z</dcterms:created>
  <dcterms:modified xsi:type="dcterms:W3CDTF">2018-10-18T06:27:14Z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0x010100A1A6CACF22589F4EB996AFE4A06F0E97</vt:lpwstr>
  </property>
  <property fmtid="{D5CDD505-2E9C-101B-9397-08002B2CF9AE}" pid="3" name="_dlc_DocIdItemGuid">
    <vt:lpwstr>0bfd4ad9-919d-489f-8b98-fdd5129d4662</vt:lpwstr>
  </property>
</Properties>
</file>