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31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8" r:id="rId4"/>
    <p:sldId id="261" r:id="rId5"/>
    <p:sldId id="290" r:id="rId6"/>
    <p:sldId id="260" r:id="rId7"/>
    <p:sldId id="262" r:id="rId8"/>
    <p:sldId id="268" r:id="rId9"/>
    <p:sldId id="263" r:id="rId10"/>
    <p:sldId id="267" r:id="rId11"/>
    <p:sldId id="270" r:id="rId12"/>
    <p:sldId id="271" r:id="rId13"/>
    <p:sldId id="277" r:id="rId14"/>
    <p:sldId id="272" r:id="rId15"/>
    <p:sldId id="282" r:id="rId16"/>
    <p:sldId id="266" r:id="rId17"/>
    <p:sldId id="281" r:id="rId18"/>
    <p:sldId id="287" r:id="rId19"/>
    <p:sldId id="283" r:id="rId20"/>
    <p:sldId id="279" r:id="rId21"/>
    <p:sldId id="278" r:id="rId22"/>
    <p:sldId id="264" r:id="rId23"/>
    <p:sldId id="265" r:id="rId24"/>
    <p:sldId id="285" r:id="rId25"/>
    <p:sldId id="274" r:id="rId26"/>
    <p:sldId id="275" r:id="rId27"/>
    <p:sldId id="286" r:id="rId28"/>
    <p:sldId id="288" r:id="rId29"/>
    <p:sldId id="289" r:id="rId30"/>
    <p:sldId id="291" r:id="rId31"/>
    <p:sldId id="292" r:id="rId32"/>
    <p:sldId id="273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-102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Presentations\NewYearBlueLight\NewYearBlueLightMain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1071546"/>
            <a:ext cx="8501122" cy="147002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none"/>
        </p:style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3071810"/>
            <a:ext cx="6400800" cy="78581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ctr">
              <a:buNone/>
              <a:defRPr b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2D38CBA-D08D-440A-85DE-A6309E1822E5}" type="datetimeFigureOut">
              <a:rPr lang="ru-RU" smtClean="0"/>
              <a:pPr/>
              <a:t>25.12.2019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035AED-07B7-4ED0-A7B4-A1720D8595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Presentations\NewYearBlueLight\NewYearBlueLightSlaid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i="1" kern="1200">
          <a:solidFill>
            <a:srgbClr val="0070C0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i="1" kern="1200">
          <a:solidFill>
            <a:srgbClr val="0070C0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i="1" kern="1200">
          <a:solidFill>
            <a:srgbClr val="0070C0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i="1" kern="1200">
          <a:solidFill>
            <a:srgbClr val="0070C0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i="1" kern="1200">
          <a:solidFill>
            <a:srgbClr val="0070C0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i="1" kern="1200">
          <a:solidFill>
            <a:srgbClr val="0070C0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снегуроч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3140968"/>
            <a:ext cx="1925539" cy="309634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043608" y="980728"/>
            <a:ext cx="7200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Познавательно-творческий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  ПРОЕКТ</a:t>
            </a:r>
          </a:p>
          <a:p>
            <a:pPr algn="ctr"/>
            <a:endParaRPr lang="ru-RU" b="1" dirty="0" smtClean="0">
              <a:latin typeface="Comic Sans MS" pitchFamily="66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ПО ТЕМЕ:</a:t>
            </a:r>
          </a:p>
          <a:p>
            <a:pPr algn="ctr"/>
            <a:endParaRPr lang="ru-RU" sz="2800" dirty="0" smtClean="0">
              <a:latin typeface="Comic Sans MS" pitchFamily="66" charset="0"/>
            </a:endParaRP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 Костромская Снегурочка»</a:t>
            </a: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3573016"/>
            <a:ext cx="28083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Выполнили: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учащиеся 4 класса ГКОУ </a:t>
            </a:r>
            <a:r>
              <a:rPr lang="ru-RU" sz="2000" b="1" i="1" smtClean="0">
                <a:solidFill>
                  <a:srgbClr val="002060"/>
                </a:solidFill>
              </a:rPr>
              <a:t>«Школы-интерната </a:t>
            </a:r>
            <a:r>
              <a:rPr lang="ru-RU" sz="2000" b="1" i="1" dirty="0" smtClean="0">
                <a:solidFill>
                  <a:srgbClr val="002060"/>
                </a:solidFill>
              </a:rPr>
              <a:t>Костромской  области для обучающихся с ОВЗ по слуху».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Воспитатель:    Силина О.С.</a:t>
            </a:r>
          </a:p>
        </p:txBody>
      </p:sp>
    </p:spTree>
    <p:extLst>
      <p:ext uri="{BB962C8B-B14F-4D97-AF65-F5344CB8AC3E}">
        <p14:creationId xmlns="" xmlns:p14="http://schemas.microsoft.com/office/powerpoint/2010/main" val="248239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kostromka.ru/revyakin/shelykovo/img/s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3439670" cy="5517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23528" y="58772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В роли Снегурочки актриса Лебедева. Фото 1917 г.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6" name="Picture 4" descr="http://img-fotki.yandex.ru/get/6418/121447594.1ea/0_a4ac3_ae56134_X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83657"/>
            <a:ext cx="3600400" cy="53216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004048" y="5877272"/>
            <a:ext cx="22535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В. М. Васнецов. 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«Снегурочка» (1899)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35696" y="188640"/>
            <a:ext cx="5680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Взгляд художников на образ Снегурочки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239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548680"/>
            <a:ext cx="8208912" cy="1891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По сказке Островского ледяная Снегурочка отличалась пугливостью и скромностью, но не было в ней и следа душевного холода. Пребывая в морозной невозмутимости, где-то внутри красавицу глодала тоска: хотелось Снегурочке испытать настоящие теплые эмоции.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6627" name="Picture 3" descr="http://img-fotki.yandex.ru/get/6615/121447594.1ea/0_a4ad4_a938ed51_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564904"/>
            <a:ext cx="2952328" cy="37369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915816" y="5733256"/>
            <a:ext cx="45765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Григорьева- Климова Ольга. «Снегурочка».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19872" y="2564904"/>
            <a:ext cx="4752528" cy="2352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Но если ее сердце полюбит и станет горячим, погибнет Снегурочка! Она это знала и все-таки решилась: вымолила у матери-Весны способность страстно любить. И растаяла...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7544" y="404664"/>
            <a:ext cx="79928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В 1882 году Н. А. Римский-Корсаков поставил по пьесе одноимённую оперу, которая имела громадный успех.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7652" name="Picture 4" descr="http://img-fotki.yandex.ru/get/6415/121447594.1ea/0_a4ac6_2c349bc2_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124744"/>
            <a:ext cx="4392488" cy="4570917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827584" y="5661248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В.М. Васнецов. «Снегурочка и Лель». Эскизы костюмов к опере Н.А.Римского- Корсакова "Снегурочка" (1886).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908720"/>
            <a:ext cx="3744416" cy="3737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В 1912 году, свое видение Снегурочки в меховой шубке представил Николай Константинович Рерих, участвовавший в работе над постановкой драматического спектакля о Снегурочке в Петербурге. 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2770" name="Picture 2" descr="http://ped-kopilka.ru/upload/blogs/16247_4bc6247b3aa24482a6d6473aa6b4b842.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836712"/>
            <a:ext cx="2655962" cy="44021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404664"/>
            <a:ext cx="8208912" cy="2352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В советской России официально праздновать Новый год было разрешено только в 1935 году. По всей стране начали устанавливать елки и приглашать Деда Мороза. Но вот рядом с ним вдруг появилась помощница – милая скромная девушка с косой через плечо, одетая в </a:t>
            </a:r>
            <a:r>
              <a:rPr lang="ru-RU" sz="2000" b="1" dirty="0" err="1" smtClean="0">
                <a:solidFill>
                  <a:srgbClr val="002060"/>
                </a:solidFill>
              </a:rPr>
              <a:t>голубую</a:t>
            </a:r>
            <a:r>
              <a:rPr lang="ru-RU" sz="2000" b="1" dirty="0" smtClean="0">
                <a:solidFill>
                  <a:srgbClr val="002060"/>
                </a:solidFill>
              </a:rPr>
              <a:t> шубку. 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420888"/>
            <a:ext cx="3096344" cy="41284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3816424" cy="28047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83568" y="3068960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Мультфильм «Снегурочка»,1953г.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20072" y="2996952"/>
            <a:ext cx="3400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Фильм «Весенняя сказка», 1971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8918" name="Picture 6" descr="Фильм *Снегурочка*, 196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01008"/>
            <a:ext cx="3905513" cy="26642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83568" y="6093296"/>
            <a:ext cx="2882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Фильм *Снегурочка*, 1968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8920" name="Picture 8" descr="Наталья Богунова в фильме *Весенняя сказка*, 19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76672"/>
            <a:ext cx="3660157" cy="25202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22" name="Picture 10" descr="Кадр из нового фильма «Снегурочка» с Анной Хилькевич в главной рол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501007"/>
            <a:ext cx="3816424" cy="27701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283968" y="6093296"/>
            <a:ext cx="2882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Фильм *Снегурочка*, 2013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67744" y="0"/>
            <a:ext cx="5160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Образ Снегурочки в кинематографе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6336704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    Образ </a:t>
            </a:r>
            <a:r>
              <a:rPr lang="ru-RU" sz="2000" b="1" dirty="0">
                <a:solidFill>
                  <a:srgbClr val="002060"/>
                </a:solidFill>
              </a:rPr>
              <a:t>Снегурочки – символ застывших вод. Это девушка (а не девочка) – вечно юная и жизнерадостная языческая Богиня, одетая только в белые одежды. Никакой иной цвет в традиционной символике не допускается, хотя с середины XX века в ее одежде иногда стали использовать и голубые тона. Её головной убор – восьмилучевой венец, шитый серебром и жемчугом. Современный костюм Снегурочки чаще всего </a:t>
            </a:r>
            <a:r>
              <a:rPr lang="ru-RU" sz="2000" b="1" dirty="0" smtClean="0">
                <a:solidFill>
                  <a:srgbClr val="002060"/>
                </a:solidFill>
              </a:rPr>
              <a:t>не соответствует </a:t>
            </a:r>
            <a:r>
              <a:rPr lang="ru-RU" sz="2000" b="1" dirty="0">
                <a:solidFill>
                  <a:srgbClr val="002060"/>
                </a:solidFill>
              </a:rPr>
              <a:t>историческому описанию. Нарушения цветовой гаммы встречаются крайне редко и, как правило, оправдываются отсутствием возможности изготовить «правильный» костюм.</a:t>
            </a:r>
          </a:p>
        </p:txBody>
      </p:sp>
      <p:pic>
        <p:nvPicPr>
          <p:cNvPr id="4" name="Picture 4" descr="http://www.ua.all.biz/img/ua/catalog/1850787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836712"/>
            <a:ext cx="2016224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63688" y="188640"/>
            <a:ext cx="3352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</a:rPr>
              <a:t>О костюме Снегурочки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239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1" y="4221088"/>
            <a:ext cx="88924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Отправляемся в «Терем Снегурочки», чтобы выяснить, откуда появилась снежная девочка. У  терема нас встретил домовой, который загадывал нам загадки.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А в тереме нас встретил кот </a:t>
            </a:r>
            <a:r>
              <a:rPr lang="ru-RU" b="1" dirty="0" err="1" smtClean="0">
                <a:solidFill>
                  <a:srgbClr val="002060"/>
                </a:solidFill>
              </a:rPr>
              <a:t>Баюн</a:t>
            </a:r>
            <a:r>
              <a:rPr lang="ru-RU" b="1" dirty="0" smtClean="0">
                <a:solidFill>
                  <a:srgbClr val="002060"/>
                </a:solidFill>
              </a:rPr>
              <a:t>, который любит рассказывать сказки. Вот он то и поведал нам историю о девочке Снегурочке, которую вылепили из снега бездетные бабушка и дедушка. Кот показал нам кукольный спектакль «Снегурочка».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А потом мы все дружно позвали Снегурочку.</a:t>
            </a:r>
          </a:p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" name="Picture 2" descr="C:\Users\Ольга\Desktop\проект снегурочка фото\IMG_20191202_144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4032448" cy="3024336"/>
          </a:xfrm>
          <a:prstGeom prst="rect">
            <a:avLst/>
          </a:prstGeom>
          <a:noFill/>
        </p:spPr>
      </p:pic>
      <p:pic>
        <p:nvPicPr>
          <p:cNvPr id="4098" name="Picture 2" descr="C:\Users\Ольга\Desktop\проект снегурочка фото\IMG_20191202_1459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571500"/>
            <a:ext cx="4602088" cy="34335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Ольга\Desktop\проект снегурочка фото\IMG_20191202_1503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836712"/>
            <a:ext cx="6984776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332656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Снегурочка показывала нам свой терем, коллекцию игрушек, новогодних ёлочек.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pic>
        <p:nvPicPr>
          <p:cNvPr id="6146" name="Picture 2" descr="C:\Users\Ольга\Desktop\проект снегурочка фото\IMG_20191202_1504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24744"/>
            <a:ext cx="3600400" cy="2880320"/>
          </a:xfrm>
          <a:prstGeom prst="rect">
            <a:avLst/>
          </a:prstGeom>
          <a:noFill/>
        </p:spPr>
      </p:pic>
      <p:pic>
        <p:nvPicPr>
          <p:cNvPr id="6147" name="Picture 3" descr="C:\Users\Ольга\Desktop\проект снегурочка фото\IMG_20191202_1509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005064"/>
            <a:ext cx="2699792" cy="2492896"/>
          </a:xfrm>
          <a:prstGeom prst="rect">
            <a:avLst/>
          </a:prstGeom>
          <a:noFill/>
        </p:spPr>
      </p:pic>
      <p:pic>
        <p:nvPicPr>
          <p:cNvPr id="6148" name="Picture 4" descr="C:\Users\Ольга\Desktop\проект снегурочка фото\IMG_20191202_1506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124744"/>
            <a:ext cx="3810000" cy="2880320"/>
          </a:xfrm>
          <a:prstGeom prst="rect">
            <a:avLst/>
          </a:prstGeom>
          <a:noFill/>
        </p:spPr>
      </p:pic>
      <p:pic>
        <p:nvPicPr>
          <p:cNvPr id="6149" name="Picture 5" descr="C:\Users\Ольга\Desktop\проект снегурочка фото\IMG_20191202_1512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4005064"/>
            <a:ext cx="4104456" cy="2852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620688"/>
            <a:ext cx="756084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i="1" dirty="0" smtClean="0">
                <a:solidFill>
                  <a:srgbClr val="002060"/>
                </a:solidFill>
                <a:latin typeface="Comic Sans MS" pitchFamily="66" charset="0"/>
              </a:rPr>
              <a:t>Тема</a:t>
            </a:r>
            <a:r>
              <a:rPr lang="ru-RU" sz="2000" b="1" i="1" dirty="0" smtClean="0">
                <a:solidFill>
                  <a:srgbClr val="7030A0"/>
                </a:solidFill>
                <a:latin typeface="Comic Sans MS" pitchFamily="66" charset="0"/>
              </a:rPr>
              <a:t>:</a:t>
            </a:r>
            <a:r>
              <a:rPr lang="ru-RU" sz="2000" b="1" dirty="0" smtClean="0">
                <a:solidFill>
                  <a:srgbClr val="7030A0"/>
                </a:solidFill>
                <a:latin typeface="Comic Sans MS" pitchFamily="66" charset="0"/>
              </a:rPr>
              <a:t>  «Происхождение Снегурочки»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FFC000"/>
                </a:solidFill>
                <a:latin typeface="Comic Sans MS" pitchFamily="66" charset="0"/>
              </a:rPr>
              <a:t>   </a:t>
            </a:r>
            <a:r>
              <a:rPr lang="ru-RU" sz="2000" b="1" i="1" dirty="0" smtClean="0">
                <a:solidFill>
                  <a:srgbClr val="7030A0"/>
                </a:solidFill>
                <a:latin typeface="Comic Sans MS" pitchFamily="66" charset="0"/>
              </a:rPr>
              <a:t>Проблема:</a:t>
            </a:r>
            <a:r>
              <a:rPr lang="ru-RU" sz="2000" b="1" dirty="0" smtClean="0">
                <a:solidFill>
                  <a:schemeClr val="tx2"/>
                </a:solidFill>
                <a:latin typeface="Comic Sans MS" pitchFamily="66" charset="0"/>
              </a:rPr>
              <a:t>   </a:t>
            </a: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</a:rPr>
              <a:t>Нам захотелось узнать, как появилась Снегурочка,  где ее родители, почему ее наряды только в голубых оттенках, какой город считается родиной Снегурочки.</a:t>
            </a:r>
            <a:endParaRPr lang="ru-RU" sz="2000" b="1" i="1" dirty="0" smtClean="0">
              <a:solidFill>
                <a:schemeClr val="tx2"/>
              </a:solidFill>
              <a:latin typeface="Comic Sans MS" pitchFamily="66" charset="0"/>
            </a:endParaRPr>
          </a:p>
          <a:p>
            <a:pPr>
              <a:lnSpc>
                <a:spcPct val="150000"/>
              </a:lnSpc>
            </a:pPr>
            <a:r>
              <a:rPr lang="ru-RU" sz="2000" b="1" i="1" dirty="0" smtClean="0">
                <a:solidFill>
                  <a:srgbClr val="7030A0"/>
                </a:solidFill>
                <a:latin typeface="Comic Sans MS" pitchFamily="66" charset="0"/>
              </a:rPr>
              <a:t>Гипотезы: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000" b="1" i="1" dirty="0" smtClean="0">
                <a:solidFill>
                  <a:srgbClr val="002060"/>
                </a:solidFill>
                <a:latin typeface="Comic Sans MS" pitchFamily="66" charset="0"/>
              </a:rPr>
              <a:t>Девушка в образе Снегурочки пришла на праздник из русской народной сказки «Снегурочка»;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000" b="1" i="1" dirty="0" smtClean="0">
                <a:solidFill>
                  <a:srgbClr val="002060"/>
                </a:solidFill>
                <a:latin typeface="Comic Sans MS" pitchFamily="66" charset="0"/>
              </a:rPr>
              <a:t>Предположим, что Дед Мороз волшебник , он сам слепил и оживил Снегурочку, чтобы девушка помогала поздравлять людей на Новый год;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sz="2000" b="1" i="1" dirty="0" smtClean="0">
                <a:solidFill>
                  <a:srgbClr val="002060"/>
                </a:solidFill>
                <a:latin typeface="Comic Sans MS" pitchFamily="66" charset="0"/>
              </a:rPr>
              <a:t>Кто -то придумал роль Снегурочки для Новогоднего праздника.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endParaRPr lang="ru-RU" sz="2000" i="1" dirty="0" smtClean="0">
              <a:solidFill>
                <a:srgbClr val="002060"/>
              </a:solidFill>
              <a:latin typeface="Comic Sans MS" pitchFamily="66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endParaRPr lang="ru-RU" sz="2000" i="1" dirty="0" smtClean="0">
              <a:solidFill>
                <a:srgbClr val="7030A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0"/>
            <a:ext cx="7632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Современный образ Снегурочки в резиденции Снегурочки в Костроме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4653136"/>
            <a:ext cx="7344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Ольга\Desktop\проект снегурочка фото\IMG_20191211_1513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68760"/>
            <a:ext cx="3381840" cy="4509120"/>
          </a:xfrm>
          <a:prstGeom prst="rect">
            <a:avLst/>
          </a:prstGeom>
          <a:noFill/>
        </p:spPr>
      </p:pic>
      <p:pic>
        <p:nvPicPr>
          <p:cNvPr id="1027" name="Picture 3" descr="C:\Users\Ольга\Desktop\проект снегурочка фото\IMG_20191211_1506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836712"/>
            <a:ext cx="3816424" cy="43135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229200"/>
            <a:ext cx="720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В резиденции Снегурочка показала коллекцию своих нарядов, рассказала, чем занимается весной и летом, разрешила примерить свои кокошники и муфточки.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2051" name="Picture 3" descr="C:\Users\Ольга\Desktop\проект снегурочка фото\IMG_20191211_151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3672408" cy="3960440"/>
          </a:xfrm>
          <a:prstGeom prst="rect">
            <a:avLst/>
          </a:prstGeom>
          <a:noFill/>
        </p:spPr>
      </p:pic>
      <p:pic>
        <p:nvPicPr>
          <p:cNvPr id="2052" name="Picture 4" descr="C:\Users\Ольга\Desktop\проект снегурочка фото\IMG_20191211_1519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692696"/>
            <a:ext cx="4248472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20688"/>
            <a:ext cx="8316416" cy="648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все же где была Снегурочка до того, как стала персонажем пьесы Александра Островского? Как складывалась ее судьба до 1873 года? И, пожалуй, самый главный вопрос – кто родители Снегурочки?</a:t>
            </a:r>
            <a:endParaRPr lang="ru-RU" b="1" dirty="0" smtClean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dirty="0" smtClean="0"/>
              <a:t>Попробуем раскрыть эту тайну через Интернет. Интересно, какие версии есть у пользователей Сети.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</a:rPr>
              <a:t>Итак, кто настоящие родители Снегурочки?</a:t>
            </a:r>
          </a:p>
          <a:p>
            <a:pPr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 У нее родители пропали в лесу, нам говорили об этом еще в детском саду. Дедушка старенький ее приютил. Он ей не родной дед.</a:t>
            </a:r>
          </a:p>
          <a:p>
            <a:pPr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Я думаю, у нее нет родителей. Снегурочка во время снегопада упала с неба. Это был подарок Деду Морозу на Новый Год.</a:t>
            </a:r>
          </a:p>
          <a:p>
            <a:pPr>
              <a:lnSpc>
                <a:spcPct val="150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Скорее всего, родители Снегурочки куда - то уехали и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</a:rPr>
              <a:t>оставили ее Деду Морозу на воспитание. А может быть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</a:rPr>
              <a:t>они снеговики или снежные люди, которые с приходом весны просто растаяли...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</a:rPr>
              <a:t>-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239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25046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Анкета о Снегурочке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вопросы отвечали ученики 4-х классов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1340768"/>
            <a:ext cx="820891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i="1" dirty="0" smtClean="0">
                <a:solidFill>
                  <a:srgbClr val="002060"/>
                </a:solidFill>
              </a:rPr>
              <a:t>Откуда ты узнал про Снегурочку?</a:t>
            </a:r>
          </a:p>
          <a:p>
            <a:pPr marL="342900" indent="-342900"/>
            <a:r>
              <a:rPr lang="ru-RU" sz="2000" dirty="0" smtClean="0"/>
              <a:t>       От родителей, из сказок</a:t>
            </a:r>
          </a:p>
          <a:p>
            <a:pPr marL="342900" indent="-342900"/>
            <a:endParaRPr lang="ru-RU" sz="2000" dirty="0" smtClean="0"/>
          </a:p>
          <a:p>
            <a:pPr marL="342900" indent="-342900"/>
            <a:r>
              <a:rPr lang="ru-RU" sz="2000" b="1" i="1" dirty="0" smtClean="0">
                <a:solidFill>
                  <a:srgbClr val="002060"/>
                </a:solidFill>
              </a:rPr>
              <a:t>2. Как выглядит Снегурочка? </a:t>
            </a:r>
          </a:p>
          <a:p>
            <a:pPr marL="342900" indent="-342900"/>
            <a:r>
              <a:rPr lang="ru-RU" sz="2000" dirty="0" smtClean="0"/>
              <a:t>       В </a:t>
            </a:r>
            <a:r>
              <a:rPr lang="ru-RU" sz="2000" dirty="0" err="1" smtClean="0"/>
              <a:t>голубой</a:t>
            </a:r>
            <a:r>
              <a:rPr lang="ru-RU" sz="2000" dirty="0" smtClean="0"/>
              <a:t> шубке(или в платье) с узорами (зимними), </a:t>
            </a:r>
            <a:r>
              <a:rPr lang="ru-RU" sz="2000" dirty="0" err="1" smtClean="0"/>
              <a:t>голубая</a:t>
            </a:r>
            <a:r>
              <a:rPr lang="ru-RU" sz="2000" dirty="0" smtClean="0"/>
              <a:t> или белая шапочка с мехом, длинная русая коса.</a:t>
            </a:r>
          </a:p>
          <a:p>
            <a:pPr marL="342900" indent="-342900"/>
            <a:endParaRPr lang="ru-RU" sz="2000" dirty="0" smtClean="0"/>
          </a:p>
          <a:p>
            <a:pPr marL="342900" indent="-342900"/>
            <a:r>
              <a:rPr lang="ru-RU" sz="2000" b="1" i="1" dirty="0" smtClean="0">
                <a:solidFill>
                  <a:srgbClr val="002060"/>
                </a:solidFill>
              </a:rPr>
              <a:t>3. Кем является Снегурочка Деду Морозу?</a:t>
            </a:r>
          </a:p>
          <a:p>
            <a:pPr marL="342900" indent="-342900"/>
            <a:r>
              <a:rPr lang="ru-RU" sz="2000" dirty="0" smtClean="0"/>
              <a:t>     Внучкой</a:t>
            </a:r>
          </a:p>
          <a:p>
            <a:pPr marL="342900" indent="-342900"/>
            <a:endParaRPr lang="ru-RU" sz="2000" dirty="0" smtClean="0"/>
          </a:p>
          <a:p>
            <a:pPr marL="342900" indent="-342900"/>
            <a:r>
              <a:rPr lang="ru-RU" sz="2000" b="1" i="1" dirty="0" smtClean="0">
                <a:solidFill>
                  <a:srgbClr val="002060"/>
                </a:solidFill>
              </a:rPr>
              <a:t>4. Есть ли родители у Снегурочки? Если есть, то кто они?</a:t>
            </a:r>
          </a:p>
          <a:p>
            <a:pPr marL="342900" indent="-342900"/>
            <a:r>
              <a:rPr lang="ru-RU" dirty="0" smtClean="0"/>
              <a:t>Дед Мороз и Весна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8239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6"/>
            <a:ext cx="820891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ru-RU" sz="2000" b="1" i="1" dirty="0" smtClean="0">
                <a:solidFill>
                  <a:srgbClr val="002060"/>
                </a:solidFill>
              </a:rPr>
              <a:t>5. Какая страна является родиной Снегурочки?</a:t>
            </a:r>
          </a:p>
          <a:p>
            <a:pPr marL="342900" indent="-342900"/>
            <a:r>
              <a:rPr lang="ru-RU" sz="2000" dirty="0" smtClean="0"/>
              <a:t>       Россия, Кострома</a:t>
            </a:r>
          </a:p>
          <a:p>
            <a:pPr marL="342900" indent="-342900"/>
            <a:endParaRPr lang="ru-RU" sz="2000" dirty="0" smtClean="0"/>
          </a:p>
          <a:p>
            <a:pPr marL="342900" indent="-342900"/>
            <a:r>
              <a:rPr lang="ru-RU" sz="2000" b="1" i="1" dirty="0" smtClean="0">
                <a:solidFill>
                  <a:srgbClr val="002060"/>
                </a:solidFill>
              </a:rPr>
              <a:t>6. Может ли праздник Новый год обойтись без Снегурочки?</a:t>
            </a:r>
          </a:p>
          <a:p>
            <a:pPr marL="342900" indent="-342900"/>
            <a:r>
              <a:rPr lang="ru-RU" sz="2000" dirty="0" smtClean="0"/>
              <a:t>     Нет</a:t>
            </a:r>
          </a:p>
          <a:p>
            <a:pPr marL="342900" indent="-342900"/>
            <a:r>
              <a:rPr lang="ru-RU" sz="2000" dirty="0" smtClean="0"/>
              <a:t>     </a:t>
            </a:r>
          </a:p>
          <a:p>
            <a:pPr marL="342900" indent="-342900"/>
            <a:endParaRPr lang="ru-RU" sz="2000" dirty="0" smtClean="0"/>
          </a:p>
          <a:p>
            <a:pPr marL="342900" indent="-342900"/>
            <a:r>
              <a:rPr lang="ru-RU" sz="2000" b="1" i="1" dirty="0" smtClean="0">
                <a:solidFill>
                  <a:srgbClr val="002060"/>
                </a:solidFill>
              </a:rPr>
              <a:t>    Какова ее роль на празднике?</a:t>
            </a:r>
          </a:p>
          <a:p>
            <a:pPr marL="342900" indent="-342900"/>
            <a:r>
              <a:rPr lang="ru-RU" sz="2000" b="1" i="1" dirty="0" smtClean="0">
                <a:solidFill>
                  <a:srgbClr val="002060"/>
                </a:solidFill>
              </a:rPr>
              <a:t>    </a:t>
            </a:r>
            <a:r>
              <a:rPr lang="ru-RU" sz="2000" dirty="0" smtClean="0"/>
              <a:t>* помогать Деду Морозу раздавать подарки и веселить людей</a:t>
            </a:r>
          </a:p>
          <a:p>
            <a:pPr marL="342900" indent="-342900"/>
            <a:r>
              <a:rPr lang="ru-RU" sz="2000" dirty="0" smtClean="0"/>
              <a:t>    * ухаживать за Дедом Морозом</a:t>
            </a:r>
          </a:p>
          <a:p>
            <a:pPr marL="342900" indent="-342900"/>
            <a:r>
              <a:rPr lang="ru-RU" sz="2000" dirty="0" smtClean="0"/>
              <a:t>    </a:t>
            </a:r>
          </a:p>
          <a:p>
            <a:pPr marL="342900" indent="-342900"/>
            <a:endParaRPr lang="ru-RU" sz="2000" dirty="0" smtClean="0"/>
          </a:p>
          <a:p>
            <a:pPr marL="342900" indent="-342900"/>
            <a:r>
              <a:rPr lang="ru-RU" sz="2000" dirty="0" smtClean="0"/>
              <a:t>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5301208"/>
            <a:ext cx="65750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Вывод. Ребята хорошо знают, как выглядит Снегурочка, 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но мало кто представляет, кто она ,откуда к нам пришла,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 где ее родина.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620688"/>
            <a:ext cx="2736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Где живёт Снегурочка?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052736"/>
            <a:ext cx="79928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70C0"/>
                </a:solidFill>
              </a:rPr>
              <a:t>На звание "родового гнезда" дочери Мороза и Весны претендуют  два места. </a:t>
            </a:r>
            <a:r>
              <a:rPr lang="ru-RU" sz="2000" b="1" i="1" u="sng" dirty="0" smtClean="0">
                <a:solidFill>
                  <a:srgbClr val="0070C0"/>
                </a:solidFill>
              </a:rPr>
              <a:t>В </a:t>
            </a:r>
            <a:r>
              <a:rPr lang="ru-RU" sz="2000" b="1" i="1" u="sng" dirty="0" smtClean="0">
                <a:solidFill>
                  <a:srgbClr val="002060"/>
                </a:solidFill>
              </a:rPr>
              <a:t>имении </a:t>
            </a:r>
            <a:r>
              <a:rPr lang="ru-RU" sz="2000" b="1" i="1" u="sng" dirty="0" err="1" smtClean="0">
                <a:solidFill>
                  <a:srgbClr val="002060"/>
                </a:solidFill>
              </a:rPr>
              <a:t>Щелыково</a:t>
            </a:r>
            <a:r>
              <a:rPr lang="ru-RU" sz="2000" b="1" i="1" u="sng" dirty="0" smtClean="0">
                <a:solidFill>
                  <a:srgbClr val="002060"/>
                </a:solidFill>
              </a:rPr>
              <a:t> Костромской област</a:t>
            </a:r>
            <a:r>
              <a:rPr lang="ru-RU" sz="2000" b="1" i="1" dirty="0" smtClean="0">
                <a:solidFill>
                  <a:srgbClr val="002060"/>
                </a:solidFill>
              </a:rPr>
              <a:t>и  </a:t>
            </a:r>
            <a:r>
              <a:rPr lang="ru-RU" sz="2000" b="1" dirty="0" smtClean="0">
                <a:solidFill>
                  <a:srgbClr val="0070C0"/>
                </a:solidFill>
              </a:rPr>
              <a:t>Островский придумал свою пьесу по мотивам старой сказки – вот, вроде бы, и родина Снегурочки.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30722" name="Picture 2" descr="http://img-fotki.yandex.ru/get/6517/121447594.1ea/0_a4ad1_1b1ed13d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924944"/>
            <a:ext cx="4776531" cy="3582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548680"/>
            <a:ext cx="777686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70C0"/>
                </a:solidFill>
              </a:rPr>
              <a:t>А в подмосковном </a:t>
            </a:r>
            <a:r>
              <a:rPr lang="ru-RU" sz="2000" b="1" u="sng" dirty="0" smtClean="0">
                <a:solidFill>
                  <a:srgbClr val="002060"/>
                </a:solidFill>
              </a:rPr>
              <a:t>селе Абрамцево </a:t>
            </a:r>
            <a:r>
              <a:rPr lang="ru-RU" sz="2000" b="1" u="sng" dirty="0" smtClean="0">
                <a:solidFill>
                  <a:srgbClr val="0070C0"/>
                </a:solidFill>
              </a:rPr>
              <a:t>у Виктора Васнецова </a:t>
            </a:r>
            <a:r>
              <a:rPr lang="ru-RU" sz="2000" b="1" dirty="0" smtClean="0">
                <a:solidFill>
                  <a:srgbClr val="0070C0"/>
                </a:solidFill>
              </a:rPr>
              <a:t>родился образ ледяной красавицы. Здесь же художник создал декорации к первой театральной постановке по пьесе Островского и, опять же в Абрамцеве, на сцене домашнего тетра Саввы Мамонтова впервые прозвучала опера Римского- Корсакова.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31747" name="Picture 3" descr="http://img-fotki.yandex.ru/get/6516/121447594.1ea/0_a4ad2_393d7ab5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996952"/>
            <a:ext cx="4451648" cy="333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7096" y="404664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</a:rPr>
              <a:t>А вот мы учимся рисовать Снегурочку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pic>
        <p:nvPicPr>
          <p:cNvPr id="7171" name="Picture 3" descr="C:\Users\Ольга\Desktop\проект снегурочка фото\IMG_20191129_1539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908720"/>
            <a:ext cx="4861997" cy="3517217"/>
          </a:xfrm>
          <a:prstGeom prst="rect">
            <a:avLst/>
          </a:prstGeom>
          <a:noFill/>
        </p:spPr>
      </p:pic>
      <p:pic>
        <p:nvPicPr>
          <p:cNvPr id="7172" name="Picture 4" descr="C:\Users\Ольга\Desktop\проект снегурочка фото\IMG_20191129_131630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08720"/>
            <a:ext cx="3345755" cy="2952328"/>
          </a:xfrm>
          <a:prstGeom prst="rect">
            <a:avLst/>
          </a:prstGeom>
          <a:noFill/>
        </p:spPr>
      </p:pic>
      <p:pic>
        <p:nvPicPr>
          <p:cNvPr id="7173" name="Picture 5" descr="C:\Users\Ольга\Desktop\проект снегурочка фото\IMG_20191129_1538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808658"/>
            <a:ext cx="5004048" cy="30493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1"/>
            <a:ext cx="5940152" cy="1008111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А это Снегурочки из бисера, выполненные нами на кружке «</a:t>
            </a:r>
            <a:r>
              <a:rPr lang="ru-RU" sz="1800" dirty="0" err="1" smtClean="0"/>
              <a:t>Бисероплетение</a:t>
            </a:r>
            <a:r>
              <a:rPr lang="ru-RU" sz="1800" dirty="0" smtClean="0"/>
              <a:t>»</a:t>
            </a:r>
            <a:endParaRPr lang="ru-RU" sz="1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6165304"/>
            <a:ext cx="6400800" cy="504056"/>
          </a:xfrm>
        </p:spPr>
        <p:txBody>
          <a:bodyPr>
            <a:normAutofit lnSpcReduction="10000"/>
          </a:bodyPr>
          <a:lstStyle/>
          <a:p>
            <a:r>
              <a:rPr lang="ru-RU" sz="1400" dirty="0" smtClean="0"/>
              <a:t>Снегурочки из бисера  отправились на региональный конкурс «Зимняя сказка»</a:t>
            </a:r>
            <a:endParaRPr lang="ru-RU" sz="1400" dirty="0"/>
          </a:p>
        </p:txBody>
      </p:sp>
      <p:pic>
        <p:nvPicPr>
          <p:cNvPr id="8194" name="Picture 2" descr="C:\Users\Ольга\Desktop\проект снегурочка фото\IMG_20191206_164050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36912"/>
            <a:ext cx="3449278" cy="3547889"/>
          </a:xfrm>
          <a:prstGeom prst="rect">
            <a:avLst/>
          </a:prstGeom>
          <a:noFill/>
        </p:spPr>
      </p:pic>
      <p:pic>
        <p:nvPicPr>
          <p:cNvPr id="8195" name="Picture 3" descr="C:\Users\Ольга\Desktop\проект снегурочка фото\IMG_20191206_222354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672" y="1340768"/>
            <a:ext cx="2952328" cy="34063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Лавровская фабрика художественной росписи. Программа «В гости к деду Морозу и Снегурочке»</a:t>
            </a:r>
            <a:endParaRPr lang="ru-RU" sz="16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Когда мы узнали, кто такая Снегурочка, как она выглядит, то отправились на Лавровскую фабрику  художественной росписи, где мастера-художники  провели мастер-класс по росписи новогодней игрушки- Снегурочки. Каждый из нас добавил в образ Снегурочки что то своё,  придумал  как украсить её шубку, кокошник  и муфту.</a:t>
            </a:r>
            <a:endParaRPr lang="ru-RU" sz="1600" dirty="0"/>
          </a:p>
        </p:txBody>
      </p:sp>
      <p:pic>
        <p:nvPicPr>
          <p:cNvPr id="9219" name="Picture 3" descr="C:\Users\Ольга\Desktop\проект снегурочка фото\IMG_20191213_144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365104"/>
            <a:ext cx="4176464" cy="2080820"/>
          </a:xfrm>
          <a:prstGeom prst="rect">
            <a:avLst/>
          </a:prstGeom>
          <a:noFill/>
        </p:spPr>
      </p:pic>
      <p:pic>
        <p:nvPicPr>
          <p:cNvPr id="9220" name="Picture 4" descr="C:\Users\Ольга\Desktop\проект снегурочка фото\IMG_20191213_1500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645024"/>
            <a:ext cx="3888432" cy="2480387"/>
          </a:xfrm>
          <a:prstGeom prst="rect">
            <a:avLst/>
          </a:prstGeom>
          <a:noFill/>
        </p:spPr>
      </p:pic>
      <p:pic>
        <p:nvPicPr>
          <p:cNvPr id="9221" name="Picture 5" descr="C:\Users\Ольга\Desktop\проект снегурочка фото\IMG_20191213_1503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268760"/>
            <a:ext cx="3922914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снегуроч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3429000"/>
            <a:ext cx="1889312" cy="2553124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39552" y="487025"/>
            <a:ext cx="806489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Цель: </a:t>
            </a:r>
            <a:r>
              <a:rPr lang="ru-RU" sz="2000" b="1" i="1" dirty="0" smtClean="0">
                <a:solidFill>
                  <a:srgbClr val="7030A0"/>
                </a:solidFill>
              </a:rPr>
              <a:t>выяснить, как появился образ Снегурочки; придумать свой костюм Снегурочки.</a:t>
            </a:r>
            <a:endParaRPr lang="ru-RU" sz="2000" b="1" i="1" dirty="0" smtClean="0">
              <a:solidFill>
                <a:srgbClr val="002060"/>
              </a:solidFill>
            </a:endParaRP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Задачи: </a:t>
            </a:r>
          </a:p>
          <a:p>
            <a:pPr marL="514350" indent="-514350"/>
            <a:r>
              <a:rPr lang="ru-RU" b="1" i="1" dirty="0" smtClean="0">
                <a:solidFill>
                  <a:srgbClr val="7030A0"/>
                </a:solidFill>
              </a:rPr>
              <a:t>1.Узнать историю появления Снегурочки;  найти в СМИ информацию о том, почему Кострома является родиной Снегурочки;</a:t>
            </a:r>
          </a:p>
          <a:p>
            <a:pPr marL="514350" indent="-514350"/>
            <a:r>
              <a:rPr lang="ru-RU" b="1" i="1" dirty="0" smtClean="0">
                <a:solidFill>
                  <a:srgbClr val="7030A0"/>
                </a:solidFill>
              </a:rPr>
              <a:t>2. Сравнить образы Снегурочки , созданные в музыке, живописи, кино, книгах ;</a:t>
            </a:r>
          </a:p>
          <a:p>
            <a:pPr marL="514350" indent="-514350"/>
            <a:r>
              <a:rPr lang="ru-RU" b="1" i="1" dirty="0" smtClean="0">
                <a:solidFill>
                  <a:srgbClr val="7030A0"/>
                </a:solidFill>
              </a:rPr>
              <a:t>3. Посетить Выставочно-развлекательный центр «Терем Снегурочки», Резиденцию Снегурочки в Костроме, Лавровскую фабрику художественной росписи (программа «В гости к Деду Морозу»).</a:t>
            </a:r>
          </a:p>
          <a:p>
            <a:pPr marL="514350" indent="-514350"/>
            <a:r>
              <a:rPr lang="ru-RU" b="1" i="1" dirty="0" smtClean="0">
                <a:solidFill>
                  <a:srgbClr val="7030A0"/>
                </a:solidFill>
              </a:rPr>
              <a:t> 4. Принять участие в выставке рисунков «Костромская Снегурочка», оформить стенгазету  «Костромская Снегурочка» в школе;</a:t>
            </a:r>
          </a:p>
          <a:p>
            <a:pPr marL="514350" indent="-514350"/>
            <a:r>
              <a:rPr lang="ru-RU" b="1" i="1" dirty="0" smtClean="0">
                <a:solidFill>
                  <a:srgbClr val="7030A0"/>
                </a:solidFill>
              </a:rPr>
              <a:t>5. Изготовить Снегурочку из бисера и бусин, принять участие в региональном творческом конкурс «Зимняя сказка».</a:t>
            </a:r>
            <a:endParaRPr lang="ru-RU" b="1" i="1" dirty="0" smtClean="0">
              <a:solidFill>
                <a:srgbClr val="002060"/>
              </a:solidFill>
            </a:endParaRPr>
          </a:p>
          <a:p>
            <a:pPr marL="514350" indent="-514350"/>
            <a:r>
              <a:rPr lang="ru-RU" b="1" i="1" dirty="0" smtClean="0">
                <a:solidFill>
                  <a:srgbClr val="002060"/>
                </a:solidFill>
              </a:rPr>
              <a:t>Методы исследования: 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b="1" i="1" dirty="0" smtClean="0">
                <a:solidFill>
                  <a:srgbClr val="7030A0"/>
                </a:solidFill>
              </a:rPr>
              <a:t>Подумать самостоятельно;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b="1" i="1" dirty="0" smtClean="0">
                <a:solidFill>
                  <a:srgbClr val="7030A0"/>
                </a:solidFill>
              </a:rPr>
              <a:t>Использовать энциклопедии, детские периодические издания   </a:t>
            </a:r>
          </a:p>
          <a:p>
            <a:pPr marL="514350" indent="-514350"/>
            <a:r>
              <a:rPr lang="ru-RU" b="1" i="1" dirty="0" smtClean="0">
                <a:solidFill>
                  <a:srgbClr val="7030A0"/>
                </a:solidFill>
              </a:rPr>
              <a:t> (книги, журналы, интернет);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b="1" i="1" dirty="0" smtClean="0">
                <a:solidFill>
                  <a:srgbClr val="7030A0"/>
                </a:solidFill>
              </a:rPr>
              <a:t> Спросить у взрослого;</a:t>
            </a:r>
          </a:p>
          <a:p>
            <a:pPr marL="514350" indent="-514350">
              <a:buFont typeface="Arial" pitchFamily="34" charset="0"/>
              <a:buChar char="•"/>
            </a:pPr>
            <a:r>
              <a:rPr lang="ru-RU" b="1" i="1" dirty="0" smtClean="0">
                <a:solidFill>
                  <a:srgbClr val="7030A0"/>
                </a:solidFill>
              </a:rPr>
              <a:t>Экскурсии в музеи, выставочные центры, связанные с брендом Снегурочка в Костроме.</a:t>
            </a:r>
            <a:endParaRPr lang="ru-RU" sz="2000" b="1" dirty="0"/>
          </a:p>
        </p:txBody>
      </p:sp>
    </p:spTree>
    <p:extLst>
      <p:ext uri="{BB962C8B-B14F-4D97-AF65-F5344CB8AC3E}">
        <p14:creationId xmlns="" xmlns:p14="http://schemas.microsoft.com/office/powerpoint/2010/main" val="248239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476673"/>
            <a:ext cx="8501122" cy="936104"/>
          </a:xfrm>
        </p:spPr>
        <p:txBody>
          <a:bodyPr>
            <a:normAutofit/>
          </a:bodyPr>
          <a:lstStyle/>
          <a:p>
            <a:r>
              <a:rPr lang="ru-RU" sz="1600" dirty="0" smtClean="0"/>
              <a:t>Экскурсия к скульптуре Снегурочки  в центре Костромы</a:t>
            </a:r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2852936"/>
            <a:ext cx="4932040" cy="4005064"/>
          </a:xfrm>
        </p:spPr>
        <p:txBody>
          <a:bodyPr>
            <a:normAutofit fontScale="32500" lnSpcReduction="20000"/>
          </a:bodyPr>
          <a:lstStyle/>
          <a:p>
            <a:r>
              <a:rPr lang="ru-RU" sz="4300" b="0" i="0" dirty="0" smtClean="0">
                <a:solidFill>
                  <a:schemeClr val="accent1"/>
                </a:solidFill>
                <a:cs typeface="Aharoni" pitchFamily="2" charset="-79"/>
              </a:rPr>
              <a:t>В Костроме, на родине Снегурочки, появилась скульптура внучки Дедушки Мороза. Бронзовую фигурку установили в центре города. Торжественное открытие состоялось 22 декабря 2015 г., в день приезда всероссийского Деда Мороза. Автор скульптуры - известный костромской художник Александр Еремин.</a:t>
            </a:r>
            <a:r>
              <a:rPr lang="ru-RU" sz="4300" dirty="0" smtClean="0">
                <a:solidFill>
                  <a:schemeClr val="accent1"/>
                </a:solidFill>
                <a:cs typeface="Aharoni" pitchFamily="2" charset="-79"/>
              </a:rPr>
              <a:t/>
            </a:r>
            <a:br>
              <a:rPr lang="ru-RU" sz="4300" dirty="0" smtClean="0">
                <a:solidFill>
                  <a:schemeClr val="accent1"/>
                </a:solidFill>
                <a:cs typeface="Aharoni" pitchFamily="2" charset="-79"/>
              </a:rPr>
            </a:br>
            <a:r>
              <a:rPr lang="ru-RU" sz="4300" dirty="0" smtClean="0">
                <a:solidFill>
                  <a:schemeClr val="accent1"/>
                </a:solidFill>
                <a:cs typeface="Aharoni" pitchFamily="2" charset="-79"/>
              </a:rPr>
              <a:t/>
            </a:r>
            <a:br>
              <a:rPr lang="ru-RU" sz="4300" dirty="0" smtClean="0">
                <a:solidFill>
                  <a:schemeClr val="accent1"/>
                </a:solidFill>
                <a:cs typeface="Aharoni" pitchFamily="2" charset="-79"/>
              </a:rPr>
            </a:br>
            <a:r>
              <a:rPr lang="ru-RU" sz="4300" b="0" i="0" dirty="0" smtClean="0">
                <a:solidFill>
                  <a:schemeClr val="accent1"/>
                </a:solidFill>
                <a:cs typeface="Aharoni" pitchFamily="2" charset="-79"/>
              </a:rPr>
              <a:t>Костромская Снегурочка- это маленькая лесная хозяйка, сказочная девочка, которой на вид не больше 15 лет. По правую руку у Снегурочки расположился заяц, а на левой у нее сидит бронзовый снегирь. Одета Снегурочка в тулупчик и эффектный венец.</a:t>
            </a:r>
            <a:r>
              <a:rPr lang="ru-RU" sz="4300" dirty="0" smtClean="0">
                <a:solidFill>
                  <a:schemeClr val="accent1"/>
                </a:solidFill>
                <a:cs typeface="Aharoni" pitchFamily="2" charset="-79"/>
              </a:rPr>
              <a:t/>
            </a:r>
            <a:br>
              <a:rPr lang="ru-RU" sz="4300" dirty="0" smtClean="0">
                <a:solidFill>
                  <a:schemeClr val="accent1"/>
                </a:solidFill>
                <a:cs typeface="Aharoni" pitchFamily="2" charset="-79"/>
              </a:rPr>
            </a:br>
            <a:r>
              <a:rPr lang="ru-RU" sz="4300" dirty="0" smtClean="0">
                <a:solidFill>
                  <a:schemeClr val="accent1"/>
                </a:solidFill>
                <a:cs typeface="Aharoni" pitchFamily="2" charset="-79"/>
              </a:rPr>
              <a:t/>
            </a:r>
            <a:br>
              <a:rPr lang="ru-RU" sz="4300" dirty="0" smtClean="0">
                <a:solidFill>
                  <a:schemeClr val="accent1"/>
                </a:solidFill>
                <a:cs typeface="Aharoni" pitchFamily="2" charset="-79"/>
              </a:rPr>
            </a:br>
            <a:r>
              <a:rPr lang="ru-RU" sz="4300" b="0" i="0" dirty="0" smtClean="0">
                <a:solidFill>
                  <a:schemeClr val="accent1"/>
                </a:solidFill>
                <a:cs typeface="Aharoni" pitchFamily="2" charset="-79"/>
              </a:rPr>
              <a:t>По словам художника-скульптора, создавая Снегурочку, он не ориентировался на персонаж сказки Островского, а создавал свой образ. Автор пересмотрел множество фотографий русских народных костюмов и головных уборов, но в итоге сам придумал для Снегурочки венец-корону. Он похож на снежинку.</a:t>
            </a:r>
            <a:r>
              <a:rPr lang="ru-RU" dirty="0" smtClean="0">
                <a:solidFill>
                  <a:schemeClr val="accent1"/>
                </a:solidFill>
              </a:rPr>
              <a:t/>
            </a:r>
            <a:br>
              <a:rPr lang="ru-RU" dirty="0" smtClean="0">
                <a:solidFill>
                  <a:schemeClr val="accent1"/>
                </a:solidFill>
              </a:rPr>
            </a:br>
            <a:r>
              <a:rPr lang="ru-RU" b="0" i="0" dirty="0" smtClean="0">
                <a:solidFill>
                  <a:schemeClr val="accent1"/>
                </a:solidFill>
              </a:rPr>
              <a:t/>
            </a:r>
            <a:br>
              <a:rPr lang="ru-RU" b="0" i="0" dirty="0" smtClean="0">
                <a:solidFill>
                  <a:schemeClr val="accent1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Ольга\Desktop\проект снегурочка фото\IMG_20191213_133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4213" y="2105472"/>
            <a:ext cx="2919787" cy="4752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latin typeface="+mj-lt"/>
              </a:rPr>
              <a:t>Мы решили с остальными ребятами в школе поделиться полученной информацией о Костромской Снегурочке. Вот такую стенгазету мы оформили и повесили в фойе школы.</a:t>
            </a:r>
            <a:endParaRPr lang="ru-RU" sz="2400" dirty="0">
              <a:latin typeface="+mj-lt"/>
            </a:endParaRPr>
          </a:p>
        </p:txBody>
      </p:sp>
      <p:pic>
        <p:nvPicPr>
          <p:cNvPr id="1026" name="Picture 2" descr="C:\Users\Ольга\Desktop\IMG-da94dd899b640878c25f0b6e70f46cf9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12776"/>
            <a:ext cx="8229600" cy="5184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23728" y="0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   Вывод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404664"/>
            <a:ext cx="554461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       Нам очень понравилось исследовать жизнь Снегурочки, рисовать её и изготавливать из бисера. Все гипотезы нашли свое подтверждение в  русском искусстве.  Мы выяснили несколько версий , как появилась Снегурочка и где ее родина. В наше время Снегурочка- это реальный сказочный персонаж, который имеет свое настоящее место жительства (терем) </a:t>
            </a:r>
            <a:r>
              <a:rPr lang="ru-RU" sz="2400" b="1" smtClean="0">
                <a:solidFill>
                  <a:srgbClr val="002060"/>
                </a:solidFill>
              </a:rPr>
              <a:t>в Костроме.</a:t>
            </a:r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</a:rPr>
              <a:t>Снегурочка – народное сказочное достояние России!</a:t>
            </a:r>
          </a:p>
          <a:p>
            <a:endParaRPr lang="ru-RU" dirty="0"/>
          </a:p>
        </p:txBody>
      </p:sp>
      <p:pic>
        <p:nvPicPr>
          <p:cNvPr id="3074" name="Picture 2" descr="https://otvet.imgsmail.ru/download/7789782aa14614ebd936fe06de4741e5_i-31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5628" y="548680"/>
            <a:ext cx="3348372" cy="44644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        В фольклоре с давних пор упоминаются три сказочных героя, принимающих непосредственное участие в новогодних празднествах </a:t>
            </a:r>
            <a:r>
              <a:rPr lang="ru-RU" sz="2400" b="1" dirty="0" smtClean="0"/>
              <a:t>– </a:t>
            </a:r>
            <a:r>
              <a:rPr lang="ru-RU" sz="2400" b="1" dirty="0" smtClean="0">
                <a:solidFill>
                  <a:srgbClr val="C00000"/>
                </a:solidFill>
              </a:rPr>
              <a:t>Дед Мороз, Снеговик и Снегурочка.</a:t>
            </a:r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И если добрый старик имеет своих прототипов во многих других странах мира, то у милой светловолосой девушки такого прообраза не существует ни в мифологии, ни в легендах и сказках иных народов.</a:t>
            </a:r>
          </a:p>
          <a:p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ru-RU" sz="2400" b="1" dirty="0" smtClean="0">
                <a:solidFill>
                  <a:srgbClr val="C00000"/>
                </a:solidFill>
              </a:rPr>
              <a:t>Снегурочка – это исконно русское достояние,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своего рода ангел, способный уговорить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 даже застенчивого ребенка рассказать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стишок или спеть песенку.</a:t>
            </a:r>
          </a:p>
          <a:p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ru-RU" sz="2400" b="1" dirty="0" smtClean="0">
                <a:solidFill>
                  <a:srgbClr val="C00000"/>
                </a:solidFill>
              </a:rPr>
              <a:t>Откуда взялась эта снежная внучка?</a:t>
            </a:r>
            <a:r>
              <a:rPr lang="ru-RU" sz="2400" b="1" dirty="0" smtClean="0"/>
              <a:t>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В этом мы попробуем разобраться.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Картинки по запросу снегурочка островский пьес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3041576"/>
            <a:ext cx="2697158" cy="38164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48239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404665"/>
            <a:ext cx="8501122" cy="864096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Наряжаем ёлочку сказочными  новогодними  персонажами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1844824"/>
            <a:ext cx="46928" cy="144016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0242" name="Picture 2" descr="C:\Users\Ольга\Desktop\проект снегурочка фото\IMG_20191204_1708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0461" y="2636912"/>
            <a:ext cx="4203539" cy="4221088"/>
          </a:xfrm>
          <a:prstGeom prst="rect">
            <a:avLst/>
          </a:prstGeom>
          <a:noFill/>
        </p:spPr>
      </p:pic>
      <p:pic>
        <p:nvPicPr>
          <p:cNvPr id="10243" name="Picture 3" descr="C:\Users\Ольга\Desktop\проект снегурочка фото\IMG_20191204_1706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44824"/>
            <a:ext cx="4355976" cy="4104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332656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Версии происхождения Снегурочки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620688"/>
            <a:ext cx="7344816" cy="6046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</a:rPr>
              <a:t>1. </a:t>
            </a:r>
            <a:r>
              <a:rPr lang="ru-RU" sz="2000" b="1" dirty="0" smtClean="0">
                <a:solidFill>
                  <a:srgbClr val="002060"/>
                </a:solidFill>
              </a:rPr>
              <a:t>Одна из версий связана с древним славянским обрядом похорон Костромы – ритуального персонажа, символизирующего плодородие. Существовал такой весенне-летний обряд ,связанный с прощанием с весной и окончанием Русалочьей недели. Ведь недаром Снегурочка состоит, все-таки, из воды.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/>
              <a:t>     </a:t>
            </a:r>
            <a:r>
              <a:rPr lang="ru-RU" sz="2000" b="1" dirty="0" smtClean="0">
                <a:solidFill>
                  <a:srgbClr val="002060"/>
                </a:solidFill>
              </a:rPr>
              <a:t>Кострому хоронят по-разному. Соломенное чучело, изображающее девушку Кострому, или топят в реке, или сжигают, подобно Масленице на костре. Само слово Кострома имеет один корень со словом костер. Сожжение Костромы - это одновременно проводы зимы. Обряд призван обеспечить плодородие земель. Так же и Снегурочка дожила до весны и погибла на костре.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76672"/>
            <a:ext cx="1283147" cy="24080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8239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9024" y="188641"/>
            <a:ext cx="8784976" cy="6971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</a:t>
            </a:r>
            <a:r>
              <a:rPr lang="ru-RU" sz="2000" b="1" dirty="0" smtClean="0">
                <a:solidFill>
                  <a:srgbClr val="002060"/>
                </a:solidFill>
              </a:rPr>
              <a:t>Хотя в народном фольклоре Снегурочка была известна еще в языческие времена, впервые о ней заговорили по всей стране во второй половине XIX века, когда в России была опубликована</a:t>
            </a: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сказка о девочке Снегурке, или </a:t>
            </a:r>
            <a:r>
              <a:rPr lang="ru-RU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Снежевиночке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smtClean="0">
                <a:solidFill>
                  <a:srgbClr val="002060"/>
                </a:solidFill>
              </a:rPr>
              <a:t>вылепленной из снега. Ее образ прижился в народном сознании, а с конца XIX века стал активно использоваться в сценариях на новогодних елках. Поскольку Иван и Марья были обычными людьми, состарившись, они умерли, поэтому Снегурочка теперь сирота.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      Впервые сказку о Снегурке и ее родителях-стариках в 1869-м записал в своих трудах «Поэтические воззрения славян на природу» выдающийся русский собиратель фольклора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Александр Афанасьев.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</a:t>
            </a:r>
            <a:r>
              <a:rPr lang="ru-RU" sz="2000" b="1" dirty="0" smtClean="0">
                <a:solidFill>
                  <a:srgbClr val="002060"/>
                </a:solidFill>
              </a:rPr>
              <a:t>У автора есть и языческий вариант появления зимней 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героини, согласно которому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Снегурочка – это снежная нимфа. 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Она рождается в начале зимы из снега, а с приходом весенних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деньков испаряется и забирает с собой желания сельских жителей.</a:t>
            </a:r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</a:pP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239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-fotki.yandex.ru/get/6515/121447594.1ea/0_a4acc_3905baa9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548680"/>
            <a:ext cx="6623660" cy="41149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115616" y="5013176"/>
            <a:ext cx="5904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М. </a:t>
            </a:r>
            <a:r>
              <a:rPr lang="ru-RU" sz="2000" b="1" i="1" dirty="0" err="1" smtClean="0">
                <a:solidFill>
                  <a:srgbClr val="C00000"/>
                </a:solidFill>
              </a:rPr>
              <a:t>Малкус</a:t>
            </a:r>
            <a:r>
              <a:rPr lang="ru-RU" sz="2000" b="1" i="1" dirty="0" smtClean="0">
                <a:solidFill>
                  <a:srgbClr val="C00000"/>
                </a:solidFill>
              </a:rPr>
              <a:t>. Иллюстрации к сказке «Снегурочка».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239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620689"/>
            <a:ext cx="7920880" cy="6545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</a:t>
            </a:r>
            <a:r>
              <a:rPr lang="ru-RU" sz="2000" b="1" dirty="0" smtClean="0">
                <a:solidFill>
                  <a:srgbClr val="002060"/>
                </a:solidFill>
              </a:rPr>
              <a:t>В 1873 году драматург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Александр Островский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smtClean="0">
                <a:solidFill>
                  <a:srgbClr val="002060"/>
                </a:solidFill>
              </a:rPr>
              <a:t>впечатленный рассказами Афанасьева, создал </a:t>
            </a:r>
            <a:r>
              <a:rPr lang="ru-RU" sz="2000" b="1" dirty="0" smtClean="0">
                <a:solidFill>
                  <a:srgbClr val="C00000"/>
                </a:solidFill>
              </a:rPr>
              <a:t>пьесу «Снегурочка», </a:t>
            </a:r>
            <a:r>
              <a:rPr lang="ru-RU" sz="2000" b="1" dirty="0" smtClean="0">
                <a:solidFill>
                  <a:srgbClr val="002060"/>
                </a:solidFill>
              </a:rPr>
              <a:t>в которой описал зимнюю красавицу как бледнолицую девушку со светлыми волосами, одетую в шубку с меховой оторочкой, шапку и рукавички. В этом произведении автор представил Снегурку 15-летней дочерью Деда Мороза и </a:t>
            </a:r>
            <a:r>
              <a:rPr lang="ru-RU" sz="2000" b="1" dirty="0" err="1" smtClean="0">
                <a:solidFill>
                  <a:srgbClr val="002060"/>
                </a:solidFill>
              </a:rPr>
              <a:t>Весны-Красны</a:t>
            </a:r>
            <a:r>
              <a:rPr lang="ru-RU" sz="2000" b="1" dirty="0" smtClean="0">
                <a:solidFill>
                  <a:srgbClr val="002060"/>
                </a:solidFill>
              </a:rPr>
              <a:t>, отпустивших ее к людям в слободку </a:t>
            </a:r>
            <a:r>
              <a:rPr lang="ru-RU" sz="2000" b="1" dirty="0" err="1" smtClean="0">
                <a:solidFill>
                  <a:srgbClr val="002060"/>
                </a:solidFill>
              </a:rPr>
              <a:t>Берендеевку</a:t>
            </a:r>
            <a:r>
              <a:rPr lang="ru-RU" sz="2000" b="1" dirty="0" smtClean="0">
                <a:solidFill>
                  <a:srgbClr val="002060"/>
                </a:solidFill>
              </a:rPr>
              <a:t> под присмотром </a:t>
            </a:r>
            <a:r>
              <a:rPr lang="ru-RU" sz="2000" b="1" dirty="0" err="1" smtClean="0">
                <a:solidFill>
                  <a:srgbClr val="002060"/>
                </a:solidFill>
              </a:rPr>
              <a:t>Бакулы-бобыля</a:t>
            </a:r>
            <a:r>
              <a:rPr lang="ru-RU" sz="2000" b="1" dirty="0" smtClean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Как и в сказании Афанасьева, в пьесе Островского Снегурочка растаяла, но уже по другой причине – от яркого солнечного 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луча, который навел на нее мстительный и злобный бог 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002060"/>
                </a:solidFill>
              </a:rPr>
              <a:t>плодородия Ярило.</a:t>
            </a:r>
          </a:p>
          <a:p>
            <a:pPr>
              <a:lnSpc>
                <a:spcPct val="150000"/>
              </a:lnSpc>
            </a:pPr>
            <a:r>
              <a:rPr lang="ru-RU" sz="2000" b="1" i="1" dirty="0" smtClean="0">
                <a:solidFill>
                  <a:srgbClr val="002060"/>
                </a:solidFill>
              </a:rPr>
              <a:t>.</a:t>
            </a:r>
            <a:r>
              <a:rPr lang="ru-RU" sz="2000" b="1" i="1" dirty="0" smtClean="0"/>
              <a:t/>
            </a:r>
            <a:br>
              <a:rPr lang="ru-RU" sz="2000" b="1" i="1" dirty="0" smtClean="0"/>
            </a:br>
            <a:endParaRPr lang="ru-RU" sz="2000" i="1" dirty="0" smtClean="0"/>
          </a:p>
          <a:p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248239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мпилова Снегурочк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1A6CACF22589F4EB996AFE4A06F0E97" ma:contentTypeVersion="49" ma:contentTypeDescription="Создание документа." ma:contentTypeScope="" ma:versionID="c104f9fe99b7342d297a16d4d6daf548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44a09e9edb872ac5036bd0f6a4ce01f3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Муниципалитет" minOccurs="0"/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Муниципалитет" ma:index="8" nillable="true" ma:displayName="Муниципалитет" ma:list="{583966a8-86ba-4b4b-b2db-c7518df76d9e}" ma:internalName="_x041c__x0443__x043d__x0438__x0446__x0438__x043f__x0430__x043b__x0438__x0442__x0435__x0442_" ma:showField="Title" ma:web="4a252ca3-5a62-4c1c-90a6-29f4710e47f8">
      <xsd:simpleType>
        <xsd:restriction base="dms:Lookup"/>
      </xsd:simpleType>
    </xsd:element>
    <xsd:element name="SharedWithUsers" ma:index="9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10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1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Муниципалитет xmlns="4a252ca3-5a62-4c1c-90a6-29f4710e47f8" xsi:nil="true"/>
    <_dlc_DocId xmlns="4a252ca3-5a62-4c1c-90a6-29f4710e47f8">AWJJH2MPE6E2-1954848387-525</_dlc_DocId>
    <_dlc_DocIdUrl xmlns="4a252ca3-5a62-4c1c-90a6-29f4710e47f8">
      <Url>http://edu-sps.koiro.local/sch_int_12/_layouts/15/DocIdRedir.aspx?ID=AWJJH2MPE6E2-1954848387-525</Url>
      <Description>AWJJH2MPE6E2-1954848387-525</Description>
    </_dlc_DocIdUrl>
  </documentManagement>
</p:properties>
</file>

<file path=customXml/itemProps1.xml><?xml version="1.0" encoding="utf-8"?>
<ds:datastoreItem xmlns:ds="http://schemas.openxmlformats.org/officeDocument/2006/customXml" ds:itemID="{6EC31495-C248-459A-9093-76E80609DE85}"/>
</file>

<file path=customXml/itemProps2.xml><?xml version="1.0" encoding="utf-8"?>
<ds:datastoreItem xmlns:ds="http://schemas.openxmlformats.org/officeDocument/2006/customXml" ds:itemID="{3E7BBDFF-8613-4B75-ABFB-0A621D34ACBD}"/>
</file>

<file path=customXml/itemProps3.xml><?xml version="1.0" encoding="utf-8"?>
<ds:datastoreItem xmlns:ds="http://schemas.openxmlformats.org/officeDocument/2006/customXml" ds:itemID="{90D2242A-F346-412A-AEFF-50D9E14BB053}"/>
</file>

<file path=customXml/itemProps4.xml><?xml version="1.0" encoding="utf-8"?>
<ds:datastoreItem xmlns:ds="http://schemas.openxmlformats.org/officeDocument/2006/customXml" ds:itemID="{32FFA6D0-A3F5-42D7-BB3C-37EC95B5C067}"/>
</file>

<file path=docProps/app.xml><?xml version="1.0" encoding="utf-8"?>
<Properties xmlns="http://schemas.openxmlformats.org/officeDocument/2006/extended-properties" xmlns:vt="http://schemas.openxmlformats.org/officeDocument/2006/docPropsVTypes">
  <Template>Ампилова Снегурочка</Template>
  <TotalTime>769</TotalTime>
  <Words>1739</Words>
  <Application>Microsoft Office PowerPoint</Application>
  <PresentationFormat>Экран (4:3)</PresentationFormat>
  <Paragraphs>129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Ампилова Снегурочка</vt:lpstr>
      <vt:lpstr>Слайд 1</vt:lpstr>
      <vt:lpstr>Слайд 2</vt:lpstr>
      <vt:lpstr>Слайд 3</vt:lpstr>
      <vt:lpstr>Слайд 4</vt:lpstr>
      <vt:lpstr>Наряжаем ёлочку сказочными  новогодними  персонажами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А это Снегурочки из бисера, выполненные нами на кружке «Бисероплетение»</vt:lpstr>
      <vt:lpstr>Лавровская фабрика художественной росписи. Программа «В гости к деду Морозу и Снегурочке»</vt:lpstr>
      <vt:lpstr>Экскурсия к скульптуре Снегурочки  в центре Костромы</vt:lpstr>
      <vt:lpstr>Мы решили с остальными ребятами в школе поделиться полученной информацией о Костромской Снегурочке. Вот такую стенгазету мы оформили и повесили в фойе школы.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>Шаблон для презентаций</dc:subject>
  <dc:creator>admin</dc:creator>
  <dc:description>Презентации по культуре и искусству, шаблоны PowerPoint - http://freeppt.ru</dc:description>
  <cp:lastModifiedBy>Ольга</cp:lastModifiedBy>
  <cp:revision>62</cp:revision>
  <dcterms:created xsi:type="dcterms:W3CDTF">2017-02-12T11:56:00Z</dcterms:created>
  <dcterms:modified xsi:type="dcterms:W3CDTF">2019-12-25T16:20:22Z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0x010100A1A6CACF22589F4EB996AFE4A06F0E97</vt:lpwstr>
  </property>
  <property fmtid="{D5CDD505-2E9C-101B-9397-08002B2CF9AE}" pid="3" name="_dlc_DocIdItemGuid">
    <vt:lpwstr>ee0fd70a-9b7b-412d-bc23-2b142ba15cf3</vt:lpwstr>
  </property>
</Properties>
</file>