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slides/slide25.xml" ContentType="application/vnd.openxmlformats-officedocument.presentationml.slide+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6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56" r:id="rId3"/>
    <p:sldMasterId id="2147483780" r:id="rId4"/>
    <p:sldMasterId id="2147483924" r:id="rId5"/>
  </p:sldMasterIdLst>
  <p:notesMasterIdLst>
    <p:notesMasterId r:id="rId31"/>
  </p:notesMasterIdLst>
  <p:sldIdLst>
    <p:sldId id="358" r:id="rId6"/>
    <p:sldId id="359" r:id="rId7"/>
    <p:sldId id="377" r:id="rId8"/>
    <p:sldId id="301" r:id="rId9"/>
    <p:sldId id="304" r:id="rId10"/>
    <p:sldId id="305" r:id="rId11"/>
    <p:sldId id="329" r:id="rId12"/>
    <p:sldId id="258" r:id="rId13"/>
    <p:sldId id="260" r:id="rId14"/>
    <p:sldId id="262" r:id="rId15"/>
    <p:sldId id="350" r:id="rId16"/>
    <p:sldId id="311" r:id="rId17"/>
    <p:sldId id="328" r:id="rId18"/>
    <p:sldId id="313" r:id="rId19"/>
    <p:sldId id="379" r:id="rId20"/>
    <p:sldId id="375" r:id="rId21"/>
    <p:sldId id="291" r:id="rId22"/>
    <p:sldId id="292" r:id="rId23"/>
    <p:sldId id="293" r:id="rId24"/>
    <p:sldId id="373" r:id="rId25"/>
    <p:sldId id="368" r:id="rId26"/>
    <p:sldId id="369" r:id="rId27"/>
    <p:sldId id="356" r:id="rId28"/>
    <p:sldId id="355" r:id="rId29"/>
    <p:sldId id="34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ustomXml" Target="../customXml/item4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36ACA-CBCD-48C0-907F-04A3220441B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D03FF-B4CE-4645-96DC-28B90DE14E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0208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D03FF-B4CE-4645-96DC-28B90DE14E0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15BD0-9C3E-4023-8324-DFFF4A9DAD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790398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D08DD-E9E1-4849-9D69-ABABEF6FEE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797634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59109-A06A-4E56-B19E-93404EA3DD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737162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Z:\newtek\_backgrounds_1.02\Ryan\PP Template 4\apple_rotat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6858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4081734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2179618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46132336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9953854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4750541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534425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20909725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8894448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35081-8D56-43FF-8A0B-25C5D4B88D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8496728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774635353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1753405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6346168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7D323-E58C-46BB-AFD8-8D38627EB19D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11.11.2019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2A84E-AFD8-4193-9163-FA0C3F790B9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708921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A9E90-7654-42B9-A448-EE40A5C423B2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11.11.2019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664E6-6634-48D9-BC6C-9FFEA0B3CE0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5908330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898F7-7228-49EF-B243-238B049C7B7D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11.11.2019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B1730-3105-42A5-B3EB-5E88CA23E26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8567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6B7D2-5131-4D53-9F6D-4DFF57DAD22F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11.11.2019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562D6-89D2-4756-A7CD-261E2A79E8D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8632478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2F210-41F9-4EF8-92E0-1BD89EFEB52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11.11.2019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086F9-457E-4F99-851E-57CCD574A82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425055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96A04-F350-490E-B415-E68DE5E91FD2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11.11.2019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D9F93-355B-47CD-8BEC-3661ACDAC0B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5986145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7B4A4-5DD1-487F-A538-9EEED5711C9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11.11.2019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94857-56AD-4413-935A-ED4721AA587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96959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38A34-39EF-4F45-9335-AFCC123604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6471959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3E5F8-16C9-493A-AF09-9CBA0B2D58D5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11.11.2019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A6CB6-26F5-4A61-B097-07458DDC902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1971528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ECB33-2D78-4CB0-9DAF-FF3A5B227FE0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11.11.2019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F5EBD-265D-4AE5-8419-952C9BE232A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137949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84810-D398-47ED-A226-281C364B1FAF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11.11.2019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C0139-06B3-4C84-A852-9F5FAADFC8C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0895448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BDD77-EB08-42B0-8C59-48EC4575B4F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11.11.2019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6B24B-E9E9-4FDA-8A3E-D9FCE482D26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10383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AE652-0D28-40E3-BC4D-A30B3F0712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4460885"/>
      </p:ext>
    </p:extLst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A109C-256E-49C8-AB0E-02A96E80F7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0859631"/>
      </p:ext>
    </p:extLst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32287-EEF4-4724-BC08-46DF3082AD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67993"/>
      </p:ext>
    </p:extLst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83213-3FCA-4FDE-953F-3C799B9CFA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7456462"/>
      </p:ext>
    </p:extLst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B10C-BC0B-413F-B53A-693AF61198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9252567"/>
      </p:ext>
    </p:extLst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B4E05-351C-4820-BA2E-1871FACE8A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3662981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668A8-2062-4305-A2EA-F323DAFCFF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5003107"/>
      </p:ext>
    </p:extLst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123CA-9B70-4F01-BD1F-F078FB738F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2551493"/>
      </p:ext>
    </p:extLst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FA38F-68DF-4D48-A7E3-C720DDE436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4503151"/>
      </p:ext>
    </p:extLst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884FB-4FA4-4B00-A368-F035635EDA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2107653"/>
      </p:ext>
    </p:extLst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200E6-2B78-473B-84FC-A8E07910C0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5340881"/>
      </p:ext>
    </p:extLst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62D56-504C-4D87-8B96-B220740FC0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1724168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AE652-0D28-40E3-BC4D-A30B3F0712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A109C-256E-49C8-AB0E-02A96E80F75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32287-EEF4-4724-BC08-46DF3082AD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83213-3FCA-4FDE-953F-3C799B9CFA4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DB10C-BC0B-413F-B53A-693AF611986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81FA1-2946-4607-B863-BB98E653D5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8426398"/>
      </p:ext>
    </p:extLst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B4E05-351C-4820-BA2E-1871FACE8A5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123CA-9B70-4F01-BD1F-F078FB738FD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FA38F-68DF-4D48-A7E3-C720DDE4361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884FB-4FA4-4B00-A368-F035635EDA7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200E6-2B78-473B-84FC-A8E07910C0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62D56-504C-4D87-8B96-B220740FC01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0DA52-980D-4D52-B81B-0EE24A213D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3881310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2156E-766C-465F-9096-36F9C3B2E9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61631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0B11A-8652-4214-B338-1662D98072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691578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207F8-21F7-40D5-BE34-63748341A9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34473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515DF7-3111-4C85-AD5F-0574CEF52B1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542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28204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195F66-7F1E-4154-A59D-85888E3335C9}" type="datetimeFigureOut">
              <a:rPr lang="ru-RU">
                <a:solidFill>
                  <a:srgbClr val="F0A22E">
                    <a:shade val="75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11.11.2019</a:t>
            </a:fld>
            <a:endParaRPr lang="ru-RU">
              <a:solidFill>
                <a:srgbClr val="F0A22E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3C25C0-835F-4B0A-BBF0-5E038C93FF8A}" type="slidenum">
              <a:rPr lang="ru-RU">
                <a:solidFill>
                  <a:srgbClr val="F0A22E">
                    <a:shade val="75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20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DCD244-87AD-4315-85D0-CC2EDEACABA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912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515DF7-3111-4C85-AD5F-0574CEF52B13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5" Type="http://schemas.openxmlformats.org/officeDocument/2006/relationships/image" Target="../media/image9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1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11.jpeg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5.jpeg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743fdbb0891c244f56a2e6217359fb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786190"/>
            <a:ext cx="8640960" cy="1214446"/>
          </a:xfrm>
        </p:spPr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Клуб  Весёлых и Находчивых</a:t>
            </a:r>
          </a:p>
        </p:txBody>
      </p:sp>
      <p:pic>
        <p:nvPicPr>
          <p:cNvPr id="2" name="Muzyka_v_KVN_-_KVN_nachalo_peredachi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00392" y="5949280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5000636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«Тайны русского языка»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2343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2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woodland_stroll_trs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52400"/>
            <a:ext cx="8462992" cy="1419212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«ГРАМОТЕИ»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Найдите  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опечатки   в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двустишиях</a:t>
            </a:r>
            <a:endParaRPr lang="ru-R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316" name="Picture 5" descr="shakespeare_writing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32766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90" name="AutoShape 6"/>
          <p:cNvSpPr>
            <a:spLocks noChangeArrowheads="1"/>
          </p:cNvSpPr>
          <p:nvPr/>
        </p:nvSpPr>
        <p:spPr bwMode="auto">
          <a:xfrm rot="10964379">
            <a:off x="2845593" y="1427173"/>
            <a:ext cx="5834063" cy="5235356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rot="10800000" wrap="none" anchorCtr="1"/>
          <a:lstStyle/>
          <a:p>
            <a:pPr algn="ctr" eaLnBrk="0" hangingPunct="0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Закричал охотник: «Ой!</a:t>
            </a:r>
          </a:p>
          <a:p>
            <a:pPr algn="ctr" eaLnBrk="0" hangingPunct="0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</a:t>
            </a: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вери гонятся за мной!»</a:t>
            </a:r>
          </a:p>
          <a:p>
            <a:pPr algn="ctr" eaLnBrk="0" hangingPunct="0">
              <a:defRPr/>
            </a:pPr>
            <a:endParaRPr lang="ru-RU" sz="1400" b="1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 eaLnBrk="0" hangingPunct="0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Поэт закончил строчку, </a:t>
            </a:r>
          </a:p>
          <a:p>
            <a:pPr algn="ctr" eaLnBrk="0" hangingPunct="0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 конце поставил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т</a:t>
            </a: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очку.</a:t>
            </a:r>
          </a:p>
          <a:p>
            <a:pPr algn="ctr" eaLnBrk="0" hangingPunct="0">
              <a:defRPr/>
            </a:pPr>
            <a:endParaRPr lang="ru-RU" sz="1400" b="1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 eaLnBrk="0" hangingPunct="0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На глазах у детворы</a:t>
            </a:r>
          </a:p>
          <a:p>
            <a:pPr algn="ctr" eaLnBrk="0" hangingPunct="0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Кры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ш</a:t>
            </a: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у красят маляры.</a:t>
            </a:r>
          </a:p>
          <a:p>
            <a:pPr algn="ctr" eaLnBrk="0" hangingPunct="0">
              <a:defRPr/>
            </a:pPr>
            <a:endParaRPr lang="ru-RU" sz="1400" b="1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 eaLnBrk="0" hangingPunct="0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На пожелтевшую траву</a:t>
            </a:r>
          </a:p>
          <a:p>
            <a:pPr algn="ctr" eaLnBrk="0" hangingPunct="0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Роняет ле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</a:t>
            </a: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свою листву.</a:t>
            </a:r>
          </a:p>
          <a:p>
            <a:pPr algn="ctr" eaLnBrk="0" hangingPunct="0">
              <a:defRPr/>
            </a:pP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AutoShape 7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92825"/>
            <a:ext cx="576263" cy="538163"/>
          </a:xfrm>
          <a:prstGeom prst="actionButtonHome">
            <a:avLst/>
          </a:prstGeom>
          <a:solidFill>
            <a:schemeClr val="hlink">
              <a:alpha val="5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93433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88640"/>
            <a:ext cx="867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Century Schoolbook" pitchFamily="18" charset="0"/>
              </a:rPr>
              <a:t> 4 конкурс  «Стили речи» </a:t>
            </a:r>
            <a:endParaRPr lang="ru-RU" sz="4000" b="1" dirty="0"/>
          </a:p>
        </p:txBody>
      </p:sp>
      <p:pic>
        <p:nvPicPr>
          <p:cNvPr id="5" name="Picture 7" descr="shakespeare_calling_out_to_woman_hg_cl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642918"/>
            <a:ext cx="2881312" cy="228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shakespeare_reading_from_book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9" y="2348880"/>
            <a:ext cx="236537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shakespeare_writing_hg_cl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2" y="4149080"/>
            <a:ext cx="25923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1052736"/>
            <a:ext cx="4248472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i="1" dirty="0" smtClean="0">
                <a:latin typeface="Century Schoolbook" pitchFamily="18" charset="0"/>
              </a:rPr>
              <a:t>Артисты </a:t>
            </a:r>
            <a:r>
              <a:rPr lang="ru-RU" b="1" i="1" dirty="0">
                <a:latin typeface="Century Schoolbook" pitchFamily="18" charset="0"/>
              </a:rPr>
              <a:t>говорят в гримёрной,</a:t>
            </a:r>
          </a:p>
          <a:p>
            <a:pPr>
              <a:lnSpc>
                <a:spcPct val="80000"/>
              </a:lnSpc>
            </a:pPr>
            <a:r>
              <a:rPr lang="ru-RU" b="1" i="1" dirty="0">
                <a:latin typeface="Century Schoolbook" pitchFamily="18" charset="0"/>
              </a:rPr>
              <a:t>Твой друг беседует с тобой –</a:t>
            </a:r>
          </a:p>
          <a:p>
            <a:pPr>
              <a:lnSpc>
                <a:spcPct val="80000"/>
              </a:lnSpc>
            </a:pPr>
            <a:r>
              <a:rPr lang="ru-RU" b="1" i="1" dirty="0">
                <a:latin typeface="Century Schoolbook" pitchFamily="18" charset="0"/>
              </a:rPr>
              <a:t>Стиль это просто  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19672" y="1844825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Century Schoolbook" pitchFamily="18" charset="0"/>
              </a:rPr>
              <a:t>РАЗГОВОРНЫЙ</a:t>
            </a:r>
            <a:r>
              <a:rPr lang="ru-RU" b="1" i="1" dirty="0">
                <a:latin typeface="Century Schoolbook" pitchFamily="18" charset="0"/>
              </a:rPr>
              <a:t>.</a:t>
            </a:r>
            <a:endParaRPr lang="ru-RU" b="1" i="1" dirty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2733197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Century Schoolbook" pitchFamily="18" charset="0"/>
              </a:rPr>
              <a:t>Рассказ </a:t>
            </a:r>
            <a:r>
              <a:rPr lang="ru-RU" b="1" i="1" dirty="0">
                <a:solidFill>
                  <a:srgbClr val="000000"/>
                </a:solidFill>
                <a:latin typeface="Century Schoolbook" pitchFamily="18" charset="0"/>
              </a:rPr>
              <a:t>читаешь или стих,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0000"/>
                </a:solidFill>
                <a:latin typeface="Century Schoolbook" pitchFamily="18" charset="0"/>
              </a:rPr>
              <a:t>Роман, поэму, пьесу –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0000"/>
                </a:solidFill>
                <a:latin typeface="Century Schoolbook" pitchFamily="18" charset="0"/>
              </a:rPr>
              <a:t>Знай, в них интересный стиль.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47864" y="371703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latin typeface="Century Schoolbook" pitchFamily="18" charset="0"/>
              </a:rPr>
              <a:t>ХУДОЖЕСТВЕННЫЙ</a:t>
            </a:r>
            <a:endParaRPr lang="ru-RU" dirty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4798393"/>
            <a:ext cx="6048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Century Schoolbook" pitchFamily="18" charset="0"/>
              </a:rPr>
              <a:t>Ещё </a:t>
            </a:r>
            <a:r>
              <a:rPr lang="ru-RU" b="1" i="1" dirty="0">
                <a:solidFill>
                  <a:srgbClr val="000000"/>
                </a:solidFill>
                <a:latin typeface="Century Schoolbook" pitchFamily="18" charset="0"/>
              </a:rPr>
              <a:t>есть стиль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0000"/>
                </a:solidFill>
                <a:latin typeface="Century Schoolbook" pitchFamily="18" charset="0"/>
              </a:rPr>
              <a:t>Статей в журнале политическом,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0000"/>
                </a:solidFill>
                <a:latin typeface="Century Schoolbook" pitchFamily="18" charset="0"/>
              </a:rPr>
              <a:t>Газетных очерков, заметок –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0000"/>
                </a:solidFill>
                <a:latin typeface="Century Schoolbook" pitchFamily="18" charset="0"/>
              </a:rPr>
              <a:t>Запомни также стиль и этот.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835696" y="6195233"/>
            <a:ext cx="4715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latin typeface="Century Schoolbook" pitchFamily="18" charset="0"/>
              </a:rPr>
              <a:t>ПУБЛИЦИСТИЧЕСКИЙ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037561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woodland_stroll_trs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87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12776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5 конкурс    «Колесо» 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Составьте из букв как можно больше слов.   </a:t>
            </a:r>
            <a:endParaRPr lang="ru-R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AutoShape 7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92825"/>
            <a:ext cx="576263" cy="538163"/>
          </a:xfrm>
          <a:prstGeom prst="actionButtonHome">
            <a:avLst/>
          </a:prstGeom>
          <a:solidFill>
            <a:schemeClr val="hlink">
              <a:alpha val="5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214414" y="464344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214810" y="2957506"/>
            <a:ext cx="1143008" cy="1100142"/>
          </a:xfrm>
          <a:prstGeom prst="ellipse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357818" y="2348880"/>
            <a:ext cx="1230406" cy="1065826"/>
          </a:xfrm>
          <a:prstGeom prst="ellipse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6786578" y="3068960"/>
            <a:ext cx="1169798" cy="1203002"/>
          </a:xfrm>
          <a:prstGeom prst="ellipse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357818" y="5069202"/>
            <a:ext cx="1230406" cy="1060148"/>
          </a:xfrm>
          <a:prstGeom prst="ellipse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4139952" y="4271962"/>
            <a:ext cx="1217866" cy="1143008"/>
          </a:xfrm>
          <a:prstGeom prst="ellipse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786578" y="4509120"/>
            <a:ext cx="1169798" cy="1120164"/>
          </a:xfrm>
          <a:prstGeom prst="ellipse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93433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http://img-fotki.yandex.ru/get/4906/981986.78/0_8d168_919663e0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0230" y="-165100"/>
            <a:ext cx="12215813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http://ped-kopilka.ru/images/photos/medium/article391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-46038"/>
            <a:ext cx="142875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332656"/>
            <a:ext cx="557216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Скороговорки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071563" y="1785926"/>
            <a:ext cx="6715125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1. Маша Даше дала сыворотки  из – под  простокваши. </a:t>
            </a:r>
            <a:r>
              <a:rPr lang="ru-RU" altLang="ru-RU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dirty="0" smtClean="0">
                <a:solidFill>
                  <a:schemeClr val="bg1"/>
                </a:solidFill>
              </a:rPr>
              <a:t>Корабли лавировали, лавировали, да не вылавировали. </a:t>
            </a:r>
            <a:r>
              <a:rPr lang="ru-RU" altLang="ru-RU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dirty="0" smtClean="0">
                <a:solidFill>
                  <a:schemeClr val="bg1"/>
                </a:solidFill>
              </a:rPr>
              <a:t>Полол Прокоп укроп, пропалывал, перепалывал</a:t>
            </a:r>
            <a:r>
              <a:rPr lang="ru-RU" sz="3200" dirty="0" smtClean="0"/>
              <a:t>.</a:t>
            </a:r>
          </a:p>
          <a:p>
            <a:pPr>
              <a:lnSpc>
                <a:spcPct val="150000"/>
              </a:lnSpc>
            </a:pPr>
            <a:endParaRPr lang="ru-RU" altLang="ru-RU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woodland_stroll_trs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3797" y="208614"/>
            <a:ext cx="7821071" cy="1434436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7конкурс «Путаница» 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Слова в  словосочетаниях перепутали свои места. Верните каждое на своё место.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AutoShape 7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92825"/>
            <a:ext cx="576263" cy="538163"/>
          </a:xfrm>
          <a:prstGeom prst="actionButtonHome">
            <a:avLst/>
          </a:prstGeom>
          <a:solidFill>
            <a:schemeClr val="hlink">
              <a:alpha val="5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214414" y="464344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2910" y="1643050"/>
            <a:ext cx="85010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Вихрастые носы,</a:t>
            </a:r>
          </a:p>
          <a:p>
            <a:r>
              <a:rPr lang="ru-RU" sz="3600" dirty="0" smtClean="0"/>
              <a:t>карие штаны,</a:t>
            </a:r>
          </a:p>
          <a:p>
            <a:r>
              <a:rPr lang="ru-RU" sz="3600" dirty="0" smtClean="0"/>
              <a:t>кирпичные рожицы,</a:t>
            </a:r>
          </a:p>
          <a:p>
            <a:r>
              <a:rPr lang="ru-RU" sz="3600" dirty="0" smtClean="0"/>
              <a:t>короткие глазки, </a:t>
            </a:r>
          </a:p>
          <a:p>
            <a:r>
              <a:rPr lang="ru-RU" sz="3600" dirty="0" smtClean="0"/>
              <a:t>курносые волосы,</a:t>
            </a:r>
          </a:p>
          <a:p>
            <a:r>
              <a:rPr lang="ru-RU" sz="3600" dirty="0" smtClean="0"/>
              <a:t>краснощёкие  дома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192880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2942" y="1653495"/>
            <a:ext cx="85010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Вихрастые волосы,</a:t>
            </a:r>
          </a:p>
          <a:p>
            <a:r>
              <a:rPr lang="ru-RU" sz="3600" dirty="0" smtClean="0"/>
              <a:t>Карие глазки,</a:t>
            </a:r>
          </a:p>
          <a:p>
            <a:r>
              <a:rPr lang="ru-RU" sz="3600" dirty="0" smtClean="0"/>
              <a:t>Кирпичные дома,</a:t>
            </a:r>
          </a:p>
          <a:p>
            <a:r>
              <a:rPr lang="ru-RU" sz="3600" dirty="0" smtClean="0"/>
              <a:t>короткие штаны, </a:t>
            </a:r>
          </a:p>
          <a:p>
            <a:r>
              <a:rPr lang="ru-RU" sz="3600" dirty="0" smtClean="0"/>
              <a:t>курносые носы,</a:t>
            </a:r>
          </a:p>
          <a:p>
            <a:r>
              <a:rPr lang="ru-RU" sz="3600" dirty="0" smtClean="0"/>
              <a:t>краснощёкие рожицы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0993433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571212" y="2065302"/>
            <a:ext cx="72009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Сколько лет вашей подруге (вашему другу)?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Какого она (он) роста?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Какая у неё (него) фигура?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Какое лицо?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Какие волосы?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 Какого цвета глаза?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 Какой у неё (него) взгляд?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4221" y="332656"/>
            <a:ext cx="826578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Описать </a:t>
            </a:r>
            <a:r>
              <a:rPr lang="ru-RU" altLang="ru-RU" sz="40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внешность товарища </a:t>
            </a:r>
          </a:p>
          <a:p>
            <a:pPr algn="ctr">
              <a:defRPr/>
            </a:pPr>
            <a:r>
              <a:rPr lang="ru-RU" altLang="ru-RU" sz="40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плану:</a:t>
            </a:r>
            <a:endParaRPr lang="ru-RU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58383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6" name="Picture 17" descr="grad_daze_t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078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332656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Конкурс «Капитанов».</a:t>
            </a:r>
            <a:br>
              <a:rPr lang="ru-RU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endParaRPr lang="ru-RU" sz="5400" dirty="0"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27321"/>
            <a:ext cx="1668909" cy="260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658194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75E76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kitty_singing_on_fence_hg_clr"/>
          <p:cNvPicPr>
            <a:picLocks noGrp="1" noChangeAspect="1" noChangeArrowheads="1" noCrop="1"/>
          </p:cNvPicPr>
          <p:nvPr>
            <p:ph type="body"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333750" cy="3333750"/>
          </a:xfrm>
          <a:noFill/>
        </p:spPr>
      </p:pic>
      <p:sp>
        <p:nvSpPr>
          <p:cNvPr id="788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357554" y="1000108"/>
            <a:ext cx="5786446" cy="2586043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Tx/>
              <a:buNone/>
              <a:tabLst>
                <a:tab pos="6369050" algn="l"/>
              </a:tabLst>
              <a:defRPr/>
            </a:pPr>
            <a:r>
              <a:rPr lang="ru-RU" sz="2800" dirty="0" smtClean="0"/>
              <a:t>                  </a:t>
            </a:r>
            <a:r>
              <a:rPr lang="ru-RU" sz="29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Найдите слова, в которых ударение  поставлено  неправильно: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364163" y="4508500"/>
            <a:ext cx="34559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636905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Century Schoolbook" pitchFamily="18" charset="0"/>
              </a:rPr>
              <a:t>4)  блюд</a:t>
            </a:r>
            <a:r>
              <a:rPr lang="ru-RU" sz="3200" b="1" dirty="0">
                <a:solidFill>
                  <a:srgbClr val="FF0000"/>
                </a:solidFill>
                <a:latin typeface="Century Schoolbook" pitchFamily="18" charset="0"/>
              </a:rPr>
              <a:t>о</a:t>
            </a:r>
            <a:r>
              <a:rPr lang="ru-RU" sz="3200" b="1" dirty="0">
                <a:solidFill>
                  <a:srgbClr val="000000"/>
                </a:solidFill>
                <a:latin typeface="Century Schoolbook" pitchFamily="18" charset="0"/>
              </a:rPr>
              <a:t>,</a:t>
            </a:r>
          </a:p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636905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Century Schoolbook" pitchFamily="18" charset="0"/>
              </a:rPr>
              <a:t>5)  шоф</a:t>
            </a:r>
            <a:r>
              <a:rPr lang="ru-RU" sz="3200" b="1" dirty="0">
                <a:solidFill>
                  <a:srgbClr val="FF0000"/>
                </a:solidFill>
                <a:latin typeface="Century Schoolbook" pitchFamily="18" charset="0"/>
              </a:rPr>
              <a:t>ё</a:t>
            </a:r>
            <a:r>
              <a:rPr lang="ru-RU" sz="3200" b="1" dirty="0">
                <a:solidFill>
                  <a:srgbClr val="000000"/>
                </a:solidFill>
                <a:latin typeface="Century Schoolbook" pitchFamily="18" charset="0"/>
              </a:rPr>
              <a:t>р,</a:t>
            </a:r>
          </a:p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636905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Century Schoolbook" pitchFamily="18" charset="0"/>
              </a:rPr>
              <a:t>6)  </a:t>
            </a:r>
            <a:r>
              <a:rPr lang="ru-RU" sz="3200" b="1" dirty="0" smtClean="0">
                <a:solidFill>
                  <a:srgbClr val="000000"/>
                </a:solidFill>
                <a:latin typeface="Century Schoolbook" pitchFamily="18" charset="0"/>
              </a:rPr>
              <a:t>зв</a:t>
            </a:r>
            <a:r>
              <a:rPr lang="ru-RU" sz="3200" b="1" dirty="0" smtClean="0">
                <a:solidFill>
                  <a:srgbClr val="FF0000"/>
                </a:solidFill>
                <a:latin typeface="Century Schoolbook" pitchFamily="18" charset="0"/>
              </a:rPr>
              <a:t>е</a:t>
            </a:r>
            <a:r>
              <a:rPr lang="ru-RU" sz="3200" b="1" dirty="0" smtClean="0">
                <a:solidFill>
                  <a:srgbClr val="000000"/>
                </a:solidFill>
                <a:latin typeface="Century Schoolbook" pitchFamily="18" charset="0"/>
              </a:rPr>
              <a:t>зда.</a:t>
            </a:r>
            <a:endParaRPr lang="ru-RU" sz="3200" b="1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95288" y="4508500"/>
            <a:ext cx="36004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AutoNum type="arabicParenR"/>
              <a:tabLst>
                <a:tab pos="636905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Century Schoolbook" pitchFamily="18" charset="0"/>
              </a:rPr>
              <a:t>девчонк</a:t>
            </a:r>
            <a:r>
              <a:rPr lang="ru-RU" sz="3200" b="1" dirty="0">
                <a:solidFill>
                  <a:srgbClr val="FF0000"/>
                </a:solidFill>
                <a:latin typeface="Century Schoolbook" pitchFamily="18" charset="0"/>
              </a:rPr>
              <a:t>а</a:t>
            </a:r>
            <a:r>
              <a:rPr lang="ru-RU" sz="3200" b="1" dirty="0">
                <a:solidFill>
                  <a:srgbClr val="000000"/>
                </a:solidFill>
                <a:latin typeface="Century Schoolbook" pitchFamily="18" charset="0"/>
              </a:rPr>
              <a:t>,</a:t>
            </a:r>
          </a:p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AutoNum type="arabicParenR"/>
              <a:tabLst>
                <a:tab pos="636905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Century Schoolbook" pitchFamily="18" charset="0"/>
              </a:rPr>
              <a:t>кр</a:t>
            </a:r>
            <a:r>
              <a:rPr lang="ru-RU" sz="3200" b="1" dirty="0">
                <a:solidFill>
                  <a:srgbClr val="FF0000"/>
                </a:solidFill>
                <a:latin typeface="Century Schoolbook" pitchFamily="18" charset="0"/>
              </a:rPr>
              <a:t>а</a:t>
            </a:r>
            <a:r>
              <a:rPr lang="ru-RU" sz="3200" b="1" dirty="0">
                <a:solidFill>
                  <a:srgbClr val="000000"/>
                </a:solidFill>
                <a:latin typeface="Century Schoolbook" pitchFamily="18" charset="0"/>
              </a:rPr>
              <a:t>сивый,</a:t>
            </a:r>
          </a:p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AutoNum type="arabicParenR"/>
              <a:tabLst>
                <a:tab pos="636905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Century Schoolbook" pitchFamily="18" charset="0"/>
              </a:rPr>
              <a:t>телеф</a:t>
            </a:r>
            <a:r>
              <a:rPr lang="ru-RU" sz="3200" b="1" dirty="0">
                <a:solidFill>
                  <a:srgbClr val="FF0000"/>
                </a:solidFill>
                <a:latin typeface="Century Schoolbook" pitchFamily="18" charset="0"/>
              </a:rPr>
              <a:t>о</a:t>
            </a:r>
            <a:r>
              <a:rPr lang="ru-RU" sz="3200" b="1" dirty="0">
                <a:solidFill>
                  <a:srgbClr val="000000"/>
                </a:solidFill>
                <a:latin typeface="Century Schoolbook" pitchFamily="18" charset="0"/>
              </a:rPr>
              <a:t>н,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827088" y="4652963"/>
            <a:ext cx="30956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900113" y="5157788"/>
            <a:ext cx="30956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4932363" y="4581525"/>
            <a:ext cx="30956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5003800" y="5661025"/>
            <a:ext cx="30956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 flipH="1">
            <a:off x="3348038" y="4797425"/>
            <a:ext cx="11525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8860" name="Line 12"/>
          <p:cNvSpPr>
            <a:spLocks noChangeShapeType="1"/>
          </p:cNvSpPr>
          <p:nvPr/>
        </p:nvSpPr>
        <p:spPr bwMode="auto">
          <a:xfrm flipH="1">
            <a:off x="3492500" y="5373688"/>
            <a:ext cx="11525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 flipH="1">
            <a:off x="7667625" y="4797425"/>
            <a:ext cx="11525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8862" name="Line 14"/>
          <p:cNvSpPr>
            <a:spLocks noChangeShapeType="1"/>
          </p:cNvSpPr>
          <p:nvPr/>
        </p:nvSpPr>
        <p:spPr bwMode="auto">
          <a:xfrm flipH="1">
            <a:off x="7667625" y="5876925"/>
            <a:ext cx="11525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8863" name="Line 15"/>
          <p:cNvSpPr>
            <a:spLocks noChangeShapeType="1"/>
          </p:cNvSpPr>
          <p:nvPr/>
        </p:nvSpPr>
        <p:spPr bwMode="auto">
          <a:xfrm flipV="1">
            <a:off x="2124075" y="4437063"/>
            <a:ext cx="73025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8864" name="Line 16"/>
          <p:cNvSpPr>
            <a:spLocks noChangeShapeType="1"/>
          </p:cNvSpPr>
          <p:nvPr/>
        </p:nvSpPr>
        <p:spPr bwMode="auto">
          <a:xfrm flipV="1">
            <a:off x="2195513" y="5013325"/>
            <a:ext cx="73025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8865" name="Line 17"/>
          <p:cNvSpPr>
            <a:spLocks noChangeShapeType="1"/>
          </p:cNvSpPr>
          <p:nvPr/>
        </p:nvSpPr>
        <p:spPr bwMode="auto">
          <a:xfrm flipV="1">
            <a:off x="6877050" y="4508500"/>
            <a:ext cx="73025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8866" name="Line 18"/>
          <p:cNvSpPr>
            <a:spLocks noChangeShapeType="1"/>
          </p:cNvSpPr>
          <p:nvPr/>
        </p:nvSpPr>
        <p:spPr bwMode="auto">
          <a:xfrm flipV="1">
            <a:off x="7380288" y="5589588"/>
            <a:ext cx="73025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32931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9" grpId="0" animBg="1"/>
      <p:bldP spid="78860" grpId="0" animBg="1"/>
      <p:bldP spid="78861" grpId="0" animBg="1"/>
      <p:bldP spid="78862" grpId="0" animBg="1"/>
      <p:bldP spid="78863" grpId="0" animBg="1"/>
      <p:bldP spid="78864" grpId="0" animBg="1"/>
      <p:bldP spid="78865" grpId="0" animBg="1"/>
      <p:bldP spid="788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67647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kitty_singing_on_fence_hg_clr"/>
          <p:cNvPicPr>
            <a:picLocks noGrp="1" noChangeAspect="1" noChangeArrowheads="1" noCrop="1"/>
          </p:cNvPicPr>
          <p:nvPr>
            <p:ph type="body"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333750" cy="3333750"/>
          </a:xfrm>
          <a:noFill/>
        </p:spPr>
      </p:pic>
      <p:sp>
        <p:nvSpPr>
          <p:cNvPr id="829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394075" y="1285875"/>
            <a:ext cx="5749925" cy="2287588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Tx/>
              <a:buNone/>
              <a:tabLst>
                <a:tab pos="6369050" algn="l"/>
              </a:tabLst>
              <a:defRPr/>
            </a:pPr>
            <a:r>
              <a:rPr lang="ru-RU" sz="2000" i="1" dirty="0" smtClean="0"/>
              <a:t>                </a:t>
            </a:r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В какой из пар </a:t>
            </a:r>
          </a:p>
          <a:p>
            <a:pPr marL="0" indent="0" algn="just" eaLnBrk="1" hangingPunct="1">
              <a:lnSpc>
                <a:spcPct val="120000"/>
              </a:lnSpc>
              <a:buFontTx/>
              <a:buNone/>
              <a:tabLst>
                <a:tab pos="6369050" algn="l"/>
              </a:tabLst>
              <a:defRPr/>
            </a:pPr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    рифмы  нет.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95288" y="3789363"/>
            <a:ext cx="85693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algn="just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Tx/>
              <a:buAutoNum type="arabicParenR"/>
              <a:tabLst>
                <a:tab pos="6369050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Century Schoolbook" pitchFamily="18" charset="0"/>
              </a:rPr>
              <a:t>Каталог-монолог</a:t>
            </a:r>
            <a:endParaRPr lang="en-US" sz="3600" b="1" dirty="0">
              <a:solidFill>
                <a:srgbClr val="000000"/>
              </a:solidFill>
              <a:latin typeface="Century Schoolbook" pitchFamily="18" charset="0"/>
            </a:endParaRPr>
          </a:p>
          <a:p>
            <a:pPr marL="533400" indent="-533400" algn="just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Tx/>
              <a:buAutoNum type="arabicParenR"/>
              <a:tabLst>
                <a:tab pos="6369050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Century Schoolbook" pitchFamily="18" charset="0"/>
              </a:rPr>
              <a:t>Программа-телеграмма</a:t>
            </a:r>
            <a:endParaRPr lang="en-US" sz="3600" b="1" dirty="0">
              <a:solidFill>
                <a:srgbClr val="000000"/>
              </a:solidFill>
              <a:latin typeface="Century Schoolbook" pitchFamily="18" charset="0"/>
            </a:endParaRPr>
          </a:p>
          <a:p>
            <a:pPr marL="533400" indent="-533400" algn="just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Tx/>
              <a:buAutoNum type="arabicParenR"/>
              <a:tabLst>
                <a:tab pos="6369050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Century Schoolbook" pitchFamily="18" charset="0"/>
              </a:rPr>
              <a:t>Диагноз-прогноз</a:t>
            </a:r>
            <a:endParaRPr lang="en-US" sz="3600" b="1" dirty="0">
              <a:solidFill>
                <a:srgbClr val="000000"/>
              </a:solidFill>
              <a:latin typeface="Century Schoolbook" pitchFamily="18" charset="0"/>
            </a:endParaRPr>
          </a:p>
          <a:p>
            <a:pPr marL="533400" indent="-533400" algn="just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Tx/>
              <a:buAutoNum type="arabicParenR"/>
              <a:tabLst>
                <a:tab pos="6369050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Century Schoolbook" pitchFamily="18" charset="0"/>
              </a:rPr>
              <a:t>Иллюстрация-демонстрация</a:t>
            </a:r>
            <a:endParaRPr lang="ru-RU" sz="3600" b="1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>
            <a:off x="5357816" y="5572140"/>
            <a:ext cx="2500331" cy="71438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95552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67647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5"/>
          <p:cNvSpPr txBox="1">
            <a:spLocks/>
          </p:cNvSpPr>
          <p:nvPr/>
        </p:nvSpPr>
        <p:spPr>
          <a:xfrm>
            <a:off x="22880" y="260648"/>
            <a:ext cx="885828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kern="0" dirty="0" smtClean="0"/>
              <a:t> </a:t>
            </a:r>
            <a:r>
              <a:rPr lang="ru-RU" b="1" kern="0" dirty="0" smtClean="0"/>
              <a:t>Расшифруйте названия городов</a:t>
            </a:r>
            <a:r>
              <a:rPr lang="ru-RU" kern="0" dirty="0" smtClean="0"/>
              <a:t>:</a:t>
            </a:r>
            <a:endParaRPr lang="ru-RU" kern="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1701358"/>
            <a:ext cx="27026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/>
              <a:t>Занька</a:t>
            </a:r>
            <a:endParaRPr lang="ru-RU" sz="4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74082" y="1655191"/>
            <a:ext cx="32861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 </a:t>
            </a:r>
            <a:r>
              <a:rPr lang="en-US" sz="4400" dirty="0" smtClean="0"/>
              <a:t> - </a:t>
            </a:r>
            <a:r>
              <a:rPr lang="ru-RU" sz="4400" dirty="0" smtClean="0"/>
              <a:t>Казань</a:t>
            </a:r>
            <a:endParaRPr lang="ru-RU" sz="4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73750" y="2844717"/>
            <a:ext cx="27860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/>
              <a:t>Городнов</a:t>
            </a:r>
            <a:endParaRPr lang="ru-RU" sz="4400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887585" y="2813940"/>
            <a:ext cx="31234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Новгород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7158" y="3885158"/>
            <a:ext cx="32558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 smtClean="0"/>
              <a:t>Дивлатоквос</a:t>
            </a:r>
            <a:endParaRPr lang="ru-RU" sz="4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953050" y="3854379"/>
            <a:ext cx="38957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-</a:t>
            </a:r>
            <a:r>
              <a:rPr lang="ru-RU" sz="4400" dirty="0" smtClean="0"/>
              <a:t> Владивосток</a:t>
            </a:r>
            <a:endParaRPr lang="ru-RU" sz="4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89206" y="4719501"/>
            <a:ext cx="21114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err="1" smtClean="0"/>
              <a:t>Квамос</a:t>
            </a:r>
            <a:endParaRPr lang="ru-RU" sz="4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843808" y="4719501"/>
            <a:ext cx="24561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-</a:t>
            </a:r>
            <a:r>
              <a:rPr lang="ru-RU" sz="4400" dirty="0" smtClean="0"/>
              <a:t> Москва</a:t>
            </a:r>
            <a:endParaRPr lang="ru-RU" sz="4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94989" y="5757324"/>
            <a:ext cx="24270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 smtClean="0"/>
              <a:t>Ромастко</a:t>
            </a:r>
            <a:endParaRPr lang="ru-RU" sz="4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286116" y="5715016"/>
            <a:ext cx="27863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- Кострома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14006487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woodland_stroll_trs"/>
          <p:cNvPicPr>
            <a:picLocks noChangeAspect="1" noChangeArrowheads="1"/>
          </p:cNvPicPr>
          <p:nvPr/>
        </p:nvPicPr>
        <p:blipFill>
          <a:blip r:embed="rId3" cstate="print">
            <a:lum bright="5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92825"/>
            <a:ext cx="576263" cy="538163"/>
          </a:xfrm>
          <a:prstGeom prst="actionButtonHome">
            <a:avLst/>
          </a:prstGeom>
          <a:solidFill>
            <a:schemeClr val="hlink">
              <a:alpha val="5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214414" y="464344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286380" y="192880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Эльвира\Desktop\im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uzyka_v_KVN_-_KVN_nachalo_peredachi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066881" y="5788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12497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0"/>
            <a:ext cx="5508625" cy="21336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8000" b="1" u="sng" dirty="0" smtClean="0">
                <a:solidFill>
                  <a:srgbClr val="E2E2E2"/>
                </a:solidFill>
                <a:latin typeface="Monotype Corsiva" pitchFamily="66" charset="0"/>
              </a:rPr>
              <a:t>Домашнее </a:t>
            </a:r>
            <a:br>
              <a:rPr lang="ru-RU" sz="8000" b="1" u="sng" dirty="0" smtClean="0">
                <a:solidFill>
                  <a:srgbClr val="E2E2E2"/>
                </a:solidFill>
                <a:latin typeface="Monotype Corsiva" pitchFamily="66" charset="0"/>
              </a:rPr>
            </a:br>
            <a:r>
              <a:rPr lang="ru-RU" sz="8000" b="1" u="sng" dirty="0" smtClean="0">
                <a:solidFill>
                  <a:srgbClr val="E2E2E2"/>
                </a:solidFill>
                <a:latin typeface="Monotype Corsiva" pitchFamily="66" charset="0"/>
              </a:rPr>
              <a:t>задание</a:t>
            </a:r>
            <a:endParaRPr lang="ru-RU" sz="8000" u="sng" dirty="0" smtClean="0">
              <a:solidFill>
                <a:srgbClr val="E2E2E2"/>
              </a:solidFill>
              <a:latin typeface="Monotype Corsiva" pitchFamily="66" charset="0"/>
            </a:endParaRPr>
          </a:p>
        </p:txBody>
      </p:sp>
      <p:pic>
        <p:nvPicPr>
          <p:cNvPr id="118788" name="Picture 4" descr="smart_guy_reading_hg_clr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2465388"/>
            <a:ext cx="4392613" cy="4392612"/>
          </a:xfrm>
        </p:spPr>
      </p:pic>
    </p:spTree>
    <p:extLst>
      <p:ext uri="{BB962C8B-B14F-4D97-AF65-F5344CB8AC3E}">
        <p14:creationId xmlns="" xmlns:p14="http://schemas.microsoft.com/office/powerpoint/2010/main" val="33430571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187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43825" cy="935509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latin typeface="Monotype Corsiva" pitchFamily="66" charset="0"/>
              </a:rPr>
              <a:t>Объясни пословицу</a:t>
            </a:r>
            <a:endParaRPr lang="en-US" sz="5400" b="1" dirty="0" smtClean="0">
              <a:latin typeface="Monotype Corsiva" pitchFamily="66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5750" y="1785938"/>
            <a:ext cx="8429625" cy="1250950"/>
          </a:xfrm>
          <a:noFill/>
        </p:spPr>
        <p:txBody>
          <a:bodyPr anchor="ctr">
            <a:spAutoFit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3800" b="1" i="1" dirty="0" smtClean="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rPr>
              <a:t>Слово – не воробей,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3800" b="1" i="1" dirty="0" smtClean="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rPr>
              <a:t>вылетит – не поймаешь!</a:t>
            </a:r>
            <a:endParaRPr lang="ru-RU" sz="3600" dirty="0" smtClean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2" cstate="print"/>
          <a:srcRect l="27551" t="22989" r="5103" b="10919"/>
          <a:stretch>
            <a:fillRect/>
          </a:stretch>
        </p:blipFill>
        <p:spPr bwMode="auto">
          <a:xfrm>
            <a:off x="5292725" y="4292600"/>
            <a:ext cx="34163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8313" y="2852738"/>
            <a:ext cx="8207375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srgbClr val="FFFFFF"/>
                </a:solidFill>
                <a:latin typeface="Monotype Corsiva" pitchFamily="66" charset="0"/>
              </a:rPr>
              <a:t>Прежде, чем что-либо сказать, надо хорошенько подумать, чтобы потом не пришлось 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srgbClr val="FFFFFF"/>
                </a:solidFill>
                <a:latin typeface="Monotype Corsiva" pitchFamily="66" charset="0"/>
              </a:rPr>
              <a:t>жалеть </a:t>
            </a:r>
            <a:r>
              <a:rPr lang="ru-RU" sz="4800" dirty="0">
                <a:solidFill>
                  <a:srgbClr val="FFFFFF"/>
                </a:solidFill>
                <a:latin typeface="Monotype Corsiva" pitchFamily="66" charset="0"/>
              </a:rPr>
              <a:t>о 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800" dirty="0">
                <a:solidFill>
                  <a:srgbClr val="FFFFFF"/>
                </a:solidFill>
                <a:latin typeface="Monotype Corsiva" pitchFamily="66" charset="0"/>
              </a:rPr>
              <a:t>сказанном.</a:t>
            </a:r>
            <a:endParaRPr lang="en-US" sz="4800" dirty="0">
              <a:solidFill>
                <a:srgbClr val="FFFFFF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0046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0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2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642938"/>
            <a:ext cx="7743825" cy="1143000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latin typeface="Monotype Corsiva" pitchFamily="66" charset="0"/>
              </a:rPr>
              <a:t>Объясни пословицу </a:t>
            </a:r>
            <a:endParaRPr lang="en-US" sz="5400" b="1" dirty="0" smtClean="0">
              <a:latin typeface="Monotype Corsiva" pitchFamily="66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7188" y="1728788"/>
            <a:ext cx="8501062" cy="1190625"/>
          </a:xfrm>
          <a:noFill/>
        </p:spPr>
        <p:txBody>
          <a:bodyPr anchor="ctr">
            <a:spAutoFit/>
          </a:bodyPr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rPr>
              <a:t>Что написано пером,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rPr>
              <a:t>того не вырубишь топором</a:t>
            </a:r>
            <a:r>
              <a:rPr lang="ru-RU" sz="3600" i="1" dirty="0" smtClean="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4" name="Picture 3" descr="C:\Documents and Settings\Ольга\Мои документы\zapi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9825" y="3643313"/>
            <a:ext cx="419417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750" y="2852738"/>
            <a:ext cx="813276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5000" dirty="0">
                <a:solidFill>
                  <a:srgbClr val="FFFFFF"/>
                </a:solidFill>
                <a:latin typeface="Monotype Corsiva" pitchFamily="66" charset="0"/>
              </a:rPr>
              <a:t>Если написанное стало известно, вошло в силу, его уже </a:t>
            </a:r>
            <a:r>
              <a:rPr lang="ru-RU" sz="5000" dirty="0" smtClean="0">
                <a:solidFill>
                  <a:srgbClr val="FFFFFF"/>
                </a:solidFill>
                <a:latin typeface="Monotype Corsiva" pitchFamily="66" charset="0"/>
              </a:rPr>
              <a:t/>
            </a:r>
            <a:br>
              <a:rPr lang="ru-RU" sz="5000" dirty="0" smtClean="0">
                <a:solidFill>
                  <a:srgbClr val="FFFFFF"/>
                </a:solidFill>
                <a:latin typeface="Monotype Corsiva" pitchFamily="66" charset="0"/>
              </a:rPr>
            </a:br>
            <a:r>
              <a:rPr lang="ru-RU" sz="5000" dirty="0" smtClean="0">
                <a:solidFill>
                  <a:srgbClr val="FFFFFF"/>
                </a:solidFill>
                <a:latin typeface="Monotype Corsiva" pitchFamily="66" charset="0"/>
              </a:rPr>
              <a:t>не изменишь</a:t>
            </a:r>
            <a:r>
              <a:rPr lang="ru-RU" sz="5000" dirty="0">
                <a:solidFill>
                  <a:srgbClr val="FFFFFF"/>
                </a:solidFill>
                <a:latin typeface="Monotype Corsiva" pitchFamily="66" charset="0"/>
              </a:rPr>
              <a:t>, </a:t>
            </a:r>
            <a:r>
              <a:rPr lang="ru-RU" sz="5000" dirty="0" smtClean="0">
                <a:solidFill>
                  <a:srgbClr val="FFFFFF"/>
                </a:solidFill>
                <a:latin typeface="Monotype Corsiva" pitchFamily="66" charset="0"/>
              </a:rPr>
              <a:t/>
            </a:r>
            <a:br>
              <a:rPr lang="ru-RU" sz="5000" dirty="0" smtClean="0">
                <a:solidFill>
                  <a:srgbClr val="FFFFFF"/>
                </a:solidFill>
                <a:latin typeface="Monotype Corsiva" pitchFamily="66" charset="0"/>
              </a:rPr>
            </a:br>
            <a:r>
              <a:rPr lang="ru-RU" sz="5000" dirty="0" smtClean="0">
                <a:solidFill>
                  <a:srgbClr val="FFFFFF"/>
                </a:solidFill>
                <a:latin typeface="Monotype Corsiva" pitchFamily="66" charset="0"/>
              </a:rPr>
              <a:t>не исправишь</a:t>
            </a:r>
            <a:r>
              <a:rPr lang="ru-RU" sz="5000" dirty="0">
                <a:solidFill>
                  <a:srgbClr val="FFFFFF"/>
                </a:solidFill>
                <a:latin typeface="Monotype Corsiva" pitchFamily="66" charset="0"/>
              </a:rPr>
              <a:t>.</a:t>
            </a:r>
            <a:endParaRPr lang="en-US" sz="5000" dirty="0">
              <a:solidFill>
                <a:srgbClr val="FFFFFF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3907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05787" cy="1000125"/>
          </a:xfrm>
        </p:spPr>
        <p:txBody>
          <a:bodyPr/>
          <a:lstStyle/>
          <a:p>
            <a:pPr eaLnBrk="1" hangingPunct="1"/>
            <a:r>
              <a:rPr lang="ru-RU" sz="3600" dirty="0" smtClean="0"/>
              <a:t>Решите вопрос - задачу</a:t>
            </a:r>
            <a:r>
              <a:rPr lang="ru-RU" sz="3600" dirty="0"/>
              <a:t> </a:t>
            </a:r>
            <a:endParaRPr lang="ru-RU" sz="3600" dirty="0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7785547" cy="2088232"/>
          </a:xfrm>
        </p:spPr>
        <p:txBody>
          <a:bodyPr/>
          <a:lstStyle/>
          <a:p>
            <a:r>
              <a:rPr lang="ru-RU" sz="1800" i="1" dirty="0" smtClean="0"/>
              <a:t>По </a:t>
            </a:r>
            <a:r>
              <a:rPr lang="ru-RU" sz="1800" i="1" dirty="0"/>
              <a:t>улице шел старичок, опираясь на палку. Он был очень стар и от </a:t>
            </a:r>
            <a:r>
              <a:rPr lang="ru-RU" sz="1800" i="1" dirty="0" smtClean="0"/>
              <a:t>старости </a:t>
            </a:r>
            <a:r>
              <a:rPr lang="ru-RU" sz="1800" i="1" dirty="0"/>
              <a:t>согнулся, поэтому шел, глядя себе под ноги. Навстречу ему, подняв голову кверху, шел  </a:t>
            </a:r>
            <a:r>
              <a:rPr lang="ru-RU" sz="1800" i="1" dirty="0" smtClean="0"/>
              <a:t> мальчик. </a:t>
            </a:r>
            <a:r>
              <a:rPr lang="ru-RU" sz="1800" i="1" dirty="0"/>
              <a:t>Мальчик натолкнулся на старичка и сильно его толкнул. Старик </a:t>
            </a:r>
            <a:r>
              <a:rPr lang="ru-RU" sz="1800" i="1" dirty="0" smtClean="0"/>
              <a:t>очень</a:t>
            </a:r>
            <a:r>
              <a:rPr lang="ru-RU" sz="1800" dirty="0" smtClean="0"/>
              <a:t> </a:t>
            </a:r>
            <a:r>
              <a:rPr lang="ru-RU" sz="1800" i="1" dirty="0" smtClean="0"/>
              <a:t>рассердился </a:t>
            </a:r>
            <a:r>
              <a:rPr lang="ru-RU" sz="1800" i="1" dirty="0"/>
              <a:t>на </a:t>
            </a:r>
            <a:r>
              <a:rPr lang="ru-RU" sz="1800" i="1" dirty="0" smtClean="0"/>
              <a:t>мальчика</a:t>
            </a:r>
            <a:endParaRPr lang="ru-RU" sz="3800" dirty="0" smtClean="0">
              <a:latin typeface="Monotype Corsiva" pitchFamily="66" charset="0"/>
            </a:endParaRPr>
          </a:p>
          <a:p>
            <a:pPr marL="0" indent="0" algn="just" eaLnBrk="1" hangingPunct="1">
              <a:buFontTx/>
              <a:buNone/>
              <a:tabLst>
                <a:tab pos="457200" algn="l"/>
              </a:tabLst>
              <a:defRPr/>
            </a:pPr>
            <a:endParaRPr lang="ru-RU" sz="3800" dirty="0" smtClean="0"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414908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Что должен сказать мальчик? 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5476867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  </a:t>
            </a:r>
            <a:r>
              <a:rPr lang="ru-RU" sz="3600" dirty="0" smtClean="0"/>
              <a:t>Извините, пожалуйста.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2219798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77118" y="116633"/>
            <a:ext cx="8205787" cy="432047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chemeClr val="tx1"/>
                </a:solidFill>
              </a:rPr>
              <a:t>Решите вопрос - задачу</a:t>
            </a:r>
            <a:r>
              <a:rPr lang="ru-RU" sz="3600" dirty="0"/>
              <a:t>: </a:t>
            </a:r>
            <a:endParaRPr lang="ru-RU" sz="3600" dirty="0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136904" cy="3312368"/>
          </a:xfrm>
        </p:spPr>
        <p:txBody>
          <a:bodyPr/>
          <a:lstStyle/>
          <a:p>
            <a:r>
              <a:rPr lang="ru-RU" sz="1800" i="1" dirty="0" smtClean="0"/>
              <a:t>По </a:t>
            </a:r>
            <a:r>
              <a:rPr lang="ru-RU" sz="1800" i="1" dirty="0"/>
              <a:t>улице шли двое прохожих, первому 62 года, другому </a:t>
            </a:r>
            <a:r>
              <a:rPr lang="ru-RU" sz="1800" i="1" dirty="0" smtClean="0"/>
              <a:t> 14 лет</a:t>
            </a:r>
            <a:r>
              <a:rPr lang="ru-RU" sz="1800" i="1" dirty="0"/>
              <a:t>. У первого в руках было </a:t>
            </a:r>
            <a:r>
              <a:rPr lang="ru-RU" sz="1800" i="1" dirty="0" smtClean="0"/>
              <a:t>5 </a:t>
            </a:r>
            <a:r>
              <a:rPr lang="ru-RU" sz="1800" i="1" dirty="0"/>
              <a:t>предметов: портфель, 3 книги, большой сверток. Одна из книг </a:t>
            </a:r>
            <a:r>
              <a:rPr lang="ru-RU" sz="1800" i="1" dirty="0" smtClean="0"/>
              <a:t>упала.</a:t>
            </a:r>
            <a:r>
              <a:rPr lang="ru-RU" sz="1800" dirty="0" smtClean="0"/>
              <a:t> </a:t>
            </a:r>
            <a:r>
              <a:rPr lang="ru-RU" sz="1800" i="1" dirty="0" smtClean="0"/>
              <a:t>У </a:t>
            </a:r>
            <a:r>
              <a:rPr lang="ru-RU" sz="1800" i="1" dirty="0"/>
              <a:t>вас книга упала! - закричал мальчик, догоняя прохожего</a:t>
            </a:r>
            <a:r>
              <a:rPr lang="ru-RU" sz="1800" i="1" dirty="0" smtClean="0"/>
              <a:t>.</a:t>
            </a:r>
          </a:p>
          <a:p>
            <a:pPr marL="0" indent="0">
              <a:buNone/>
            </a:pPr>
            <a:r>
              <a:rPr lang="ru-RU" sz="1800" i="1" dirty="0"/>
              <a:t> - Разве?  - удивился тот.</a:t>
            </a:r>
            <a:endParaRPr lang="ru-RU" sz="1800" dirty="0"/>
          </a:p>
          <a:p>
            <a:r>
              <a:rPr lang="ru-RU" sz="1800" i="1" dirty="0"/>
              <a:t>     - Конечно, - объяснил мальчик, - у вас же было три книги плюс портфель плюс пакет </a:t>
            </a:r>
            <a:r>
              <a:rPr lang="ru-RU" sz="1800" i="1" dirty="0" smtClean="0"/>
              <a:t>– </a:t>
            </a:r>
            <a:r>
              <a:rPr lang="ru-RU" sz="1800" i="1" dirty="0"/>
              <a:t> итого 5 вещей, а теперь осталось четыре.</a:t>
            </a:r>
            <a:endParaRPr lang="ru-RU" sz="1800" dirty="0"/>
          </a:p>
          <a:p>
            <a:r>
              <a:rPr lang="ru-RU" sz="1800" i="1" dirty="0"/>
              <a:t>    - Я вижу, ты хорошо знаешь вычитание и сложение,- сказал прохожий, с </a:t>
            </a:r>
            <a:r>
              <a:rPr lang="ru-RU" sz="1800" i="1" dirty="0" smtClean="0"/>
              <a:t>трудом</a:t>
            </a:r>
            <a:r>
              <a:rPr lang="ru-RU" sz="1800" dirty="0" smtClean="0"/>
              <a:t> </a:t>
            </a:r>
            <a:r>
              <a:rPr lang="ru-RU" sz="1800" i="1" dirty="0" smtClean="0"/>
              <a:t>поднимая </a:t>
            </a:r>
            <a:r>
              <a:rPr lang="ru-RU" sz="1800" i="1" dirty="0"/>
              <a:t>книгу. - Однако есть правила, которые ты еще не усвоил.</a:t>
            </a:r>
            <a:endParaRPr lang="ru-RU" sz="1800" dirty="0"/>
          </a:p>
          <a:p>
            <a:endParaRPr lang="ru-RU" sz="1800" dirty="0" smtClean="0">
              <a:latin typeface="Monotype Corsiva" pitchFamily="66" charset="0"/>
            </a:endParaRPr>
          </a:p>
          <a:p>
            <a:pPr marL="0" indent="0" algn="just" eaLnBrk="1" hangingPunct="1">
              <a:buFontTx/>
              <a:buNone/>
              <a:tabLst>
                <a:tab pos="457200" algn="l"/>
              </a:tabLst>
              <a:defRPr/>
            </a:pPr>
            <a:endParaRPr lang="ru-RU" sz="3800" dirty="0" smtClean="0"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414908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 </a:t>
            </a:r>
            <a:r>
              <a:rPr lang="ru-RU" sz="3600" dirty="0"/>
              <a:t>каких правилах </a:t>
            </a:r>
            <a:r>
              <a:rPr lang="ru-RU" sz="3600" dirty="0" smtClean="0"/>
              <a:t>говорил старичок</a:t>
            </a:r>
            <a:r>
              <a:rPr lang="ru-RU" sz="3600" dirty="0"/>
              <a:t>?  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4795411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sz="3600" dirty="0" smtClean="0"/>
              <a:t> </a:t>
            </a:r>
            <a:r>
              <a:rPr lang="ru-RU" sz="3200" b="1" dirty="0"/>
              <a:t>Извините, у Вас упала </a:t>
            </a:r>
            <a:r>
              <a:rPr lang="ru-RU" sz="3200" b="1" dirty="0" smtClean="0"/>
              <a:t>книга.</a:t>
            </a:r>
          </a:p>
          <a:p>
            <a:pPr algn="ctr"/>
            <a:r>
              <a:rPr lang="ru-RU" sz="3200" b="1" dirty="0" smtClean="0"/>
              <a:t>Разрешите</a:t>
            </a:r>
            <a:r>
              <a:rPr lang="ru-RU" sz="3200" b="1" dirty="0"/>
              <a:t>, пожалуйста,  </a:t>
            </a:r>
            <a:r>
              <a:rPr lang="ru-RU" sz="3200" b="1" dirty="0" smtClean="0"/>
              <a:t>подниму </a:t>
            </a:r>
            <a:r>
              <a:rPr lang="ru-RU" sz="3200" b="1" dirty="0"/>
              <a:t>ее</a:t>
            </a:r>
            <a:r>
              <a:rPr lang="ru-RU" sz="3200" b="1" dirty="0" smtClean="0"/>
              <a:t>.</a:t>
            </a:r>
            <a:endParaRPr lang="ru-RU" sz="3200" b="1" dirty="0"/>
          </a:p>
          <a:p>
            <a:pPr algn="ctr"/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37249434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730888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Sample Pictures\post-143266-12473669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59429" cy="638064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504" y="404664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2конкурс </a:t>
            </a:r>
            <a:r>
              <a:rPr lang="ru-RU" sz="5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«</a:t>
            </a:r>
            <a:r>
              <a:rPr lang="ru-RU" sz="54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Разминка».</a:t>
            </a:r>
            <a:br>
              <a:rPr lang="ru-RU" sz="54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endParaRPr lang="ru-RU" sz="5400" b="1" dirty="0"/>
          </a:p>
        </p:txBody>
      </p:sp>
    </p:spTree>
    <p:extLst>
      <p:ext uri="{BB962C8B-B14F-4D97-AF65-F5344CB8AC3E}">
        <p14:creationId xmlns="" xmlns:p14="http://schemas.microsoft.com/office/powerpoint/2010/main" val="31802729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Z:\newtek\_backgrounds_1.02\Tim\powerpoint templates\81-100\midnight_garden\midnight_garden_qx.jpg"/>
          <p:cNvPicPr>
            <a:picLocks noChangeAspect="1" noChangeArrowheads="1"/>
          </p:cNvPicPr>
          <p:nvPr/>
        </p:nvPicPr>
        <p:blipFill>
          <a:blip r:embed="rId2" cstate="print">
            <a:lum bright="64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2532" name="Содержимое 2"/>
          <p:cNvSpPr>
            <a:spLocks noGrp="1"/>
          </p:cNvSpPr>
          <p:nvPr>
            <p:ph idx="4294967295"/>
          </p:nvPr>
        </p:nvSpPr>
        <p:spPr>
          <a:xfrm>
            <a:off x="0" y="214313"/>
            <a:ext cx="8528050" cy="266541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Что есть и у дерева, </a:t>
            </a:r>
            <a:br>
              <a:rPr lang="ru-RU" sz="3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растущего в лесу, и у слова «дерево», написанного на бумаге?</a:t>
            </a:r>
          </a:p>
        </p:txBody>
      </p:sp>
      <p:pic>
        <p:nvPicPr>
          <p:cNvPr id="22533" name="Picture 5" descr="tire_swing_swaying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286000"/>
            <a:ext cx="39131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7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143625"/>
            <a:ext cx="576262" cy="538163"/>
          </a:xfrm>
          <a:prstGeom prst="actionButtonHome">
            <a:avLst/>
          </a:prstGeom>
          <a:solidFill>
            <a:srgbClr val="006600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0" descr="kitchen_counter_q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60587">
            <a:off x="-117180" y="2861980"/>
            <a:ext cx="5029424" cy="279231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Вертикальный свиток 5"/>
          <p:cNvSpPr/>
          <p:nvPr/>
        </p:nvSpPr>
        <p:spPr bwMode="auto">
          <a:xfrm rot="20828939">
            <a:off x="479425" y="3379788"/>
            <a:ext cx="3357563" cy="2492375"/>
          </a:xfrm>
          <a:prstGeom prst="verticalScroll">
            <a:avLst/>
          </a:prstGeom>
          <a:noFill/>
          <a:ln w="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0" hangingPunct="0">
              <a:defRPr/>
            </a:pPr>
            <a:r>
              <a:rPr lang="ru-RU" sz="6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дерево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86063" y="5929313"/>
            <a:ext cx="33575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>
                <a:solidFill>
                  <a:srgbClr val="FF0000"/>
                </a:solidFill>
              </a:rPr>
              <a:t>корень</a:t>
            </a:r>
            <a:endParaRPr lang="ru-RU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19299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4" descr="ashtrax_sld"/>
          <p:cNvPicPr>
            <a:picLocks noChangeAspect="1" noChangeArrowheads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0" y="449263"/>
            <a:ext cx="8064500" cy="6408737"/>
          </a:xfrm>
        </p:spPr>
        <p:txBody>
          <a:bodyPr/>
          <a:lstStyle/>
          <a:p>
            <a:pPr marL="0" indent="363538" algn="ctr" eaLnBrk="1" hangingPunct="1">
              <a:buFontTx/>
              <a:buNone/>
              <a:defRPr/>
            </a:pPr>
            <a:endParaRPr lang="ru-RU" sz="18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3538" algn="ctr" eaLnBrk="1" hangingPunct="1">
              <a:buFontTx/>
              <a:buNone/>
              <a:defRPr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Из букв двух слов составьте новое слово, имеющее отношение к флоре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3538" algn="ctr" eaLnBrk="1" hangingPunct="1">
              <a:buFontTx/>
              <a:buNone/>
              <a:defRPr/>
            </a:pPr>
            <a:endParaRPr lang="ru-RU" sz="1800" b="1" dirty="0" smtClean="0">
              <a:solidFill>
                <a:srgbClr val="003300"/>
              </a:solidFill>
              <a:latin typeface="Modern No. 20" pitchFamily="18" charset="0"/>
            </a:endParaRPr>
          </a:p>
          <a:p>
            <a:pPr marL="0" indent="363538" eaLnBrk="1" hangingPunct="1">
              <a:buFontTx/>
              <a:buNone/>
              <a:defRPr/>
            </a:pPr>
            <a:r>
              <a:rPr lang="ru-RU" sz="3600" b="1" dirty="0" smtClean="0">
                <a:solidFill>
                  <a:srgbClr val="660033"/>
                </a:solidFill>
                <a:latin typeface="Albertus" pitchFamily="34" charset="0"/>
              </a:rPr>
              <a:t>ПАРК + ИВА</a:t>
            </a:r>
          </a:p>
          <a:p>
            <a:pPr marL="0" indent="363538" eaLnBrk="1" hangingPunct="1">
              <a:buFontTx/>
              <a:buNone/>
              <a:defRPr/>
            </a:pPr>
            <a:endParaRPr lang="ru-RU" sz="2400" b="1" dirty="0" smtClean="0">
              <a:solidFill>
                <a:srgbClr val="660033"/>
              </a:solidFill>
              <a:latin typeface="Albertus" pitchFamily="34" charset="0"/>
            </a:endParaRPr>
          </a:p>
          <a:p>
            <a:pPr marL="0" indent="363538" eaLnBrk="1" hangingPunct="1">
              <a:buFontTx/>
              <a:buNone/>
              <a:defRPr/>
            </a:pPr>
            <a:r>
              <a:rPr lang="ru-RU" sz="3600" b="1" dirty="0" smtClean="0">
                <a:solidFill>
                  <a:srgbClr val="660033"/>
                </a:solidFill>
                <a:latin typeface="Albertus" pitchFamily="34" charset="0"/>
              </a:rPr>
              <a:t>ЛЕВ + КИСА</a:t>
            </a:r>
          </a:p>
          <a:p>
            <a:pPr marL="0" indent="363538" eaLnBrk="1" hangingPunct="1">
              <a:buFontTx/>
              <a:buNone/>
              <a:defRPr/>
            </a:pPr>
            <a:endParaRPr lang="ru-RU" sz="2400" b="1" dirty="0" smtClean="0">
              <a:solidFill>
                <a:srgbClr val="660033"/>
              </a:solidFill>
              <a:latin typeface="Albertus" pitchFamily="34" charset="0"/>
            </a:endParaRPr>
          </a:p>
          <a:p>
            <a:pPr marL="0" indent="363538" eaLnBrk="1" hangingPunct="1">
              <a:buFontTx/>
              <a:buNone/>
              <a:defRPr/>
            </a:pPr>
            <a:r>
              <a:rPr lang="ru-RU" sz="3600" b="1" dirty="0" smtClean="0">
                <a:solidFill>
                  <a:srgbClr val="660033"/>
                </a:solidFill>
                <a:latin typeface="Albertus" pitchFamily="34" charset="0"/>
              </a:rPr>
              <a:t>МОР + КАША</a:t>
            </a:r>
          </a:p>
        </p:txBody>
      </p:sp>
      <p:pic>
        <p:nvPicPr>
          <p:cNvPr id="14340" name="Picture 83" descr="owl_reading_rocking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852738"/>
            <a:ext cx="33686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174228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4" descr="ashtrax_sld"/>
          <p:cNvPicPr>
            <a:picLocks noChangeAspect="1" noChangeArrowheads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49263"/>
            <a:ext cx="8064500" cy="6408737"/>
          </a:xfrm>
        </p:spPr>
        <p:txBody>
          <a:bodyPr/>
          <a:lstStyle/>
          <a:p>
            <a:pPr marL="0" indent="363538" algn="ctr" eaLnBrk="1" hangingPunct="1">
              <a:buFontTx/>
              <a:buNone/>
              <a:defRPr/>
            </a:pPr>
            <a:endParaRPr lang="ru-RU" sz="18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3538" algn="ctr"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Из букв двух слов составьте новое слово, имеющее отношение к флоре.</a:t>
            </a:r>
          </a:p>
          <a:p>
            <a:pPr marL="0" indent="363538" eaLnBrk="1" hangingPunct="1">
              <a:buFontTx/>
              <a:buNone/>
              <a:defRPr/>
            </a:pPr>
            <a:endParaRPr lang="ru-RU" sz="1800" b="1" dirty="0" smtClean="0">
              <a:solidFill>
                <a:srgbClr val="003300"/>
              </a:solidFill>
              <a:latin typeface="Albertus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3600" b="1" dirty="0" smtClean="0">
                <a:solidFill>
                  <a:srgbClr val="660033"/>
                </a:solidFill>
                <a:latin typeface="Albertus" pitchFamily="34" charset="0"/>
              </a:rPr>
              <a:t>ПАРК + ИВА</a:t>
            </a:r>
          </a:p>
          <a:p>
            <a:pPr marL="0" indent="0" eaLnBrk="1" hangingPunct="1">
              <a:buFontTx/>
              <a:buNone/>
              <a:defRPr/>
            </a:pPr>
            <a:endParaRPr lang="ru-RU" sz="2400" b="1" dirty="0" smtClean="0">
              <a:solidFill>
                <a:srgbClr val="660033"/>
              </a:solidFill>
              <a:latin typeface="Albertus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3600" b="1" dirty="0" smtClean="0">
                <a:solidFill>
                  <a:srgbClr val="660033"/>
                </a:solidFill>
                <a:latin typeface="Albertus" pitchFamily="34" charset="0"/>
              </a:rPr>
              <a:t>ЛЕВ + КИСА</a:t>
            </a:r>
          </a:p>
          <a:p>
            <a:pPr marL="0" indent="0" eaLnBrk="1" hangingPunct="1">
              <a:buFontTx/>
              <a:buNone/>
              <a:defRPr/>
            </a:pPr>
            <a:endParaRPr lang="ru-RU" sz="2400" b="1" dirty="0" smtClean="0">
              <a:solidFill>
                <a:srgbClr val="660033"/>
              </a:solidFill>
              <a:latin typeface="Albertus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3600" b="1" dirty="0" smtClean="0">
                <a:solidFill>
                  <a:srgbClr val="660033"/>
                </a:solidFill>
                <a:latin typeface="Albertus" pitchFamily="34" charset="0"/>
              </a:rPr>
              <a:t>МОР + КАША</a:t>
            </a:r>
          </a:p>
        </p:txBody>
      </p:sp>
      <p:sp>
        <p:nvSpPr>
          <p:cNvPr id="78927" name="AutoShape 7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92825"/>
            <a:ext cx="576263" cy="538163"/>
          </a:xfrm>
          <a:prstGeom prst="actionButtonHome">
            <a:avLst/>
          </a:prstGeom>
          <a:solidFill>
            <a:schemeClr val="hlink">
              <a:alpha val="5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5" name="Picture 83" descr="owl_reading_rocking_hg_cl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3429000"/>
            <a:ext cx="1922462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14750" y="2071678"/>
            <a:ext cx="3357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>
                <a:solidFill>
                  <a:srgbClr val="660033"/>
                </a:solidFill>
              </a:rPr>
              <a:t>=  КРАПИВА</a:t>
            </a:r>
            <a:endParaRPr lang="ru-RU" sz="36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57625" y="3143248"/>
            <a:ext cx="3357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dirty="0">
                <a:solidFill>
                  <a:srgbClr val="660033"/>
                </a:solidFill>
              </a:rPr>
              <a:t>=  ВАСИЛЁК</a:t>
            </a:r>
            <a:endParaRPr lang="ru-RU" sz="36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57625" y="4143381"/>
            <a:ext cx="3357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dirty="0">
                <a:solidFill>
                  <a:srgbClr val="660033"/>
                </a:solidFill>
              </a:rPr>
              <a:t>=  РОМАШКА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4507016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woodland_stroll_trs"/>
          <p:cNvPicPr>
            <a:picLocks noChangeAspect="1" noChangeArrowheads="1"/>
          </p:cNvPicPr>
          <p:nvPr/>
        </p:nvPicPr>
        <p:blipFill>
          <a:blip r:embed="rId3" cstate="print">
            <a:lum bright="5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1987" y="116632"/>
            <a:ext cx="7820025" cy="1428750"/>
          </a:xfrm>
        </p:spPr>
        <p:txBody>
          <a:bodyPr anchor="b">
            <a:normAutofit/>
          </a:bodyPr>
          <a:lstStyle/>
          <a:p>
            <a:pPr marL="0" indent="0" algn="ctr" eaLnBrk="1" hangingPunct="1"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Когда руки бываю</a:t>
            </a:r>
            <a:b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тремя личными местоимениями?</a:t>
            </a:r>
            <a:endParaRPr lang="ru-RU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214414" y="464344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2" descr="гигиен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13" t="9814" r="36337" b="3482"/>
          <a:stretch>
            <a:fillRect/>
          </a:stretch>
        </p:blipFill>
        <p:spPr bwMode="auto">
          <a:xfrm>
            <a:off x="500034" y="2571744"/>
            <a:ext cx="30241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143372" y="2000240"/>
            <a:ext cx="392909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Руки бывают тремя личными местоимениями, когда они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ВЫМЫТЫ!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0993433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woodland_stroll_trs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88640"/>
            <a:ext cx="8064500" cy="1133475"/>
          </a:xfrm>
        </p:spPr>
        <p:txBody>
          <a:bodyPr anchor="b"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3 конкурс      «ГРАМОТЕИ»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Найдите  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опечатки   в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двустишиях.</a:t>
            </a:r>
            <a:endParaRPr lang="ru-R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484" name="Picture 5" descr="shakespeare_writing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32766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90" name="AutoShape 6"/>
          <p:cNvSpPr>
            <a:spLocks noChangeArrowheads="1"/>
          </p:cNvSpPr>
          <p:nvPr/>
        </p:nvSpPr>
        <p:spPr bwMode="auto">
          <a:xfrm rot="10964379">
            <a:off x="2637425" y="1217083"/>
            <a:ext cx="5726538" cy="5874729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rot="10800000" wrap="none" anchorCtr="1"/>
          <a:lstStyle/>
          <a:p>
            <a:pPr algn="ctr" eaLnBrk="0" hangingPunct="0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Закричал охотник: «Ой!</a:t>
            </a:r>
          </a:p>
          <a:p>
            <a:pPr algn="ctr" eaLnBrk="0" hangingPunct="0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Двери гонятся за мной!»</a:t>
            </a:r>
          </a:p>
          <a:p>
            <a:pPr algn="ctr" eaLnBrk="0" hangingPunct="0">
              <a:defRPr/>
            </a:pPr>
            <a:endParaRPr lang="ru-RU" sz="1400" b="1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 eaLnBrk="0" hangingPunct="0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Поэт закончил строчку, </a:t>
            </a:r>
          </a:p>
          <a:p>
            <a:pPr algn="ctr" eaLnBrk="0" hangingPunct="0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 конце поставил бочку.</a:t>
            </a:r>
          </a:p>
          <a:p>
            <a:pPr algn="ctr" eaLnBrk="0" hangingPunct="0">
              <a:defRPr/>
            </a:pPr>
            <a:endParaRPr lang="ru-RU" sz="1400" b="1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 eaLnBrk="0" hangingPunct="0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На глазах у детворы</a:t>
            </a:r>
          </a:p>
          <a:p>
            <a:pPr algn="ctr" eaLnBrk="0" hangingPunct="0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Крысу красят маляры.</a:t>
            </a:r>
          </a:p>
          <a:p>
            <a:pPr algn="ctr" eaLnBrk="0" hangingPunct="0">
              <a:defRPr/>
            </a:pPr>
            <a:endParaRPr lang="ru-RU" sz="1400" b="1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 eaLnBrk="0" hangingPunct="0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На пожелтевшую траву</a:t>
            </a:r>
          </a:p>
          <a:p>
            <a:pPr algn="ctr" eaLnBrk="0" hangingPunct="0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Роняет лев свою листву.</a:t>
            </a:r>
          </a:p>
          <a:p>
            <a:pPr algn="ctr" eaLnBrk="0" hangingPunct="0">
              <a:defRPr/>
            </a:pP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28278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6" grpId="0"/>
      <p:bldP spid="2979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woodland_stroll_trs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52400"/>
            <a:ext cx="8534430" cy="1204898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«ГРАМОТЕИ»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Найдите  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опечатки   в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двустишиях</a:t>
            </a:r>
            <a:endParaRPr lang="ru-R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44" name="Picture 5" descr="shakespeare_writing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32766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90" name="AutoShape 6"/>
          <p:cNvSpPr>
            <a:spLocks noChangeArrowheads="1"/>
          </p:cNvSpPr>
          <p:nvPr/>
        </p:nvSpPr>
        <p:spPr bwMode="auto">
          <a:xfrm rot="10964379">
            <a:off x="2991369" y="1281307"/>
            <a:ext cx="5834063" cy="5741560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rot="10800000" wrap="none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Закричал охотник: «Ой!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</a:t>
            </a: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вери гонятся за мной!»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Поэт закончил строчку,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 конце поставил бочку.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На глазах у детворы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Крысу красят маляры.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На пожелтевшую траву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Роняет лев свою листву.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62240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Оформление по умолчанию">
  <a:themeElements>
    <a:clrScheme name="Другая 2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FFFFCC"/>
      </a:hlink>
      <a:folHlink>
        <a:srgbClr val="6B6BCE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chool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Mead Bold"/>
        <a:ea typeface=""/>
        <a:cs typeface=""/>
      </a:majorFont>
      <a:minorFont>
        <a:latin typeface="Mead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grad_daze">
  <a:themeElements>
    <a:clrScheme name="grad_daz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ad_daz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ad_daz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d_daz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d_daz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d_daz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d_daz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d_daz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d_daz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d_daz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d_daz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d_daz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d_daz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d_daz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1A6CACF22589F4EB996AFE4A06F0E97" ma:contentTypeVersion="49" ma:contentTypeDescription="Создание документа." ma:contentTypeScope="" ma:versionID="c104f9fe99b7342d297a16d4d6daf54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4a09e9edb872ac5036bd0f6a4ce01f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Муниципалитет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Муниципалитет" ma:index="8" nillable="true" ma:displayName="Муниципалитет" ma:list="{583966a8-86ba-4b4b-b2db-c7518df76d9e}" ma:internalName="_x041c__x0443__x043d__x0438__x0446__x0438__x043f__x0430__x043b__x0438__x0442__x0435__x0442_" ma:showField="Title" ma:web="4a252ca3-5a62-4c1c-90a6-29f4710e47f8">
      <xsd:simpleType>
        <xsd:restriction base="dms:Lookup"/>
      </xsd:simpleType>
    </xsd:element>
    <xsd:element name="SharedWithUsers" ma:index="9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0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1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Муниципалитет xmlns="4a252ca3-5a62-4c1c-90a6-29f4710e47f8" xsi:nil="true"/>
    <_dlc_DocId xmlns="4a252ca3-5a62-4c1c-90a6-29f4710e47f8">AWJJH2MPE6E2-1954848387-476</_dlc_DocId>
    <_dlc_DocIdUrl xmlns="4a252ca3-5a62-4c1c-90a6-29f4710e47f8">
      <Url>http://edu-sps.koiro.local/sch_int_12/_layouts/15/DocIdRedir.aspx?ID=AWJJH2MPE6E2-1954848387-476</Url>
      <Description>AWJJH2MPE6E2-1954848387-476</Description>
    </_dlc_DocIdUrl>
  </documentManagement>
</p:properties>
</file>

<file path=customXml/itemProps1.xml><?xml version="1.0" encoding="utf-8"?>
<ds:datastoreItem xmlns:ds="http://schemas.openxmlformats.org/officeDocument/2006/customXml" ds:itemID="{EF362AB9-AB75-4738-B9E8-5660519AF14D}"/>
</file>

<file path=customXml/itemProps2.xml><?xml version="1.0" encoding="utf-8"?>
<ds:datastoreItem xmlns:ds="http://schemas.openxmlformats.org/officeDocument/2006/customXml" ds:itemID="{DF45120F-9DEE-4CE5-B0DA-C82930055E2E}"/>
</file>

<file path=customXml/itemProps3.xml><?xml version="1.0" encoding="utf-8"?>
<ds:datastoreItem xmlns:ds="http://schemas.openxmlformats.org/officeDocument/2006/customXml" ds:itemID="{664F156D-FDDD-419D-A431-7C503404CD3E}"/>
</file>

<file path=customXml/itemProps4.xml><?xml version="1.0" encoding="utf-8"?>
<ds:datastoreItem xmlns:ds="http://schemas.openxmlformats.org/officeDocument/2006/customXml" ds:itemID="{6EE65E42-724A-42B6-918F-B0F4A6E1188A}"/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631</Words>
  <Application>Microsoft Office PowerPoint</Application>
  <PresentationFormat>Экран (4:3)</PresentationFormat>
  <Paragraphs>168</Paragraphs>
  <Slides>25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Оформление по умолчанию</vt:lpstr>
      <vt:lpstr>school</vt:lpstr>
      <vt:lpstr>6_Трек</vt:lpstr>
      <vt:lpstr>1_grad_daze</vt:lpstr>
      <vt:lpstr>Воздушный поток</vt:lpstr>
      <vt:lpstr>Клуб  Весёлых и Находчивых</vt:lpstr>
      <vt:lpstr>Слайд 2</vt:lpstr>
      <vt:lpstr>Слайд 3</vt:lpstr>
      <vt:lpstr>Слайд 4</vt:lpstr>
      <vt:lpstr>Слайд 5</vt:lpstr>
      <vt:lpstr>Слайд 6</vt:lpstr>
      <vt:lpstr> Когда руки бываю тремя личными местоимениями?</vt:lpstr>
      <vt:lpstr>3 конкурс      «ГРАМОТЕИ» Найдите   опечатки   в  двустишиях.</vt:lpstr>
      <vt:lpstr>«ГРАМОТЕИ» Найдите   опечатки   в  двустишиях</vt:lpstr>
      <vt:lpstr>«ГРАМОТЕИ» Найдите   опечатки   в  двустишиях</vt:lpstr>
      <vt:lpstr>Слайд 11</vt:lpstr>
      <vt:lpstr>5 конкурс    «Колесо»  Составьте из букв как можно больше слов.   </vt:lpstr>
      <vt:lpstr>Слайд 13</vt:lpstr>
      <vt:lpstr>    7конкурс «Путаница»  Слова в  словосочетаниях перепутали свои места. Верните каждое на своё место.</vt:lpstr>
      <vt:lpstr>Слайд 15</vt:lpstr>
      <vt:lpstr>Слайд 16</vt:lpstr>
      <vt:lpstr>Слайд 17</vt:lpstr>
      <vt:lpstr>Слайд 18</vt:lpstr>
      <vt:lpstr>Слайд 19</vt:lpstr>
      <vt:lpstr>Домашнее  задание</vt:lpstr>
      <vt:lpstr>Объясни пословицу</vt:lpstr>
      <vt:lpstr>Объясни пословицу </vt:lpstr>
      <vt:lpstr>Решите вопрос - задачу </vt:lpstr>
      <vt:lpstr>Решите вопрос - задачу: 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117</cp:revision>
  <dcterms:created xsi:type="dcterms:W3CDTF">2017-10-30T16:22:12Z</dcterms:created>
  <dcterms:modified xsi:type="dcterms:W3CDTF">2019-11-11T11:05:25Z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0x010100A1A6CACF22589F4EB996AFE4A06F0E97</vt:lpwstr>
  </property>
  <property fmtid="{D5CDD505-2E9C-101B-9397-08002B2CF9AE}" pid="3" name="_dlc_DocIdItemGuid">
    <vt:lpwstr>26b0a14b-c009-481d-b038-d2885688d8bc</vt:lpwstr>
  </property>
</Properties>
</file>