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6858000" cy="9144000" type="screen4x3"/>
  <p:notesSz cx="7105650" cy="102393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28" y="-7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27.10.2019</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9007" y="1619672"/>
            <a:ext cx="6320000" cy="4247317"/>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Картотека</a:t>
            </a:r>
          </a:p>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Дидактических игр</a:t>
            </a:r>
          </a:p>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a:t>
            </a: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ля детей </a:t>
            </a:r>
          </a:p>
          <a:p>
            <a:pPr algn="ctr"/>
            <a:r>
              <a:rPr lang="ru-RU"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 нарушением</a:t>
            </a:r>
          </a:p>
          <a:p>
            <a:pPr algn="ctr"/>
            <a:r>
              <a:rPr lang="ru-RU"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слуха</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2" y="395536"/>
            <a:ext cx="5976664" cy="5539978"/>
          </a:xfrm>
          <a:prstGeom prst="rect">
            <a:avLst/>
          </a:prstGeom>
          <a:noFill/>
        </p:spPr>
        <p:txBody>
          <a:bodyPr wrap="square" rtlCol="0">
            <a:spAutoFit/>
          </a:bodyPr>
          <a:lstStyle/>
          <a:p>
            <a:pPr algn="ctr"/>
            <a:r>
              <a:rPr lang="ru-RU" b="1" i="1" dirty="0" smtClean="0">
                <a:latin typeface="Monotype Corsiva" pitchFamily="66" charset="0"/>
              </a:rPr>
              <a:t>РАЗЛИЧЕНИЕ НА СЛУХ ГОЛОСОВ ПТИЦ И ЖИВОТНЫХ</a:t>
            </a:r>
            <a:endParaRPr lang="ru-RU" b="1" dirty="0" smtClean="0">
              <a:latin typeface="Monotype Corsiva" pitchFamily="66" charset="0"/>
            </a:endParaRPr>
          </a:p>
          <a:p>
            <a:pPr algn="ctr"/>
            <a:r>
              <a:rPr lang="ru-RU" sz="140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Это кто?</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Цель: </a:t>
            </a:r>
            <a:r>
              <a:rPr lang="ru-RU" sz="1400" dirty="0" smtClean="0">
                <a:latin typeface="Times New Roman" pitchFamily="18" charset="0"/>
                <a:cs typeface="Times New Roman" pitchFamily="18" charset="0"/>
              </a:rPr>
              <a:t>учить различать при ограниченном выборе голоса птиц и животных.</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пластинки или кассеты с записью голосов, например, мычание коровы, стук дятла, </a:t>
            </a:r>
            <a:r>
              <a:rPr lang="ru-RU" sz="1400" dirty="0" err="1" smtClean="0">
                <a:latin typeface="Times New Roman" pitchFamily="18" charset="0"/>
                <a:cs typeface="Times New Roman" pitchFamily="18" charset="0"/>
              </a:rPr>
              <a:t>кукуканье</a:t>
            </a:r>
            <a:r>
              <a:rPr lang="ru-RU" sz="1400" dirty="0" smtClean="0">
                <a:latin typeface="Times New Roman" pitchFamily="18" charset="0"/>
                <a:cs typeface="Times New Roman" pitchFamily="18" charset="0"/>
              </a:rPr>
              <a:t> кукушки или лай собаки, мяуканье кошки, кваканье лягушки, картинки с подписями, игрушки.</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будем играть, слушайте, пластинка (кассета), да, нет, верно, неверно, КОРОВА, ДЯТЕЛ, КУКУШКА, СОБАКА, КОШКА, ЛЯГУШКА.</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Педагог показывает соответствующую игрушку или картинку (например, кошку) и спрашивает детей, как она мяукает (СНОСКА: По возможности детям нужно показать живую кошку, дать возможность понаблюдать за ней, послушать звуки, которые она издает). После воспроизведения детьми голоса кошки (собаки, курицы) включается запись. Аналогично педагог знакомит детей с голосом другого животного или птицы. Соответствующие игрушки ставятся на стол, картинки помещаются в наборном полотне или на доске. Затем педагог предлагает детям узнать, чей голос они слышат. В случае ошибки он, не выключая записи, показывает соответствующую игрушку или картинку.</a:t>
            </a:r>
          </a:p>
          <a:p>
            <a:pPr algn="just"/>
            <a:r>
              <a:rPr lang="ru-RU" sz="1400" dirty="0" smtClean="0">
                <a:latin typeface="Times New Roman" pitchFamily="18" charset="0"/>
                <a:cs typeface="Times New Roman" pitchFamily="18" charset="0"/>
              </a:rPr>
              <a:t>Вначале дети различают наиболее противопоставленные по звучанию голоса при ограниченном (из двух-трех) выборе, например: мычание коровы - стук дятла (голос кукушки), лай собаки - мяуканье кошки - кваканье лягушки и т.п. Постепенно выбор расширяется.</a:t>
            </a:r>
          </a:p>
          <a:p>
            <a:pPr algn="just"/>
            <a:endParaRPr lang="ru-RU" sz="1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81" y="467544"/>
            <a:ext cx="5832647" cy="8032968"/>
          </a:xfrm>
          <a:prstGeom prst="rect">
            <a:avLst/>
          </a:prstGeom>
          <a:noFill/>
        </p:spPr>
        <p:txBody>
          <a:bodyPr wrap="square" rtlCol="0">
            <a:spAutoFit/>
          </a:bodyPr>
          <a:lstStyle/>
          <a:p>
            <a:pPr algn="ctr"/>
            <a:r>
              <a:rPr lang="ru-RU" b="1" i="1" dirty="0" smtClean="0">
                <a:latin typeface="Monotype Corsiva" pitchFamily="66" charset="0"/>
                <a:cs typeface="Times New Roman" pitchFamily="18" charset="0"/>
              </a:rPr>
              <a:t>ОБУЧЕНИЕ ОПРЕДЕЛЕНИЮ НАПРАВЛЕНИЯ ИСТОЧНИКА ЗВУКА</a:t>
            </a:r>
            <a:endParaRPr lang="ru-RU" b="1" dirty="0" smtClean="0">
              <a:latin typeface="Monotype Corsiva" pitchFamily="66" charset="0"/>
              <a:cs typeface="Times New Roman" pitchFamily="18" charset="0"/>
            </a:endParaRPr>
          </a:p>
          <a:p>
            <a:pPr algn="just"/>
            <a:r>
              <a:rPr lang="ru-RU" sz="1400" dirty="0" smtClean="0">
                <a:latin typeface="Times New Roman" pitchFamily="18" charset="0"/>
                <a:cs typeface="Times New Roman" pitchFamily="18" charset="0"/>
              </a:rPr>
              <a:t> </a:t>
            </a:r>
          </a:p>
          <a:p>
            <a:pPr algn="ctr"/>
            <a:r>
              <a:rPr lang="ru-RU" sz="1600" b="1" i="1" dirty="0" smtClean="0">
                <a:latin typeface="Times New Roman" pitchFamily="18" charset="0"/>
                <a:cs typeface="Times New Roman" pitchFamily="18" charset="0"/>
              </a:rPr>
              <a:t>Кто играл?</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Цель: </a:t>
            </a:r>
            <a:r>
              <a:rPr lang="ru-RU" sz="1400" dirty="0" smtClean="0">
                <a:latin typeface="Times New Roman" pitchFamily="18" charset="0"/>
                <a:cs typeface="Times New Roman" pitchFamily="18" charset="0"/>
              </a:rPr>
              <a:t>учить определять направление звука: слева или справа.</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барабан (или бубен, гармошка и т.п.), платок, таблички.</a:t>
            </a:r>
          </a:p>
          <a:p>
            <a:pPr algn="just"/>
            <a:r>
              <a:rPr lang="ru-RU" sz="1400" b="1" dirty="0" smtClean="0">
                <a:latin typeface="Times New Roman" pitchFamily="18" charset="0"/>
                <a:cs typeface="Times New Roman" pitchFamily="18" charset="0"/>
              </a:rPr>
              <a:t>Речевой материал:</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будем играть, </a:t>
            </a:r>
            <a:r>
              <a:rPr lang="ru-RU" sz="1400" i="1" dirty="0" err="1" smtClean="0">
                <a:latin typeface="Times New Roman" pitchFamily="18" charset="0"/>
                <a:cs typeface="Times New Roman" pitchFamily="18" charset="0"/>
              </a:rPr>
              <a:t>слушаи</a:t>
            </a:r>
            <a:r>
              <a:rPr lang="ru-RU" sz="1400" i="1" dirty="0" smtClean="0">
                <a:latin typeface="Times New Roman" pitchFamily="18" charset="0"/>
                <a:cs typeface="Times New Roman" pitchFamily="18" charset="0"/>
              </a:rPr>
              <a:t>(те), барабан (бубен, гармошка ...), кто играл? Где звучало? да, нет, верно, неверно, СПРАВА, СЛЕВА.</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Один ребенок становится в центре, справа и слева от него на одинаковом расстоянии (например, в 1-2 м) выстраиваются в две шеренги остальные дети. У первого ребенка той и другой шеренги - барабан (или бубен, гармошка и т.п.). Педагог предлагает играть на барабане ребенку из первой шеренги, а затем спрашивает водящего (т.е. ребенка находящегося в центре), кто играл. Водящий показывает на играющего на барабане ребенка и называет его. Дошкольник, который играл на барабане, передает его рядом стоящему ребенку и встает последним в свою шеренгу. Аналогично проводится работа и с ребенком из другой шеренги. Затем водящему завязывают платком глаза, и он на слух определяет, кто играл на барабане (т.е. определяет направление звука). Игра повторяется два-три раза, а затем выбирается новый водящий (или водящие, т.к. ими могут быть сразу два - три ребенка).</a:t>
            </a:r>
          </a:p>
          <a:p>
            <a:pPr algn="just"/>
            <a:r>
              <a:rPr lang="ru-RU" sz="1400" dirty="0" smtClean="0">
                <a:latin typeface="Times New Roman" pitchFamily="18" charset="0"/>
                <a:cs typeface="Times New Roman" pitchFamily="18" charset="0"/>
              </a:rPr>
              <a:t>Аналогично можно проводить работу по определению направления звука, расположенного спереди - сзади, справа слева - спереди - сзади. Главное чтобы двое или четверо детей находились на одинаковом расстоянии от водящего и все имели одну и ту же звучащую игрушку (например, барабан, дудку и т.п.), или звучащая игрушка может быть одна, а после извлечения из нее звука ее берет педагог и только затем развязывает платок, которым завязаны глаза водящего.</a:t>
            </a:r>
          </a:p>
          <a:p>
            <a:pPr algn="just"/>
            <a:r>
              <a:rPr lang="ru-RU" sz="1400" dirty="0" smtClean="0">
                <a:latin typeface="Times New Roman" pitchFamily="18" charset="0"/>
                <a:cs typeface="Times New Roman" pitchFamily="18" charset="0"/>
              </a:rPr>
              <a:t>При правильно подобранном режиме работы даже глухие дети слышат звук голоса с индивидуальными слуховыми аппаратами на расстоянии не менее 1,5 - 2 м. Поэтому, если дети протезированы </a:t>
            </a:r>
            <a:r>
              <a:rPr lang="ru-RU" sz="1400" dirty="0" err="1" smtClean="0">
                <a:latin typeface="Times New Roman" pitchFamily="18" charset="0"/>
                <a:cs typeface="Times New Roman" pitchFamily="18" charset="0"/>
              </a:rPr>
              <a:t>бинаурально</a:t>
            </a:r>
            <a:r>
              <a:rPr lang="ru-RU" sz="1400" dirty="0" smtClean="0">
                <a:latin typeface="Times New Roman" pitchFamily="18" charset="0"/>
                <a:cs typeface="Times New Roman" pitchFamily="18" charset="0"/>
              </a:rPr>
              <a:t>, т.е. двумя индивидуальными слуховыми аппаратами заушного типа, следует учить их определять направление звучания голоса. Упражнения могут проводиться в той же форме, при этом произносится имя ребенка.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2" y="395536"/>
            <a:ext cx="5976664" cy="9100314"/>
          </a:xfrm>
          <a:prstGeom prst="rect">
            <a:avLst/>
          </a:prstGeom>
          <a:noFill/>
        </p:spPr>
        <p:txBody>
          <a:bodyPr wrap="square" rtlCol="0">
            <a:spAutoFit/>
          </a:bodyPr>
          <a:lstStyle/>
          <a:p>
            <a:pPr algn="ctr"/>
            <a:r>
              <a:rPr lang="ru-RU" sz="2400" b="1" dirty="0" smtClean="0">
                <a:latin typeface="Monotype Corsiva" pitchFamily="66" charset="0"/>
              </a:rPr>
              <a:t>ИГРЫ ПО РАЗВИТИЮ РЕЧИ</a:t>
            </a:r>
          </a:p>
          <a:p>
            <a:pPr algn="ctr"/>
            <a:r>
              <a:rPr lang="ru-RU" sz="1600" b="1" i="1" dirty="0" smtClean="0">
                <a:latin typeface="Times New Roman" pitchFamily="18" charset="0"/>
                <a:cs typeface="Times New Roman" pitchFamily="18" charset="0"/>
              </a:rPr>
              <a:t>Семья</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Цели: </a:t>
            </a:r>
            <a:r>
              <a:rPr lang="ru-RU" sz="1400" dirty="0" smtClean="0">
                <a:latin typeface="Times New Roman" pitchFamily="18" charset="0"/>
                <a:cs typeface="Times New Roman" pitchFamily="18" charset="0"/>
              </a:rPr>
              <a:t>расширять словарь, совершенствовать глобальное чтение детей, учить отвечать на вопросы педагога.</a:t>
            </a:r>
          </a:p>
          <a:p>
            <a:pPr algn="just"/>
            <a:r>
              <a:rPr lang="ru-RU" sz="1400" b="1" dirty="0" smtClean="0">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фланелеграф</a:t>
            </a:r>
            <a:r>
              <a:rPr lang="ru-RU" sz="1400" dirty="0" smtClean="0">
                <a:latin typeface="Times New Roman" pitchFamily="18" charset="0"/>
                <a:cs typeface="Times New Roman" pitchFamily="18" charset="0"/>
              </a:rPr>
              <a:t>, картонный дом с окошками, под каждым окошком сделаны прорези, в которые можно вставить таблички, картинки с изображением членов семьи.</a:t>
            </a:r>
          </a:p>
          <a:p>
            <a:pPr algn="just"/>
            <a:r>
              <a:rPr lang="ru-RU" sz="1400" b="1" dirty="0" smtClean="0">
                <a:latin typeface="Times New Roman" pitchFamily="18" charset="0"/>
                <a:cs typeface="Times New Roman" pitchFamily="18" charset="0"/>
              </a:rPr>
              <a:t>Речевой материал:</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Это дом. Тут живет мама (папа, девочка, мальчик, бабушка, дедушка). Кто это? Где живет мама (папа и т.д.)?</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На </a:t>
            </a:r>
            <a:r>
              <a:rPr lang="ru-RU" sz="1400" dirty="0" err="1" smtClean="0">
                <a:latin typeface="Times New Roman" pitchFamily="18" charset="0"/>
                <a:cs typeface="Times New Roman" pitchFamily="18" charset="0"/>
              </a:rPr>
              <a:t>фланелеграф</a:t>
            </a:r>
            <a:r>
              <a:rPr lang="ru-RU" sz="1400" dirty="0" smtClean="0">
                <a:latin typeface="Times New Roman" pitchFamily="18" charset="0"/>
                <a:cs typeface="Times New Roman" pitchFamily="18" charset="0"/>
              </a:rPr>
              <a:t> прикрепляется картонный дом с окошечками. Под каждым окном закреплена табличка с названием члена семьи. Педагог раздает детям картинки с изображением членов семьи, спрашивая: «Кто это?» На картинках изображены бабушка, дедушка, мама, папа, девочка, мальчик. Затем педагог указывает на дом и сообщает: «Будем играть. Это дом. Тут живет мама, папа, бабушка, дедушка, мальчик, девочка. Где живет мама?» Тот ребенок, у которого картинка с изображением мамы, подходит к </a:t>
            </a:r>
            <a:r>
              <a:rPr lang="ru-RU" sz="1400" dirty="0" err="1" smtClean="0">
                <a:latin typeface="Times New Roman" pitchFamily="18" charset="0"/>
                <a:cs typeface="Times New Roman" pitchFamily="18" charset="0"/>
              </a:rPr>
              <a:t>фланелеграфу</a:t>
            </a:r>
            <a:r>
              <a:rPr lang="ru-RU" sz="1400" dirty="0" smtClean="0">
                <a:latin typeface="Times New Roman" pitchFamily="18" charset="0"/>
                <a:cs typeface="Times New Roman" pitchFamily="18" charset="0"/>
              </a:rPr>
              <a:t> и прикрепляет данную картинку в то окошечко, под которым прикреплена соответствующая табличка. Далее педагог вместе с детьми прочитывает эту табличку. Игра продолжается до тех пор, пока все члены семьи не займут свои места в домике.</a:t>
            </a:r>
          </a:p>
          <a:p>
            <a:pPr algn="ctr"/>
            <a:r>
              <a:rPr lang="ru-RU" sz="1600" b="1" i="1" dirty="0" smtClean="0">
                <a:latin typeface="Times New Roman" pitchFamily="18" charset="0"/>
                <a:cs typeface="Times New Roman" pitchFamily="18" charset="0"/>
              </a:rPr>
              <a:t>Покажи</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Цели: </a:t>
            </a:r>
            <a:r>
              <a:rPr lang="ru-RU" sz="1400" dirty="0" smtClean="0">
                <a:latin typeface="Times New Roman" pitchFamily="18" charset="0"/>
                <a:cs typeface="Times New Roman" pitchFamily="18" charset="0"/>
              </a:rPr>
              <a:t>учить читать с руки, учить выполнять поручения, предъявляемые </a:t>
            </a:r>
            <a:r>
              <a:rPr lang="ru-RU" sz="1400" dirty="0" err="1" smtClean="0">
                <a:latin typeface="Times New Roman" pitchFamily="18" charset="0"/>
                <a:cs typeface="Times New Roman" pitchFamily="18" charset="0"/>
              </a:rPr>
              <a:t>устно-дактильно</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знакомые ребенку игрушки или предметы другой тематической группы.</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читай, названия предметов, инструкции типа: «дай мяч, покажи куклу, возьми рыбу». Что я сказала?</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На столе разложены игрушки. Педагог дает ребенку поручение в </a:t>
            </a:r>
            <a:r>
              <a:rPr lang="ru-RU" sz="1400" dirty="0" err="1" smtClean="0">
                <a:latin typeface="Times New Roman" pitchFamily="18" charset="0"/>
                <a:cs typeface="Times New Roman" pitchFamily="18" charset="0"/>
              </a:rPr>
              <a:t>устно-дактильной</a:t>
            </a:r>
            <a:r>
              <a:rPr lang="ru-RU" sz="1400" dirty="0" smtClean="0">
                <a:latin typeface="Times New Roman" pitchFamily="18" charset="0"/>
                <a:cs typeface="Times New Roman" pitchFamily="18" charset="0"/>
              </a:rPr>
              <a:t> форме: «Дай куклу». Для того чтобы исключить чтение с губ, поручение может сначала предъявляться </a:t>
            </a:r>
            <a:r>
              <a:rPr lang="ru-RU" sz="1400" dirty="0" err="1" smtClean="0">
                <a:latin typeface="Times New Roman" pitchFamily="18" charset="0"/>
                <a:cs typeface="Times New Roman" pitchFamily="18" charset="0"/>
              </a:rPr>
              <a:t>дактильно</a:t>
            </a:r>
            <a:r>
              <a:rPr lang="ru-RU" sz="1400" dirty="0" smtClean="0">
                <a:latin typeface="Times New Roman" pitchFamily="18" charset="0"/>
                <a:cs typeface="Times New Roman" pitchFamily="18" charset="0"/>
              </a:rPr>
              <a:t>, а затем, при появлении затруднений повторяться </a:t>
            </a:r>
            <a:r>
              <a:rPr lang="ru-RU" sz="1400" dirty="0" err="1" smtClean="0">
                <a:latin typeface="Times New Roman" pitchFamily="18" charset="0"/>
                <a:cs typeface="Times New Roman" pitchFamily="18" charset="0"/>
              </a:rPr>
              <a:t>устно-дактильно</a:t>
            </a:r>
            <a:r>
              <a:rPr lang="ru-RU" sz="1400" dirty="0" smtClean="0">
                <a:latin typeface="Times New Roman" pitchFamily="18" charset="0"/>
                <a:cs typeface="Times New Roman" pitchFamily="18" charset="0"/>
              </a:rPr>
              <a:t>. Когда поручения с игрушками выполнены, можно предложить выполнение поручений с использованием слов, обозначающих части тела: «Покажи нос (руки, ноги, глаза, рот, уши...» Дети, правильное выполнившие поручение, получают фишки или мелкие игрушки. В конце занятия подсчитывается количество фишек или игрушек у каждого ребенка.</a:t>
            </a:r>
          </a:p>
          <a:p>
            <a:pPr algn="just"/>
            <a:endParaRPr lang="ru-RU" sz="1400" dirty="0" smtClean="0">
              <a:latin typeface="Times New Roman" pitchFamily="18" charset="0"/>
              <a:cs typeface="Times New Roman" pitchFamily="18"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3" y="395536"/>
            <a:ext cx="5976664" cy="7325082"/>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Огород</a:t>
            </a:r>
            <a:endParaRPr lang="ru-RU" sz="16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Цели: </a:t>
            </a:r>
            <a:r>
              <a:rPr lang="ru-RU" sz="1200" dirty="0" smtClean="0">
                <a:latin typeface="Times New Roman" pitchFamily="18" charset="0"/>
                <a:cs typeface="Times New Roman" pitchFamily="18" charset="0"/>
              </a:rPr>
              <a:t>развитие навыка глобального чтения, расширение представлений об окружающем, развитие внимание.</a:t>
            </a:r>
          </a:p>
          <a:p>
            <a:pPr algn="just"/>
            <a:r>
              <a:rPr lang="ru-RU" sz="1200" b="1" dirty="0" smtClean="0">
                <a:latin typeface="Times New Roman" pitchFamily="18" charset="0"/>
                <a:cs typeface="Times New Roman" pitchFamily="18" charset="0"/>
              </a:rPr>
              <a:t>Оборудование: </a:t>
            </a:r>
            <a:r>
              <a:rPr lang="ru-RU" sz="1200" dirty="0" smtClean="0">
                <a:latin typeface="Times New Roman" pitchFamily="18" charset="0"/>
                <a:cs typeface="Times New Roman" pitchFamily="18" charset="0"/>
              </a:rPr>
              <a:t>большая карта с изображением огорода (на каждой «грядке» нарисован пустой кружок, а под ним написано название овоща), маленькие картинки с изображением картофеля, моркови, свеклы, капусты, лука, огурца, помидора.</a:t>
            </a:r>
          </a:p>
          <a:p>
            <a:pPr algn="just"/>
            <a:r>
              <a:rPr lang="ru-RU" sz="1200" b="1" dirty="0" smtClean="0">
                <a:latin typeface="Times New Roman" pitchFamily="18" charset="0"/>
                <a:cs typeface="Times New Roman" pitchFamily="18" charset="0"/>
              </a:rPr>
              <a:t>Речевой материал: </a:t>
            </a:r>
            <a:r>
              <a:rPr lang="ru-RU" sz="1200" i="1" dirty="0" smtClean="0">
                <a:latin typeface="Times New Roman" pitchFamily="18" charset="0"/>
                <a:cs typeface="Times New Roman" pitchFamily="18" charset="0"/>
              </a:rPr>
              <a:t>картофель, капуста, морковь, свекла, лук, огурец, помидор. Это огород. Тут растет капуста, лук... Что там? Что это? Где растет...?</a:t>
            </a:r>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Ход игры</a:t>
            </a:r>
          </a:p>
          <a:p>
            <a:pPr algn="just"/>
            <a:r>
              <a:rPr lang="ru-RU" sz="1200" dirty="0" smtClean="0">
                <a:latin typeface="Times New Roman" pitchFamily="18" charset="0"/>
                <a:cs typeface="Times New Roman" pitchFamily="18" charset="0"/>
              </a:rPr>
              <a:t>На столе у педагога лежит большая картина с изображением огорода. В конверте у педагога маленькие картинки с изображением овощей. Он говорит: «Это огород (показывает на большую картину). Тут растет капуста, свекла...» Далее педагог достает из конверта маленькую картинку с изображением, например, огурца и спрашивает детей: «Что это? Где растет огурец?» Один из детей подходит к большой картине, находит пустой кружок, под которым написано ОГУРЕЦ и кладет изображение огурца на пустой кружок. Затем педагог предлагает кому-то из детей достать из конверта картинку с изображением другого овоща, назвать его, а затем найти грядку, на которой он растет. Детям задаются вопросы: «Что это? Где растет?» Игра продолжается до тех пор, пока не будут закрыты все пустые кружки на картине с изображением огорода.</a:t>
            </a:r>
          </a:p>
          <a:p>
            <a:pPr algn="ctr"/>
            <a:endParaRPr lang="ru-RU" sz="1600" b="1"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Найди картинку</a:t>
            </a:r>
            <a:endParaRPr lang="ru-RU" sz="16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Цели: </a:t>
            </a:r>
            <a:r>
              <a:rPr lang="ru-RU" sz="1200" dirty="0" smtClean="0">
                <a:latin typeface="Times New Roman" pitchFamily="18" charset="0"/>
                <a:cs typeface="Times New Roman" pitchFamily="18" charset="0"/>
              </a:rPr>
              <a:t>активизировать словарь, совершенствовать навык глобального чтения, развивать внимание.</a:t>
            </a:r>
          </a:p>
          <a:p>
            <a:pPr algn="just"/>
            <a:r>
              <a:rPr lang="ru-RU" sz="1200" b="1" dirty="0" smtClean="0">
                <a:latin typeface="Times New Roman" pitchFamily="18" charset="0"/>
                <a:cs typeface="Times New Roman" pitchFamily="18" charset="0"/>
              </a:rPr>
              <a:t>Оборудование: </a:t>
            </a:r>
            <a:r>
              <a:rPr lang="ru-RU" sz="1200" dirty="0" smtClean="0">
                <a:latin typeface="Times New Roman" pitchFamily="18" charset="0"/>
                <a:cs typeface="Times New Roman" pitchFamily="18" charset="0"/>
              </a:rPr>
              <a:t>картинки с изображением посуды (по пять картинок у каждого ребенка), таблички с названием посуды.</a:t>
            </a:r>
          </a:p>
          <a:p>
            <a:pPr algn="just"/>
            <a:r>
              <a:rPr lang="ru-RU" sz="1200" b="1" dirty="0" smtClean="0">
                <a:latin typeface="Times New Roman" pitchFamily="18" charset="0"/>
                <a:cs typeface="Times New Roman" pitchFamily="18" charset="0"/>
              </a:rPr>
              <a:t>Речевой материал: </a:t>
            </a:r>
            <a:r>
              <a:rPr lang="ru-RU" sz="1200" i="1" dirty="0" smtClean="0">
                <a:latin typeface="Times New Roman" pitchFamily="18" charset="0"/>
                <a:cs typeface="Times New Roman" pitchFamily="18" charset="0"/>
              </a:rPr>
              <a:t>чашка, ложка, тарелка, блюдце, чайник, кастрюля. Покажите картинку. У кого такая картинка? Иди вперед.</a:t>
            </a:r>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Ход игры</a:t>
            </a:r>
          </a:p>
          <a:p>
            <a:pPr algn="just"/>
            <a:r>
              <a:rPr lang="ru-RU" sz="1200" dirty="0" smtClean="0">
                <a:latin typeface="Times New Roman" pitchFamily="18" charset="0"/>
                <a:cs typeface="Times New Roman" pitchFamily="18" charset="0"/>
              </a:rPr>
              <a:t>Дети встают в шеренгу; у каждого ребенка в руках по пять картинок с изображением посуды. Педагог стоит на расстоянии 1,5-2 м от детей. Взрослый говорит: «Будем играть», показывает детям табличку с названием посуды: «Читайте». Дети читают табличку вместе с педагогом, затем взрослый спрашивает: «У кого такая картинка? Покажите картинку». Если ребенок правильно показал картинку, он делает один шаг вперед. Тот, кто показал неправильно, остается на месте. Побеждает тот, кто первый дойдет до педагога.</a:t>
            </a: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80" y="467544"/>
            <a:ext cx="5832648" cy="7817525"/>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Кроссворды</a:t>
            </a:r>
            <a:endParaRPr lang="ru-RU" sz="16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Цели: </a:t>
            </a:r>
            <a:r>
              <a:rPr lang="ru-RU" sz="1200" dirty="0" smtClean="0">
                <a:latin typeface="Times New Roman" pitchFamily="18" charset="0"/>
                <a:cs typeface="Times New Roman" pitchFamily="18" charset="0"/>
              </a:rPr>
              <a:t>учить детей </a:t>
            </a:r>
            <a:r>
              <a:rPr lang="ru-RU" sz="1200" dirty="0" err="1" smtClean="0">
                <a:latin typeface="Times New Roman" pitchFamily="18" charset="0"/>
                <a:cs typeface="Times New Roman" pitchFamily="18" charset="0"/>
              </a:rPr>
              <a:t>звуко-буквенному</a:t>
            </a:r>
            <a:r>
              <a:rPr lang="ru-RU" sz="1200" dirty="0" smtClean="0">
                <a:latin typeface="Times New Roman" pitchFamily="18" charset="0"/>
                <a:cs typeface="Times New Roman" pitchFamily="18" charset="0"/>
              </a:rPr>
              <a:t> анализу знакомых слов, учить читать, уточнять названия предметов по разным темам.</a:t>
            </a:r>
          </a:p>
          <a:p>
            <a:pPr algn="just"/>
            <a:r>
              <a:rPr lang="ru-RU" sz="1200" b="1" dirty="0" smtClean="0">
                <a:latin typeface="Times New Roman" pitchFamily="18" charset="0"/>
                <a:cs typeface="Times New Roman" pitchFamily="18" charset="0"/>
              </a:rPr>
              <a:t>Оборудование: </a:t>
            </a:r>
            <a:r>
              <a:rPr lang="ru-RU" sz="1200" dirty="0" smtClean="0">
                <a:latin typeface="Times New Roman" pitchFamily="18" charset="0"/>
                <a:cs typeface="Times New Roman" pitchFamily="18" charset="0"/>
              </a:rPr>
              <a:t>картинки, схемы кроссвордов</a:t>
            </a:r>
          </a:p>
          <a:p>
            <a:pPr algn="just"/>
            <a:r>
              <a:rPr lang="ru-RU" sz="1200" b="1" dirty="0" smtClean="0">
                <a:latin typeface="Times New Roman" pitchFamily="18" charset="0"/>
                <a:cs typeface="Times New Roman" pitchFamily="18" charset="0"/>
              </a:rPr>
              <a:t>Речевой материал:</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какое это слово? Что это? Заполни клеточки. Напиши слово. Названия предметов по теме, отраженной при составлении кроссворда.</a:t>
            </a:r>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Ход игры</a:t>
            </a:r>
          </a:p>
          <a:p>
            <a:pPr algn="just"/>
            <a:r>
              <a:rPr lang="ru-RU" sz="1200" dirty="0" smtClean="0">
                <a:latin typeface="Times New Roman" pitchFamily="18" charset="0"/>
                <a:cs typeface="Times New Roman" pitchFamily="18" charset="0"/>
              </a:rPr>
              <a:t>Педагог указывает детям на кроссворд и сообщает: «Будем заполнять клеточки. Тут разные слова». Сначала он предлагает детям рассмотреть и назвать картинки. Затем он объясняет, как вписать слово по клеточкам в схему кроссворда. Если дети не знакомы с данной игрой, педагог может на примере одного слова показать, как нужно записывать слово в кроссворд. Дальше дети называют следующие картинки и вписывают слова в соответствующие части кроссворда. Если данная игра используется редко, в качестве помощи педагог может вписать в кроссворд первые буквы слов.</a:t>
            </a:r>
          </a:p>
          <a:p>
            <a:pPr algn="just"/>
            <a:r>
              <a:rPr lang="ru-RU" sz="1200" b="1" i="1" dirty="0" smtClean="0">
                <a:latin typeface="Times New Roman" pitchFamily="18" charset="0"/>
                <a:cs typeface="Times New Roman" pitchFamily="18" charset="0"/>
              </a:rPr>
              <a:t>Усложнение. </a:t>
            </a:r>
            <a:r>
              <a:rPr lang="ru-RU" sz="1200" dirty="0" smtClean="0">
                <a:latin typeface="Times New Roman" pitchFamily="18" charset="0"/>
                <a:cs typeface="Times New Roman" pitchFamily="18" charset="0"/>
              </a:rPr>
              <a:t>Если данная игра используется часто, можно предложить старшим дошкольникам вспомнить слова по какой-то теме (например, цветы) и вписать их в кроссворд. Если дети не могут вспомнить названия предметов, им предлагаются картинки, которые дети называют, а затем вписывают слова в соответствующие части кроссворда. Если дети неточно воспроизводят структуру слов, можно сначала предложить прочитать слова или написать их, а затем заполнить кроссворд.</a:t>
            </a:r>
          </a:p>
          <a:p>
            <a:pPr algn="ctr"/>
            <a:r>
              <a:rPr lang="ru-RU" sz="1600" b="1" i="1" dirty="0" smtClean="0">
                <a:latin typeface="Times New Roman" pitchFamily="18" charset="0"/>
                <a:cs typeface="Times New Roman" pitchFamily="18" charset="0"/>
              </a:rPr>
              <a:t>Кому что надо?</a:t>
            </a:r>
            <a:endParaRPr lang="ru-RU" sz="16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Цели: </a:t>
            </a:r>
            <a:r>
              <a:rPr lang="ru-RU" sz="1200" dirty="0" smtClean="0">
                <a:latin typeface="Times New Roman" pitchFamily="18" charset="0"/>
                <a:cs typeface="Times New Roman" pitchFamily="18" charset="0"/>
              </a:rPr>
              <a:t>уточнять представления детей о профессиях, о занятиях и трудовых действиях людей, учить называть функции и свойства предметов.</a:t>
            </a:r>
          </a:p>
          <a:p>
            <a:pPr algn="just"/>
            <a:r>
              <a:rPr lang="ru-RU" sz="1200" b="1" dirty="0" smtClean="0">
                <a:latin typeface="Times New Roman" pitchFamily="18" charset="0"/>
                <a:cs typeface="Times New Roman" pitchFamily="18" charset="0"/>
              </a:rPr>
              <a:t>Оборудование: </a:t>
            </a:r>
            <a:r>
              <a:rPr lang="ru-RU" sz="1200" dirty="0" smtClean="0">
                <a:latin typeface="Times New Roman" pitchFamily="18" charset="0"/>
                <a:cs typeface="Times New Roman" pitchFamily="18" charset="0"/>
              </a:rPr>
              <a:t>шапочка врача (с красным крестом), колпак повара, элементы костюмов представителей других профессий (по усмотрению педагога); коробка с игрушечными вещами - атрибутами различных профессий (шприц, лекарство, термометр, половник, ложка и др.).</a:t>
            </a:r>
          </a:p>
          <a:p>
            <a:pPr algn="just"/>
            <a:r>
              <a:rPr lang="ru-RU" sz="1200" b="1" dirty="0" smtClean="0">
                <a:latin typeface="Times New Roman" pitchFamily="18" charset="0"/>
                <a:cs typeface="Times New Roman" pitchFamily="18" charset="0"/>
              </a:rPr>
              <a:t>Речевой материал:</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повар, врач, кто ты? кому что надо? Для чего нужно? Передай врачу (повару). Градусник нужен врачу. Что надо врачу (повару)?</a:t>
            </a:r>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Ход игры</a:t>
            </a:r>
          </a:p>
          <a:p>
            <a:pPr algn="just"/>
            <a:r>
              <a:rPr lang="ru-RU" sz="1200" dirty="0" smtClean="0">
                <a:latin typeface="Times New Roman" pitchFamily="18" charset="0"/>
                <a:cs typeface="Times New Roman" pitchFamily="18" charset="0"/>
              </a:rPr>
              <a:t>Педагог вызывает двух детей, на одного надевает шапочку врача, на другого - колпак повара. Уточняет названия профессий, занятия врача, повара. Детей усаживают за стол лицом к другим детям. Затем педагог приглашает одного ребенка, предлагает ему достать из коробки вещь, назвать ее, рассказать, для чего она нужна, и передать ее по назначению. Например: «Это лекарство. Врач дает лекарство детям» или «Это нож. Ножом режут овощи, мясо. Нож нужен повару». Состав участников игры меняется. Можно ввести другие профессии: парикмахер, строитель, учительница и др.</a:t>
            </a:r>
          </a:p>
          <a:p>
            <a:pPr algn="just"/>
            <a:endParaRPr lang="ru-RU" sz="1200" dirty="0" smtClean="0">
              <a:latin typeface="Times New Roman" pitchFamily="18" charset="0"/>
              <a:cs typeface="Times New Roman" pitchFamily="18" charset="0"/>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2" y="467544"/>
            <a:ext cx="5904656" cy="8156079"/>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Помогите животным найти свой дом</a:t>
            </a:r>
            <a:endParaRPr lang="ru-RU" sz="16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Цели: </a:t>
            </a:r>
            <a:r>
              <a:rPr lang="ru-RU" sz="1200" dirty="0" smtClean="0">
                <a:latin typeface="Times New Roman" pitchFamily="18" charset="0"/>
                <a:cs typeface="Times New Roman" pitchFamily="18" charset="0"/>
              </a:rPr>
              <a:t>расширять представления детей о животных, активизировать словарь, уточнять </a:t>
            </a:r>
            <a:r>
              <a:rPr lang="ru-RU" sz="1200" dirty="0" err="1" smtClean="0">
                <a:latin typeface="Times New Roman" pitchFamily="18" charset="0"/>
                <a:cs typeface="Times New Roman" pitchFamily="18" charset="0"/>
              </a:rPr>
              <a:t>видо-родовые</a:t>
            </a:r>
            <a:r>
              <a:rPr lang="ru-RU" sz="1200" dirty="0" smtClean="0">
                <a:latin typeface="Times New Roman" pitchFamily="18" charset="0"/>
                <a:cs typeface="Times New Roman" pitchFamily="18" charset="0"/>
              </a:rPr>
              <a:t> отношения, учить правильно использовать слова с разной степенью обобщения в речи, учить аналитическому чтению.</a:t>
            </a:r>
          </a:p>
          <a:p>
            <a:pPr algn="just"/>
            <a:r>
              <a:rPr lang="ru-RU" sz="1200" b="1" dirty="0" smtClean="0">
                <a:latin typeface="Times New Roman" pitchFamily="18" charset="0"/>
                <a:cs typeface="Times New Roman" pitchFamily="18" charset="0"/>
              </a:rPr>
              <a:t>Оборудование: </a:t>
            </a:r>
            <a:r>
              <a:rPr lang="ru-RU" sz="1200" dirty="0" smtClean="0">
                <a:latin typeface="Times New Roman" pitchFamily="18" charset="0"/>
                <a:cs typeface="Times New Roman" pitchFamily="18" charset="0"/>
              </a:rPr>
              <a:t>игрушечный домик (сарай), макет леса, игрушки-животные: корова, свинья, коза, лошадь, лиса, волк, заяц, белка.</a:t>
            </a:r>
          </a:p>
          <a:p>
            <a:pPr algn="just"/>
            <a:r>
              <a:rPr lang="ru-RU" sz="1200" b="1" dirty="0" smtClean="0">
                <a:latin typeface="Times New Roman" pitchFamily="18" charset="0"/>
                <a:cs typeface="Times New Roman" pitchFamily="18" charset="0"/>
              </a:rPr>
              <a:t>Речевой материал: </a:t>
            </a:r>
            <a:r>
              <a:rPr lang="ru-RU" sz="1200" i="1" dirty="0" smtClean="0">
                <a:latin typeface="Times New Roman" pitchFamily="18" charset="0"/>
                <a:cs typeface="Times New Roman" pitchFamily="18" charset="0"/>
              </a:rPr>
              <a:t>названия животных; дикие, домашние животные. Животные заблудились (потерялись). Помогите найти дорогу. Где живет корова (заяц...)?</a:t>
            </a:r>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Ход игры</a:t>
            </a:r>
          </a:p>
          <a:p>
            <a:pPr algn="just"/>
            <a:r>
              <a:rPr lang="ru-RU" sz="1200" dirty="0" smtClean="0">
                <a:latin typeface="Times New Roman" pitchFamily="18" charset="0"/>
                <a:cs typeface="Times New Roman" pitchFamily="18" charset="0"/>
              </a:rPr>
              <a:t>У педагога на столе разные животные (дикие и домашние). Педагог предлагает детям рассмотреть и назвать животных, имитировать их действия (лиса и заяц прыгают, волк бегает, корова ест траву), затем сообщает: «Уже поздно, темно. Животным нужно идти домой. Помогите им найти дорогу». Он указывает на макет сарая и леса (лучше, если макеты находятся на разных концах стола или на двух партах). Педагог предлагает детям взять разных животных и помочь им найти дом: «Где живет лиса?» Ребенок размещает лису в лесу, говорит или прочитывает предложение: «Лиса живет в лесу». Дети размещают всех животных в сарае или в лесу, уточняя, где они живут.</a:t>
            </a:r>
          </a:p>
          <a:p>
            <a:pPr algn="just"/>
            <a:r>
              <a:rPr lang="ru-RU" sz="1200" dirty="0" smtClean="0">
                <a:latin typeface="Times New Roman" pitchFamily="18" charset="0"/>
                <a:cs typeface="Times New Roman" pitchFamily="18" charset="0"/>
              </a:rPr>
              <a:t>После того как все животные нашли свой дом, педагог уточняет: «Кто живет в лесу? Как называются эти животные?» Уточняется понятие «дикие животные». Таким же образом уточняется значение словосочетания «домашние животные».</a:t>
            </a:r>
          </a:p>
          <a:p>
            <a:pPr algn="ctr"/>
            <a:r>
              <a:rPr lang="ru-RU" sz="1600" b="1" i="1" dirty="0" smtClean="0">
                <a:latin typeface="Times New Roman" pitchFamily="18" charset="0"/>
                <a:cs typeface="Times New Roman" pitchFamily="18" charset="0"/>
              </a:rPr>
              <a:t>Кто бегает, летает, прыгает, ползает, плавает?</a:t>
            </a:r>
            <a:endParaRPr lang="ru-RU" sz="16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Цели: </a:t>
            </a:r>
            <a:r>
              <a:rPr lang="ru-RU" sz="1200" dirty="0" smtClean="0">
                <a:latin typeface="Times New Roman" pitchFamily="18" charset="0"/>
                <a:cs typeface="Times New Roman" pitchFamily="18" charset="0"/>
              </a:rPr>
              <a:t>уточнять понимание детьми обобщающего значения глаголов, учить составлять предложения с глаголами настоящего времени, учить аналитическому чтению.</a:t>
            </a:r>
          </a:p>
          <a:p>
            <a:pPr algn="just"/>
            <a:r>
              <a:rPr lang="ru-RU" sz="1200" b="1" dirty="0" smtClean="0">
                <a:latin typeface="Times New Roman" pitchFamily="18" charset="0"/>
                <a:cs typeface="Times New Roman" pitchFamily="18" charset="0"/>
              </a:rPr>
              <a:t>Оборудование: </a:t>
            </a:r>
            <a:r>
              <a:rPr lang="ru-RU" sz="1200" dirty="0" smtClean="0">
                <a:latin typeface="Times New Roman" pitchFamily="18" charset="0"/>
                <a:cs typeface="Times New Roman" pitchFamily="18" charset="0"/>
              </a:rPr>
              <a:t>картинки с изображениями птицы, рыбы, лягушки, бабочки, осы, жука, белки, змеи, мышки и др.</a:t>
            </a:r>
          </a:p>
          <a:p>
            <a:pPr algn="just"/>
            <a:r>
              <a:rPr lang="ru-RU" sz="1200" b="1" dirty="0" smtClean="0">
                <a:latin typeface="Times New Roman" pitchFamily="18" charset="0"/>
                <a:cs typeface="Times New Roman" pitchFamily="18" charset="0"/>
              </a:rPr>
              <a:t>Речевой материал:</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Кто летает, ползает, плавает, бегает, прыгает? Птица летает, белка прыгает... и т.д.</a:t>
            </a:r>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Ход игры</a:t>
            </a:r>
          </a:p>
          <a:p>
            <a:pPr algn="just"/>
            <a:r>
              <a:rPr lang="ru-RU" sz="1200" dirty="0" smtClean="0">
                <a:latin typeface="Times New Roman" pitchFamily="18" charset="0"/>
                <a:cs typeface="Times New Roman" pitchFamily="18" charset="0"/>
              </a:rPr>
              <a:t>Игра проводится на занятии по теме «Животные», когда дети познакомились со способами передвижения различных животных. Педагог раздает детям по несколько картинок с изображением животных, они отвечают на вопрос «Кто у тебя?» и называют животных. На доске прикреплены таблички со словами: </a:t>
            </a:r>
            <a:r>
              <a:rPr lang="ru-RU" sz="1200" i="1" dirty="0" smtClean="0">
                <a:latin typeface="Times New Roman" pitchFamily="18" charset="0"/>
                <a:cs typeface="Times New Roman" pitchFamily="18" charset="0"/>
              </a:rPr>
              <a:t>«летает, ползает, плавает, бегает, прыгает», </a:t>
            </a:r>
            <a:r>
              <a:rPr lang="ru-RU" sz="1200" dirty="0" smtClean="0">
                <a:latin typeface="Times New Roman" pitchFamily="18" charset="0"/>
                <a:cs typeface="Times New Roman" pitchFamily="18" charset="0"/>
              </a:rPr>
              <a:t>которые прочитываются. Педагог вызывает ребенка и предлагает ему разместить картинки под соответствующими табличками. Ребенок прикрепляет картинку под соответствующим словом и говорит: «Рыба плавает». Дети оценивают правильность выполнения задания, ребенок получает фишки по количеству правильно расположенных картинок. Таким образом размещаются все картинки. Затем педагог предлагает детям ответить на вопрос: «Кто летает?» Дети отвечают: «Птичка, бабочка, оса летает». Таким же образом проводится работа и с остальными глаголами. Можно задавать и провоцирующие вопросы: «Рыба летает?», учить отвечать, используя конструкции с отрицанием или противопоставлением: «Нет, рыба плавает. (Рыба не летает, а плавает)».</a:t>
            </a:r>
          </a:p>
          <a:p>
            <a:pPr algn="just"/>
            <a:endParaRPr lang="ru-RU" sz="1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696" y="467544"/>
            <a:ext cx="5616624" cy="7694414"/>
          </a:xfrm>
          <a:prstGeom prst="rect">
            <a:avLst/>
          </a:prstGeom>
          <a:noFill/>
        </p:spPr>
        <p:txBody>
          <a:bodyPr wrap="square" rtlCol="0">
            <a:spAutoFit/>
          </a:bodyPr>
          <a:lstStyle/>
          <a:p>
            <a:pPr algn="ctr"/>
            <a:r>
              <a:rPr lang="ru-RU" sz="2400" b="1" dirty="0" smtClean="0">
                <a:latin typeface="Monotype Corsiva" pitchFamily="66" charset="0"/>
              </a:rPr>
              <a:t>ИГРЫ НА РАЗВИТИЕ ВНИМАНИЯ</a:t>
            </a:r>
          </a:p>
          <a:p>
            <a:pPr algn="ctr"/>
            <a:r>
              <a:rPr lang="ru-RU" sz="1600" b="1" i="1" dirty="0" smtClean="0">
                <a:latin typeface="Times New Roman" pitchFamily="18" charset="0"/>
                <a:cs typeface="Times New Roman" pitchFamily="18" charset="0"/>
              </a:rPr>
              <a:t>Прятки с игрушками</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Цели: </a:t>
            </a:r>
            <a:r>
              <a:rPr lang="ru-RU" sz="1400" dirty="0" smtClean="0">
                <a:latin typeface="Times New Roman" pitchFamily="18" charset="0"/>
                <a:cs typeface="Times New Roman" pitchFamily="18" charset="0"/>
              </a:rPr>
              <a:t>развивать внимание и память детей, развивать способность удерживать в памяти определенную цель - искать конкретную игрушку.</a:t>
            </a:r>
          </a:p>
          <a:p>
            <a:pPr algn="just"/>
            <a:r>
              <a:rPr lang="ru-RU" sz="1400" b="1" dirty="0" smtClean="0">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три-четыре (пять-семь) новых, незнакомых детям игрушек.</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найди, названия игрушек, большой, маленький, названия основных цветов, ищите, спрячь</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Педагог привлекает внимание детей к новым игрушкам: «У нас гости. Посмотрите, какие игрушки. Что это?  А это? После рассматривания игрушек педагог предлагает: «Будем играть с ними. Игрушки будут прятаться, я вы будете искать». Педагог предлагает детям выбрать понравившуюся им игрушку и говорит: «Ты будешь искать мишку и т. п. Что (кого) ты будешь искать?» После этого дети отворачиваются к стене, закрывают глаза или выходят за дверь педагог прячет новые игрушки среди старых, знакомых и затем предлагает детям: «Ищите. Где твоя игрушка?»</a:t>
            </a:r>
          </a:p>
          <a:p>
            <a:pPr algn="just"/>
            <a:r>
              <a:rPr lang="ru-RU" sz="1400" dirty="0" smtClean="0">
                <a:latin typeface="Times New Roman" pitchFamily="18" charset="0"/>
                <a:cs typeface="Times New Roman" pitchFamily="18" charset="0"/>
              </a:rPr>
              <a:t>Каждый из детей должен найти выбранную им ранее игрушку. Первому нашедшему - приз: наклейка или значок. В конце игры те, у кого больше всех значков, выходят вперед, остальные им аплодируют.</a:t>
            </a:r>
          </a:p>
          <a:p>
            <a:pPr algn="just"/>
            <a:r>
              <a:rPr lang="ru-RU" sz="1400" b="1" i="1" dirty="0" smtClean="0">
                <a:latin typeface="Times New Roman" pitchFamily="18" charset="0"/>
                <a:cs typeface="Times New Roman" pitchFamily="18" charset="0"/>
              </a:rPr>
              <a:t>Усложнения:</a:t>
            </a:r>
            <a:endParaRPr lang="ru-RU" sz="1400" b="1" dirty="0" smtClean="0">
              <a:latin typeface="Times New Roman" pitchFamily="18" charset="0"/>
              <a:cs typeface="Times New Roman" pitchFamily="18" charset="0"/>
            </a:endParaRPr>
          </a:p>
          <a:p>
            <a:pPr lvl="0" algn="just">
              <a:buFont typeface="Wingdings" pitchFamily="2" charset="2"/>
              <a:buChar char="ü"/>
            </a:pPr>
            <a:r>
              <a:rPr lang="ru-RU" sz="1400" dirty="0" smtClean="0">
                <a:latin typeface="Times New Roman" pitchFamily="18" charset="0"/>
                <a:cs typeface="Times New Roman" pitchFamily="18" charset="0"/>
              </a:rPr>
              <a:t>сначала педагог может показать, как надо искать, затем дети самостоятельно выполняют;</a:t>
            </a:r>
          </a:p>
          <a:p>
            <a:pPr lvl="0" algn="just">
              <a:buFont typeface="Wingdings" pitchFamily="2" charset="2"/>
              <a:buChar char="ü"/>
            </a:pPr>
            <a:r>
              <a:rPr lang="ru-RU" sz="1400" dirty="0" smtClean="0">
                <a:latin typeface="Times New Roman" pitchFamily="18" charset="0"/>
                <a:cs typeface="Times New Roman" pitchFamily="18" charset="0"/>
              </a:rPr>
              <a:t>можно выбрать водящих - они будут искать игрушки остальные дети, знающие, куда педагог спрятал игрушки, не должны подсказывать;</a:t>
            </a:r>
          </a:p>
          <a:p>
            <a:pPr lvl="0" algn="just">
              <a:buFont typeface="Wingdings" pitchFamily="2" charset="2"/>
              <a:buChar char="ü"/>
            </a:pPr>
            <a:r>
              <a:rPr lang="ru-RU" sz="1400" dirty="0" smtClean="0">
                <a:latin typeface="Times New Roman" pitchFamily="18" charset="0"/>
                <a:cs typeface="Times New Roman" pitchFamily="18" charset="0"/>
              </a:rPr>
              <a:t>одни дети прячут игрушки, другие потом ищут их. Педагог помогает найти место, куда лучше спрятать;</a:t>
            </a:r>
          </a:p>
          <a:p>
            <a:pPr lvl="0" algn="just">
              <a:buFont typeface="Wingdings" pitchFamily="2" charset="2"/>
              <a:buChar char="ü"/>
            </a:pPr>
            <a:r>
              <a:rPr lang="ru-RU" sz="1400" dirty="0" smtClean="0">
                <a:latin typeface="Times New Roman" pitchFamily="18" charset="0"/>
                <a:cs typeface="Times New Roman" pitchFamily="18" charset="0"/>
              </a:rPr>
              <a:t>увеличивается число участников игры, следователь увеличивается и количество игрушек.</a:t>
            </a:r>
          </a:p>
          <a:p>
            <a:endParaRPr lang="ru-RU" sz="2400" b="1" dirty="0" smtClean="0">
              <a:latin typeface="Monotype Corsiva" pitchFamily="66" charset="0"/>
            </a:endParaRPr>
          </a:p>
          <a:p>
            <a:endParaRPr lang="ru-RU" sz="2400" b="1" dirty="0">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696" y="539552"/>
            <a:ext cx="5688632" cy="5253107"/>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Что изменилось?</a:t>
            </a:r>
          </a:p>
          <a:p>
            <a:pPr algn="just"/>
            <a:r>
              <a:rPr lang="ru-RU" sz="1400" b="1" dirty="0" smtClean="0">
                <a:latin typeface="Times New Roman" pitchFamily="18" charset="0"/>
                <a:cs typeface="Times New Roman" pitchFamily="18" charset="0"/>
              </a:rPr>
              <a:t>Цели: </a:t>
            </a:r>
            <a:r>
              <a:rPr lang="ru-RU" sz="1400" dirty="0" smtClean="0">
                <a:latin typeface="Times New Roman" pitchFamily="18" charset="0"/>
                <a:cs typeface="Times New Roman" pitchFamily="18" charset="0"/>
              </a:rPr>
              <a:t>учить запоминать предметы и их изображения, расположение предметов, картинок в пространстве, развивать внимание.</a:t>
            </a:r>
          </a:p>
          <a:p>
            <a:pPr algn="just"/>
            <a:r>
              <a:rPr lang="ru-RU" sz="1400" b="1" dirty="0" smtClean="0">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различные игрушки, предметы, картинки по темам, изучаемым в данной возрастной группе, ширма (или экран), салфетка, таблички.</a:t>
            </a:r>
          </a:p>
          <a:p>
            <a:pPr algn="just"/>
            <a:r>
              <a:rPr lang="ru-RU" sz="1400" b="1" dirty="0" smtClean="0">
                <a:latin typeface="Times New Roman" pitchFamily="18" charset="0"/>
                <a:cs typeface="Times New Roman" pitchFamily="18" charset="0"/>
              </a:rPr>
              <a:t>Речевой материал:</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посмотри, запомни, названия предметов, игрушек, что это? Чего нет? Чего не стало? Что изменилось? Что не так?</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1.Педагог предлагает детям рассмотреть последовательное из трех-четырех предметов, назвать их, затем ряд на некоторое время (-10-15 сек.) закрывается ширмой, педагог за ней убирает один предмет из ряда. После этого ширма открывается и детям предлагается назвать т предмет, которого не стало («Чего нет? Чего не стало?»). Ребенок устно отвечает. На первых порах можно для ответа использовать такой же ряд предметов, чтобы ребенок мог показать, чего не хватает, чего не стало казать ту игрушку, которую теперь не видит.</a:t>
            </a:r>
          </a:p>
          <a:p>
            <a:pPr algn="just"/>
            <a:r>
              <a:rPr lang="ru-RU" sz="1400" dirty="0" smtClean="0">
                <a:latin typeface="Times New Roman" pitchFamily="18" charset="0"/>
                <a:cs typeface="Times New Roman" pitchFamily="18" charset="0"/>
              </a:rPr>
              <a:t>2.Детям предлагается ряд картинок, которые таким же разом, как и предметы, выкладываются в ряд, Затем количество изменяется в связи с удалением одной картинки за ширмой. Картинки могут быть представлены на </a:t>
            </a:r>
            <a:r>
              <a:rPr lang="ru-RU" sz="1400" dirty="0" err="1" smtClean="0">
                <a:latin typeface="Times New Roman" pitchFamily="18" charset="0"/>
                <a:cs typeface="Times New Roman" pitchFamily="18" charset="0"/>
              </a:rPr>
              <a:t>фланелеграфе</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80" y="467544"/>
            <a:ext cx="5760640" cy="8884870"/>
          </a:xfrm>
          <a:prstGeom prst="rect">
            <a:avLst/>
          </a:prstGeom>
          <a:noFill/>
        </p:spPr>
        <p:txBody>
          <a:bodyPr wrap="square" rtlCol="0">
            <a:spAutoFit/>
          </a:bodyPr>
          <a:lstStyle/>
          <a:p>
            <a:pPr algn="ctr"/>
            <a:r>
              <a:rPr lang="ru-RU" sz="2400" b="1" dirty="0" smtClean="0">
                <a:latin typeface="Monotype Corsiva" pitchFamily="66" charset="0"/>
              </a:rPr>
              <a:t>ИГРЫ НА РАЗВИТИЕ ПАМЯТИ</a:t>
            </a:r>
          </a:p>
          <a:p>
            <a:pPr algn="ctr"/>
            <a:r>
              <a:rPr lang="ru-RU" sz="1600" b="1" i="1" dirty="0" smtClean="0">
                <a:latin typeface="Times New Roman" pitchFamily="18" charset="0"/>
                <a:cs typeface="Times New Roman" pitchFamily="18" charset="0"/>
              </a:rPr>
              <a:t>Послушай и запомни</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Цели: </a:t>
            </a:r>
            <a:r>
              <a:rPr lang="ru-RU" sz="1400" dirty="0" smtClean="0">
                <a:latin typeface="Times New Roman" pitchFamily="18" charset="0"/>
                <a:cs typeface="Times New Roman" pitchFamily="18" charset="0"/>
              </a:rPr>
              <a:t>развивать умение запоминать ряд слов, воспроизводить заданную словесную последовательность, развивать внимание.</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таблички с названиями предметов либо по одной теме, либо по разным.</a:t>
            </a:r>
          </a:p>
          <a:p>
            <a:pPr algn="just"/>
            <a:r>
              <a:rPr lang="ru-RU" sz="1400" b="1" dirty="0" smtClean="0">
                <a:latin typeface="Times New Roman" pitchFamily="18" charset="0"/>
                <a:cs typeface="Times New Roman" pitchFamily="18" charset="0"/>
              </a:rPr>
              <a:t>Речевой материал: </a:t>
            </a:r>
            <a:r>
              <a:rPr lang="ru-RU" sz="1400" dirty="0" smtClean="0">
                <a:latin typeface="Times New Roman" pitchFamily="18" charset="0"/>
                <a:cs typeface="Times New Roman" pitchFamily="18" charset="0"/>
              </a:rPr>
              <a:t>слушай внимательно, запомни, назови слова, потом, кто запомнил? повтори.</a:t>
            </a: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Педагог предлагает детям поиграть. Называет слово и кладет табличку. Например, «пирамида». Затем называет второе слово - «мяч» и кладет эту табличку вслед за первой, образу ряд. Когда выложены три таблички, переворачивает их и устно воспроизводит: «Тут пирамида, потом мяч, потом лодка. Кто запомнил? Повтори». Ребенок повторяет. Затем педагог выкладывает новую табличку и читает новое слово, кладет табличку вслед за уже имеющимися. И повторяет весь ряд сначала.</a:t>
            </a:r>
          </a:p>
          <a:p>
            <a:pPr algn="ctr"/>
            <a:r>
              <a:rPr lang="ru-RU" sz="1600" b="1" i="1" dirty="0" smtClean="0">
                <a:latin typeface="Times New Roman" pitchFamily="18" charset="0"/>
                <a:cs typeface="Times New Roman" pitchFamily="18" charset="0"/>
              </a:rPr>
              <a:t>Что изменилось?</a:t>
            </a:r>
            <a:endParaRPr lang="ru-RU" sz="1600" b="1"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Цели:</a:t>
            </a:r>
            <a:r>
              <a:rPr lang="ru-RU" sz="1400" dirty="0" smtClean="0">
                <a:latin typeface="Times New Roman" pitchFamily="18" charset="0"/>
                <a:cs typeface="Times New Roman" pitchFamily="18" charset="0"/>
              </a:rPr>
              <a:t> учить запоминать предметы и их изображения, расположение предметов, картинок в пространстве, развивать внимание.</a:t>
            </a:r>
          </a:p>
          <a:p>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различные игрушки, предметы, картинки по темам, изучаемым в данной возрастной группе, ширма (или экран), салфетка, таблички.</a:t>
            </a:r>
          </a:p>
          <a:p>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посмотри, запомни, названия предметов, игрушек, что это? Чего нет? Чего не стало? Что изменилось? Что не так?</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Ход игры</a:t>
            </a:r>
          </a:p>
          <a:p>
            <a:r>
              <a:rPr lang="ru-RU" sz="1400" dirty="0" smtClean="0">
                <a:latin typeface="Times New Roman" pitchFamily="18" charset="0"/>
                <a:cs typeface="Times New Roman" pitchFamily="18" charset="0"/>
              </a:rPr>
              <a:t>1. Педагог предлагает детям рассмотреть последовательное из трех-четырех предметов, назвать их, затем ряд на некоторое время (-10-15 сек.) закрывается ширмой, педагог за ней убирает один предмет из ряда. После этого ширма открывается и детям предлагается назвать т предмет, которого не стало («Чего нет? Чего не стало?»). Ребенок устно отвечает. На первых порах можно для ответа использовать такой же ряд предметов, чтобы ребенок мог показать, чего не хватает, чего не стало казать ту игрушку, которую теперь не видит.</a:t>
            </a:r>
          </a:p>
          <a:p>
            <a:r>
              <a:rPr lang="ru-RU" sz="1400" dirty="0" smtClean="0">
                <a:latin typeface="Times New Roman" pitchFamily="18" charset="0"/>
                <a:cs typeface="Times New Roman" pitchFamily="18" charset="0"/>
              </a:rPr>
              <a:t>2. Детям предлагается ряд картинок, которые таким же разом, как и предметы, выкладываются в ряд, Затем количество изменяется в связи с удалением одной картинки за ширмой. Картинки могут быть представлены на </a:t>
            </a:r>
            <a:r>
              <a:rPr lang="ru-RU" sz="1400" dirty="0" err="1" smtClean="0">
                <a:latin typeface="Times New Roman" pitchFamily="18" charset="0"/>
                <a:cs typeface="Times New Roman" pitchFamily="18" charset="0"/>
              </a:rPr>
              <a:t>фланелеграфе</a:t>
            </a:r>
            <a:r>
              <a:rPr lang="ru-RU" sz="1400" dirty="0" smtClean="0">
                <a:latin typeface="Times New Roman" pitchFamily="18" charset="0"/>
                <a:cs typeface="Times New Roman" pitchFamily="18" charset="0"/>
              </a:rPr>
              <a:t>.</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2" y="467544"/>
            <a:ext cx="5832648" cy="8782085"/>
          </a:xfrm>
          <a:prstGeom prst="rect">
            <a:avLst/>
          </a:prstGeom>
          <a:noFill/>
        </p:spPr>
        <p:txBody>
          <a:bodyPr wrap="square" rtlCol="0">
            <a:spAutoFit/>
          </a:bodyPr>
          <a:lstStyle/>
          <a:p>
            <a:pPr algn="ctr"/>
            <a:r>
              <a:rPr lang="ru-RU" sz="2400" b="1" dirty="0" smtClean="0">
                <a:latin typeface="Monotype Corsiva" pitchFamily="66" charset="0"/>
              </a:rPr>
              <a:t>ИГРЫ НА РАЗВИТИЕ  МЫШЛЕНИЯ</a:t>
            </a:r>
          </a:p>
          <a:p>
            <a:pPr algn="ctr"/>
            <a:r>
              <a:rPr lang="ru-RU" sz="1600" b="1" i="1" dirty="0" smtClean="0">
                <a:latin typeface="Times New Roman" pitchFamily="18" charset="0"/>
                <a:cs typeface="Times New Roman" pitchFamily="18" charset="0"/>
              </a:rPr>
              <a:t>Посади огород</a:t>
            </a:r>
          </a:p>
          <a:p>
            <a:pPr algn="just"/>
            <a:r>
              <a:rPr lang="ru-RU" sz="1400" b="1" dirty="0" smtClean="0">
                <a:latin typeface="Times New Roman" pitchFamily="18" charset="0"/>
                <a:cs typeface="Times New Roman" pitchFamily="18" charset="0"/>
              </a:rPr>
              <a:t>Цели: </a:t>
            </a:r>
            <a:r>
              <a:rPr lang="ru-RU" sz="1400" dirty="0" smtClean="0">
                <a:latin typeface="Times New Roman" pitchFamily="18" charset="0"/>
                <a:cs typeface="Times New Roman" pitchFamily="18" charset="0"/>
              </a:rPr>
              <a:t>учить детей использовать заданные заместители предметов и располагать в соответствии с расположением заместителей.</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набор игрушечных овощей: репки, огурчики, морковки.</a:t>
            </a:r>
          </a:p>
          <a:p>
            <a:pPr algn="just"/>
            <a:r>
              <a:rPr lang="ru-RU" sz="1400" dirty="0" smtClean="0">
                <a:latin typeface="Times New Roman" pitchFamily="18" charset="0"/>
                <a:cs typeface="Times New Roman" pitchFamily="18" charset="0"/>
              </a:rPr>
              <a:t>Листы картона(12х12), разделенные на девять частей. Карточки с заданиями (на каждой карточке кружки разных цветов - зеленый, желтый, оранжевый), расположенные в клетках хаотично (от четырех до девяти кружков на карточке).</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морковь, репа, огурец, тут так желтый, зеленый, оранжевый.</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Педагог раздает детям карточки, разделенные на клетки, и игрушечные овощи. Затем показывает карточку-образец предлагает соотнести цветные кружки и игрушки, а потом разложить овощи в соответствии с образцом на своей карточке.</a:t>
            </a:r>
          </a:p>
          <a:p>
            <a:pPr algn="just"/>
            <a:r>
              <a:rPr lang="ru-RU" sz="1400" dirty="0" smtClean="0">
                <a:latin typeface="Times New Roman" pitchFamily="18" charset="0"/>
                <a:cs typeface="Times New Roman" pitchFamily="18" charset="0"/>
              </a:rPr>
              <a:t>Постепенно количество заданий увеличивается. Можно увеличить количество частей (грядок) в «огороде».</a:t>
            </a:r>
          </a:p>
          <a:p>
            <a:pPr algn="ctr"/>
            <a:r>
              <a:rPr lang="ru-RU" sz="1600" b="1" i="1" dirty="0" smtClean="0">
                <a:latin typeface="Times New Roman" pitchFamily="18" charset="0"/>
                <a:cs typeface="Times New Roman" pitchFamily="18" charset="0"/>
              </a:rPr>
              <a:t>Что сначала, что потом</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Цель: </a:t>
            </a:r>
            <a:r>
              <a:rPr lang="ru-RU" sz="1400" dirty="0" smtClean="0">
                <a:latin typeface="Times New Roman" pitchFamily="18" charset="0"/>
                <a:cs typeface="Times New Roman" pitchFamily="18" charset="0"/>
              </a:rPr>
              <a:t>учить детей располагать картинки в порядке развития сюжета.</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набор картинок для игры «Что сначала, что потом» в готовом виде, таблички.</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что сначала? Что потом? Подумай разложи, какая картинка первая? Верно, неверно.</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Педагог предлагает детям серии картинок (от двух до шести), которые нужно внимательно рассмотреть и определить, что было сначала, что потом. «Какая картинка первая? Что было сначала?» Дети рассматривают картинки и раскладывают в необходимой последовательности. Педагог проверяет, уточняет, почему так. В начале для проверки правильности можно к обратной стороне картинок наклеить карточки с расходящейся стрелкой, острый кончик которой начинается над первой картинкой, а расходящиеся ее концы - над последней. Или, если дети знают цифры, то на полосках с обратной стороны - цифры. Когда ребенок выложит последовательность, он может сам проверить, открыв картинки с обратной стороны.</a:t>
            </a:r>
          </a:p>
          <a:p>
            <a:pPr algn="just"/>
            <a:endParaRPr lang="ru-RU" sz="1400"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80" y="395536"/>
            <a:ext cx="5832648" cy="8063746"/>
          </a:xfrm>
          <a:prstGeom prst="rect">
            <a:avLst/>
          </a:prstGeom>
          <a:noFill/>
        </p:spPr>
        <p:txBody>
          <a:bodyPr wrap="square" rtlCol="0">
            <a:spAutoFit/>
          </a:bodyPr>
          <a:lstStyle/>
          <a:p>
            <a:pPr algn="ctr"/>
            <a:r>
              <a:rPr lang="ru-RU" sz="2400" b="1" dirty="0" smtClean="0">
                <a:latin typeface="Monotype Corsiva" pitchFamily="66" charset="0"/>
              </a:rPr>
              <a:t>ИГРЫ НА РАЗВИТИЕ  ВООБРАЖЕНИЯ</a:t>
            </a:r>
          </a:p>
          <a:p>
            <a:pPr algn="ctr"/>
            <a:r>
              <a:rPr lang="ru-RU" sz="1600" b="1" i="1" dirty="0" smtClean="0">
                <a:latin typeface="Times New Roman" pitchFamily="18" charset="0"/>
                <a:cs typeface="Times New Roman" pitchFamily="18" charset="0"/>
              </a:rPr>
              <a:t>Что это такое?</a:t>
            </a:r>
          </a:p>
          <a:p>
            <a:pPr algn="just"/>
            <a:r>
              <a:rPr lang="ru-RU" sz="1400" b="1" dirty="0" smtClean="0">
                <a:latin typeface="Times New Roman" pitchFamily="18" charset="0"/>
                <a:cs typeface="Times New Roman" pitchFamily="18" charset="0"/>
              </a:rPr>
              <a:t>Цель: </a:t>
            </a:r>
            <a:r>
              <a:rPr lang="ru-RU" sz="1400" dirty="0" smtClean="0">
                <a:latin typeface="Times New Roman" pitchFamily="18" charset="0"/>
                <a:cs typeface="Times New Roman" pitchFamily="18" charset="0"/>
              </a:rPr>
              <a:t>учить детей создавать в воображении образы на основе характерных признаков предметов.</a:t>
            </a:r>
          </a:p>
          <a:p>
            <a:pPr algn="just"/>
            <a:r>
              <a:rPr lang="ru-RU" sz="1400" b="1" dirty="0" smtClean="0">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бумажные круги разных цветов, поло-разной длины, мяч, таблички.</a:t>
            </a:r>
          </a:p>
          <a:p>
            <a:pPr algn="just"/>
            <a:r>
              <a:rPr lang="ru-RU" sz="1400" b="1" dirty="0" smtClean="0">
                <a:latin typeface="Times New Roman" pitchFamily="18" charset="0"/>
                <a:cs typeface="Times New Roman" pitchFamily="18" charset="0"/>
              </a:rPr>
              <a:t>Речевой материал:</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на что похоже? Что это такое? думай, лови мяч, кати, назови предмет, молодец.</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Дети встают в круг, педагог говорит, что надо придумать, на что похож предмет, который лежит на стуле. Он кладет на стул один из цветных кружков. Педагог может сам назвать предмет, который он придумал, затем дети отвечают по очереди. Отвечает тот ребенок, кому педагог покатит мяч. Ребенок довит мяч и называет предмет, на который похож кружок. (Например, красный кружок: яблоко, помидор, шарик, мяч и др.). Затем педагог меняет круг на круг другого цвета, или на полоску. Необходимо поощрять оригинальные ответы.</a:t>
            </a:r>
          </a:p>
          <a:p>
            <a:pPr algn="ctr"/>
            <a:r>
              <a:rPr lang="ru-RU" sz="1600" b="1" i="1" dirty="0" smtClean="0">
                <a:latin typeface="Times New Roman" pitchFamily="18" charset="0"/>
                <a:cs typeface="Times New Roman" pitchFamily="18" charset="0"/>
              </a:rPr>
              <a:t>Дети на прогулке</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Цель: </a:t>
            </a:r>
            <a:r>
              <a:rPr lang="ru-RU" sz="1400" dirty="0" smtClean="0">
                <a:latin typeface="Times New Roman" pitchFamily="18" charset="0"/>
                <a:cs typeface="Times New Roman" pitchFamily="18" charset="0"/>
              </a:rPr>
              <a:t>учить детей создавать в воображении образы на основе схематических изображений предметов.</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несколько картинок такой величины, чтобы они были хорошо видны всей группе детей. На каждой картинке изображен ребенок (мальчик или девочка), в руке у которого на зарисованный предмет, таблички.</a:t>
            </a:r>
          </a:p>
          <a:p>
            <a:pPr algn="just"/>
            <a:r>
              <a:rPr lang="ru-RU" sz="1400" b="1" dirty="0" smtClean="0">
                <a:latin typeface="Times New Roman" pitchFamily="18" charset="0"/>
                <a:cs typeface="Times New Roman" pitchFamily="18" charset="0"/>
              </a:rPr>
              <a:t>Речевой материал:</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мальчик, девочка, несет на прогулку, названия предметов, придумай, скажи, назови, верно.</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Педагог показывает детям одну из картинок и говорит «Тут нарисован мальчик (девочка). В руке у него... Что? Я не знаю. Придумайте, что может быть в руке». Например, если на картинке нарисован мальчик с палочкой, то можно сказать, что у него флажок, цветок, шарик («Мальчик идет гулять с шариком, цветком»). Дети по очереди придумывают, педагог следит за тем, чтобы не было повторов. Если дети затрудняются, педагог помогает.</a:t>
            </a:r>
          </a:p>
          <a:p>
            <a:pPr algn="just"/>
            <a:endParaRPr lang="ru-RU" sz="1400" b="1"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80" y="539552"/>
            <a:ext cx="5904656" cy="7355860"/>
          </a:xfrm>
          <a:prstGeom prst="rect">
            <a:avLst/>
          </a:prstGeom>
          <a:noFill/>
        </p:spPr>
        <p:txBody>
          <a:bodyPr wrap="square" rtlCol="0">
            <a:spAutoFit/>
          </a:bodyPr>
          <a:lstStyle/>
          <a:p>
            <a:pPr algn="ctr"/>
            <a:r>
              <a:rPr lang="ru-RU" sz="2000" b="1" dirty="0" smtClean="0">
                <a:latin typeface="Monotype Corsiva" pitchFamily="66" charset="0"/>
              </a:rPr>
              <a:t>ИГРЫ ПО РАЗВИТИЮ СЛУХОВОГО ВОСПРИЯТИЯ</a:t>
            </a:r>
          </a:p>
          <a:p>
            <a:pPr algn="ctr"/>
            <a:endParaRPr lang="ru-RU" sz="2000" b="1" dirty="0" smtClean="0">
              <a:latin typeface="Monotype Corsiva" pitchFamily="66" charset="0"/>
            </a:endParaRPr>
          </a:p>
          <a:p>
            <a:pPr algn="ctr"/>
            <a:r>
              <a:rPr lang="ru-RU" b="1" dirty="0" smtClean="0">
                <a:latin typeface="Monotype Corsiva" pitchFamily="66" charset="0"/>
              </a:rPr>
              <a:t> </a:t>
            </a:r>
            <a:r>
              <a:rPr lang="ru-RU" b="1" i="1" dirty="0" smtClean="0">
                <a:latin typeface="Monotype Corsiva" pitchFamily="66" charset="0"/>
              </a:rPr>
              <a:t>ЗНАКОМСТВО ДЕТЕЙ СО ЗВУЧАЩИМИ ИГРУШКАМИ</a:t>
            </a:r>
          </a:p>
          <a:p>
            <a:pPr algn="ctr"/>
            <a:r>
              <a:rPr lang="ru-RU" sz="1600" b="1" i="1" dirty="0" smtClean="0">
                <a:latin typeface="Times New Roman" pitchFamily="18" charset="0"/>
                <a:cs typeface="Times New Roman" pitchFamily="18" charset="0"/>
              </a:rPr>
              <a:t>Барабан</a:t>
            </a:r>
          </a:p>
          <a:p>
            <a:pPr algn="just"/>
            <a:r>
              <a:rPr lang="ru-RU" sz="1400" b="1" dirty="0" smtClean="0">
                <a:latin typeface="Times New Roman" pitchFamily="18" charset="0"/>
                <a:cs typeface="Times New Roman" pitchFamily="18" charset="0"/>
              </a:rPr>
              <a:t>Цель:</a:t>
            </a:r>
            <a:r>
              <a:rPr lang="ru-RU" sz="1400" b="1"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вызвать интерес к звучащим игрушкам, учить извлекать их звучание.</a:t>
            </a:r>
          </a:p>
          <a:p>
            <a:pPr algn="just"/>
            <a:r>
              <a:rPr lang="ru-RU" sz="1400" b="1" dirty="0" smtClean="0">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барабан, игрушечные барабанчики.</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будем играть, играйте, да, нет, верно, неверно, молодец, БАРАБАН </a:t>
            </a:r>
            <a:r>
              <a:rPr lang="ru-RU" sz="1400" dirty="0" smtClean="0">
                <a:latin typeface="Times New Roman" pitchFamily="18" charset="0"/>
                <a:cs typeface="Times New Roman" pitchFamily="18" charset="0"/>
              </a:rPr>
              <a:t>(предъявляется детям письменно - на табличке)</a:t>
            </a:r>
            <a:r>
              <a:rPr lang="ru-RU" sz="1400" i="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Дети полукругом стоят или сидят перед педагогом. Взрослый, заинтриговав детей, достает из коробки (мешочка...) барабан, играет на нем, произнося </a:t>
            </a:r>
            <a:r>
              <a:rPr lang="ru-RU" sz="1400" i="1" dirty="0" err="1" smtClean="0">
                <a:latin typeface="Times New Roman" pitchFamily="18" charset="0"/>
                <a:cs typeface="Times New Roman" pitchFamily="18" charset="0"/>
              </a:rPr>
              <a:t>татата</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предъявляет табличку БАРАБАН. Дети смотрят, дотрагиваются до барабана в момент звучания, чтобы ощутить вибрацию его корпуса. Педагог учит детей стучать деревянной палочкой по барабану, извлекая его звук. При этом один ребенок стучит по барабану, а остальные имитируют это движение: или стучат пальцем по игрушечным картонным барабанам, или по ладони. Педагог стимулирует детей к сопровождению движений произнесением слогов </a:t>
            </a:r>
            <a:r>
              <a:rPr lang="ru-RU" sz="1400" i="1" dirty="0" err="1" smtClean="0">
                <a:latin typeface="Times New Roman" pitchFamily="18" charset="0"/>
                <a:cs typeface="Times New Roman" pitchFamily="18" charset="0"/>
              </a:rPr>
              <a:t>татата</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(как могут), но не настаивает.</a:t>
            </a:r>
          </a:p>
          <a:p>
            <a:pPr algn="ctr"/>
            <a:r>
              <a:rPr lang="ru-RU" sz="1600" b="1" i="1" dirty="0" smtClean="0">
                <a:latin typeface="Times New Roman" pitchFamily="18" charset="0"/>
                <a:cs typeface="Times New Roman" pitchFamily="18" charset="0"/>
              </a:rPr>
              <a:t>Бубен</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Цель:</a:t>
            </a:r>
            <a:r>
              <a:rPr lang="ru-RU" sz="1400" b="1"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вызвать интерес к звучащим игрушкам, учить извлекать их звучание.</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бубен.</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будем играть, играйте, да, нет, верно, неверно, молодец, БУБЕН. </a:t>
            </a: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Игра проводится аналогично описанной выше. По бубну ложно ударять рукой, трясти его, произнося </a:t>
            </a:r>
            <a:r>
              <a:rPr lang="ru-RU" sz="1400" dirty="0" err="1" smtClean="0">
                <a:latin typeface="Times New Roman" pitchFamily="18" charset="0"/>
                <a:cs typeface="Times New Roman" pitchFamily="18" charset="0"/>
              </a:rPr>
              <a:t>слогосочетания</a:t>
            </a:r>
            <a:r>
              <a:rPr lang="ru-RU" sz="1400"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папапа</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(как могут).</a:t>
            </a:r>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2" y="395536"/>
            <a:ext cx="5976664" cy="8771632"/>
          </a:xfrm>
          <a:prstGeom prst="rect">
            <a:avLst/>
          </a:prstGeom>
          <a:noFill/>
        </p:spPr>
        <p:txBody>
          <a:bodyPr wrap="square" rtlCol="0">
            <a:spAutoFit/>
          </a:bodyPr>
          <a:lstStyle/>
          <a:p>
            <a:pPr algn="ctr"/>
            <a:r>
              <a:rPr lang="ru-RU" b="1" i="1" dirty="0" smtClean="0">
                <a:latin typeface="Monotype Corsiva" pitchFamily="66" charset="0"/>
              </a:rPr>
              <a:t>ОБУЧЕНИЕ РАЗЛИЧЕНИЮ НА СЛУХ ДЛИТЕЛЬНОСТИ ЗВУЧАНИЙ</a:t>
            </a:r>
          </a:p>
          <a:p>
            <a:pPr algn="ctr"/>
            <a:r>
              <a:rPr lang="ru-RU" sz="1600" b="1" i="1" dirty="0" smtClean="0">
                <a:latin typeface="Times New Roman" pitchFamily="18" charset="0"/>
                <a:cs typeface="Times New Roman" pitchFamily="18" charset="0"/>
              </a:rPr>
              <a:t>Машина (поезд) едет</a:t>
            </a:r>
            <a:endParaRPr lang="ru-RU" sz="16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Цель:</a:t>
            </a:r>
            <a:r>
              <a:rPr lang="ru-RU" sz="1400" dirty="0" smtClean="0">
                <a:latin typeface="Times New Roman" pitchFamily="18" charset="0"/>
                <a:cs typeface="Times New Roman" pitchFamily="18" charset="0"/>
              </a:rPr>
              <a:t> учить детей различать на слух и воспроизводить долгие и краткие звучания.</a:t>
            </a:r>
          </a:p>
          <a:p>
            <a:pPr algn="just"/>
            <a:r>
              <a:rPr lang="ru-RU" sz="1400" b="1" dirty="0" smtClean="0">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игрушечные машинки или поезда по количеству детей, две дороги для машин (длинная полоска картона и короткая), таблички ДОЛГО, НЕДОЛГО (КРАТКО), под первой табличкой - длинная черта, под второй - короткая.</a:t>
            </a:r>
          </a:p>
          <a:p>
            <a:pPr algn="just"/>
            <a:r>
              <a:rPr lang="ru-RU" sz="1400" b="1" dirty="0" smtClean="0">
                <a:latin typeface="Times New Roman" pitchFamily="18" charset="0"/>
                <a:cs typeface="Times New Roman" pitchFamily="18" charset="0"/>
              </a:rPr>
              <a:t>Речевой материал: </a:t>
            </a:r>
            <a:r>
              <a:rPr lang="ru-RU" sz="1400" i="1" dirty="0" smtClean="0">
                <a:latin typeface="Times New Roman" pitchFamily="18" charset="0"/>
                <a:cs typeface="Times New Roman" pitchFamily="18" charset="0"/>
              </a:rPr>
              <a:t>будем играть, слушайте, верно, неверно, да, нет, машина, долго, кратко.</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Дети и педагог полукругом сидят на ковре (на полу). У каждого по одной машинке и по две « дороги «, расположенные друг под другом. У педагога большая машина и две большие дороги, чтобы могла «проехать» машина: короткая и длинная.</a:t>
            </a:r>
          </a:p>
          <a:p>
            <a:pPr algn="just"/>
            <a:r>
              <a:rPr lang="ru-RU" sz="1400" dirty="0" smtClean="0">
                <a:latin typeface="Times New Roman" pitchFamily="18" charset="0"/>
                <a:cs typeface="Times New Roman" pitchFamily="18" charset="0"/>
              </a:rPr>
              <a:t>Педагог везет машину по длинной дороге, произнося  </a:t>
            </a:r>
            <a:r>
              <a:rPr lang="ru-RU" sz="1400" i="1" dirty="0" smtClean="0">
                <a:latin typeface="Times New Roman" pitchFamily="18" charset="0"/>
                <a:cs typeface="Times New Roman" pitchFamily="18" charset="0"/>
              </a:rPr>
              <a:t>УУУУ </a:t>
            </a:r>
            <a:r>
              <a:rPr lang="ru-RU" sz="1400" dirty="0" smtClean="0">
                <a:latin typeface="Times New Roman" pitchFamily="18" charset="0"/>
                <a:cs typeface="Times New Roman" pitchFamily="18" charset="0"/>
              </a:rPr>
              <a:t>(долго), побуждает детей провести свои машины по длинной дороге. Затем машина возвращается в исходное положение - между двумя «дорогами». Педагог везет машину по короткой дороге - </a:t>
            </a:r>
            <a:r>
              <a:rPr lang="ru-RU" sz="1400" i="1" dirty="0" smtClean="0">
                <a:latin typeface="Times New Roman" pitchFamily="18" charset="0"/>
                <a:cs typeface="Times New Roman" pitchFamily="18" charset="0"/>
              </a:rPr>
              <a:t>у </a:t>
            </a:r>
            <a:r>
              <a:rPr lang="ru-RU" sz="1400" dirty="0" smtClean="0">
                <a:latin typeface="Times New Roman" pitchFamily="18" charset="0"/>
                <a:cs typeface="Times New Roman" pitchFamily="18" charset="0"/>
              </a:rPr>
              <a:t>и побуждает к этому же и детей.</a:t>
            </a:r>
          </a:p>
          <a:p>
            <a:pPr algn="just"/>
            <a:r>
              <a:rPr lang="ru-RU" sz="1400" dirty="0" smtClean="0">
                <a:latin typeface="Times New Roman" pitchFamily="18" charset="0"/>
                <a:cs typeface="Times New Roman" pitchFamily="18" charset="0"/>
              </a:rPr>
              <a:t>Педагог везет машину в разной последовательности то по длинной, то по короткой дороге, произнося гласный </a:t>
            </a:r>
            <a:r>
              <a:rPr lang="ru-RU" sz="1400" i="1" dirty="0" smtClean="0">
                <a:latin typeface="Times New Roman" pitchFamily="18" charset="0"/>
                <a:cs typeface="Times New Roman" pitchFamily="18" charset="0"/>
              </a:rPr>
              <a:t>у </a:t>
            </a:r>
            <a:r>
              <a:rPr lang="ru-RU" sz="1400" dirty="0" smtClean="0">
                <a:latin typeface="Times New Roman" pitchFamily="18" charset="0"/>
                <a:cs typeface="Times New Roman" pitchFamily="18" charset="0"/>
              </a:rPr>
              <a:t>кратко или долго; каждый раз после «поездки» машина ставится между «дорогами». Дети повторяют упражнение за педагогом, также произнося, как могут, </a:t>
            </a:r>
            <a:r>
              <a:rPr lang="ru-RU" sz="1400" i="1" dirty="0" smtClean="0">
                <a:latin typeface="Times New Roman" pitchFamily="18" charset="0"/>
                <a:cs typeface="Times New Roman" pitchFamily="18" charset="0"/>
              </a:rPr>
              <a:t>у </a:t>
            </a:r>
            <a:r>
              <a:rPr lang="ru-RU" sz="1400" dirty="0" smtClean="0">
                <a:latin typeface="Times New Roman" pitchFamily="18" charset="0"/>
                <a:cs typeface="Times New Roman" pitchFamily="18" charset="0"/>
              </a:rPr>
              <a:t>долго или кратко. Когда они начнут справляться с заданием уверенно, педагог после его выполнения спрашивает: «Как звучало?» и помогает с помощью табличек ответить детям - ДОЛГО или НЕДОЛГО (КРАТКО).</a:t>
            </a:r>
          </a:p>
          <a:p>
            <a:pPr algn="just"/>
            <a:r>
              <a:rPr lang="ru-RU" sz="1400" dirty="0" smtClean="0">
                <a:latin typeface="Times New Roman" pitchFamily="18" charset="0"/>
                <a:cs typeface="Times New Roman" pitchFamily="18" charset="0"/>
              </a:rPr>
              <a:t>Затем педагог ставит перед собой большой экран или ширму, переносит за него, например, длинную «дорогу», везет по ней машину, произнося протяжно </a:t>
            </a:r>
            <a:r>
              <a:rPr lang="ru-RU" sz="1400" i="1" dirty="0" smtClean="0">
                <a:latin typeface="Times New Roman" pitchFamily="18" charset="0"/>
                <a:cs typeface="Times New Roman" pitchFamily="18" charset="0"/>
              </a:rPr>
              <a:t>у</a:t>
            </a:r>
            <a:r>
              <a:rPr lang="ru-RU" sz="1400" dirty="0" smtClean="0">
                <a:latin typeface="Times New Roman" pitchFamily="18" charset="0"/>
                <a:cs typeface="Times New Roman" pitchFamily="18" charset="0"/>
              </a:rPr>
              <a:t>. Затем это же он проделывает с короткой дорогой. Теперь две дороги за экраном. Педагог везет машину в разной последовательности то по длинной, то по короткой дороге, произнося за экраном гласный </a:t>
            </a:r>
            <a:r>
              <a:rPr lang="ru-RU" sz="1400" i="1" dirty="0" smtClean="0">
                <a:latin typeface="Times New Roman" pitchFamily="18" charset="0"/>
                <a:cs typeface="Times New Roman" pitchFamily="18" charset="0"/>
              </a:rPr>
              <a:t>у </a:t>
            </a:r>
            <a:r>
              <a:rPr lang="ru-RU" sz="1400" dirty="0" smtClean="0">
                <a:latin typeface="Times New Roman" pitchFamily="18" charset="0"/>
                <a:cs typeface="Times New Roman" pitchFamily="18" charset="0"/>
              </a:rPr>
              <a:t>кратко или долго. Дети слушают и выполняют упражнение - везут машину по длинной или короткой дороге, произнося </a:t>
            </a:r>
            <a:r>
              <a:rPr lang="ru-RU" sz="1400" i="1" dirty="0" smtClean="0">
                <a:latin typeface="Times New Roman" pitchFamily="18" charset="0"/>
                <a:cs typeface="Times New Roman" pitchFamily="18" charset="0"/>
              </a:rPr>
              <a:t>у </a:t>
            </a:r>
            <a:r>
              <a:rPr lang="ru-RU" sz="1400" dirty="0" smtClean="0">
                <a:latin typeface="Times New Roman" pitchFamily="18" charset="0"/>
                <a:cs typeface="Times New Roman" pitchFamily="18" charset="0"/>
              </a:rPr>
              <a:t>долго или кратко. Каждый раз после «поездки» машина ставится между «дорогами». Педагог после выполнения задания спрашивает: «Как звучало?» и помогает с помощью табличек ответить детям - ДОЛГО или НЕДОЛГО (КРАТКО).</a:t>
            </a:r>
          </a:p>
          <a:p>
            <a:pPr algn="just"/>
            <a:endParaRPr lang="ru-RU" sz="1400" b="1" dirty="0" smtClean="0">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664" y="395536"/>
            <a:ext cx="6048671" cy="8617744"/>
          </a:xfrm>
          <a:prstGeom prst="rect">
            <a:avLst/>
          </a:prstGeom>
          <a:noFill/>
        </p:spPr>
        <p:txBody>
          <a:bodyPr wrap="square" rtlCol="0">
            <a:spAutoFit/>
          </a:bodyPr>
          <a:lstStyle/>
          <a:p>
            <a:pPr algn="ctr"/>
            <a:r>
              <a:rPr lang="ru-RU" b="1" i="1" dirty="0" smtClean="0">
                <a:latin typeface="Monotype Corsiva" pitchFamily="66" charset="0"/>
                <a:cs typeface="Times New Roman" pitchFamily="18" charset="0"/>
              </a:rPr>
              <a:t>РАЗЛИЧЕНИЕ НА СЛУХ ГРОМКОСТИ ЗВУЧАНИЙ</a:t>
            </a:r>
            <a:endParaRPr lang="ru-RU" b="1" dirty="0" smtClean="0">
              <a:latin typeface="Monotype Corsiva" pitchFamily="66" charset="0"/>
              <a:cs typeface="Times New Roman" pitchFamily="18" charset="0"/>
            </a:endParaRPr>
          </a:p>
          <a:p>
            <a:pPr algn="ctr"/>
            <a:r>
              <a:rPr lang="ru-RU" sz="1400" b="1" i="1" dirty="0" smtClean="0">
                <a:latin typeface="Times New Roman" pitchFamily="18" charset="0"/>
                <a:cs typeface="Times New Roman" pitchFamily="18" charset="0"/>
              </a:rPr>
              <a:t> Две собаки</a:t>
            </a:r>
          </a:p>
          <a:p>
            <a:pPr algn="just"/>
            <a:r>
              <a:rPr lang="ru-RU" sz="1400" b="1" dirty="0" smtClean="0">
                <a:latin typeface="Times New Roman" pitchFamily="18" charset="0"/>
                <a:cs typeface="Times New Roman" pitchFamily="18" charset="0"/>
              </a:rPr>
              <a:t>Цель:</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учить различать на слух громкие и тихие звучания.</a:t>
            </a:r>
          </a:p>
          <a:p>
            <a:pPr algn="just"/>
            <a:r>
              <a:rPr lang="ru-RU" sz="1400" b="1" dirty="0" smtClean="0">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игрушки - большая собака и маленькая собачка, таблички ГРОМКО и тихо.</a:t>
            </a:r>
          </a:p>
          <a:p>
            <a:pPr algn="just"/>
            <a:r>
              <a:rPr lang="ru-RU" sz="1400" b="1" dirty="0" smtClean="0">
                <a:latin typeface="Times New Roman" pitchFamily="18" charset="0"/>
                <a:cs typeface="Times New Roman" pitchFamily="18" charset="0"/>
              </a:rPr>
              <a:t>Речевой материал:</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будем играть, слушайте, да, нет, верно, неверно, собака, большая собака, маленькая собака, громко, тихо.</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Ход игры</a:t>
            </a:r>
          </a:p>
          <a:p>
            <a:pPr algn="just"/>
            <a:r>
              <a:rPr lang="ru-RU" sz="1400" dirty="0" smtClean="0">
                <a:latin typeface="Times New Roman" pitchFamily="18" charset="0"/>
                <a:cs typeface="Times New Roman" pitchFamily="18" charset="0"/>
              </a:rPr>
              <a:t>Дети полукругом располагаются перед педагогом. Он, заинтересовывая детей, достает большую собаку и показывает, как она лает </a:t>
            </a:r>
            <a:r>
              <a:rPr lang="ru-RU" sz="1400" i="1" dirty="0" smtClean="0">
                <a:latin typeface="Times New Roman" pitchFamily="18" charset="0"/>
                <a:cs typeface="Times New Roman" pitchFamily="18" charset="0"/>
              </a:rPr>
              <a:t>-АФ-АФ-АФ. </a:t>
            </a:r>
            <a:r>
              <a:rPr lang="ru-RU" sz="1400" dirty="0" smtClean="0">
                <a:latin typeface="Times New Roman" pitchFamily="18" charset="0"/>
                <a:cs typeface="Times New Roman" pitchFamily="18" charset="0"/>
              </a:rPr>
              <a:t>Дети вместе с педагогом изображают большую собаку и ее громкий лай. Аналогично показывается и изображается маленькая собачка.</a:t>
            </a:r>
          </a:p>
          <a:p>
            <a:pPr algn="just"/>
            <a:r>
              <a:rPr lang="ru-RU" sz="1400" dirty="0" smtClean="0">
                <a:latin typeface="Times New Roman" pitchFamily="18" charset="0"/>
                <a:cs typeface="Times New Roman" pitchFamily="18" charset="0"/>
              </a:rPr>
              <a:t>Педагог, не показывая ту или иную игрушку, изображает то большую, то маленькую собаку и «лает» соответственно или громко, или тихо (СНОСКА: При выработке условной двигательной реакции на звук (рефлекс) следует проверить, какой самый тихий звук слышит ребенок с наименьшими остатками слуха (с индивидуальными слуховыми аппаратами и аппаратурой коллективного пользования). Чуть более громкий звук и является для данной группы детей образцом тихого звучания). Дети подражают педагогу, а затем показывают на собаку (большую или маленькую), которую они изображали.</a:t>
            </a:r>
          </a:p>
          <a:p>
            <a:pPr algn="just"/>
            <a:r>
              <a:rPr lang="ru-RU" sz="1400" dirty="0" smtClean="0">
                <a:latin typeface="Times New Roman" pitchFamily="18" charset="0"/>
                <a:cs typeface="Times New Roman" pitchFamily="18" charset="0"/>
              </a:rPr>
              <a:t>Затем педагог демонстрирует детям только лай собак, т.е. он произносит звукоподражание </a:t>
            </a:r>
            <a:r>
              <a:rPr lang="ru-RU" sz="1400" i="1" dirty="0" err="1" smtClean="0">
                <a:latin typeface="Times New Roman" pitchFamily="18" charset="0"/>
                <a:cs typeface="Times New Roman" pitchFamily="18" charset="0"/>
              </a:rPr>
              <a:t>аф-аф-аф</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громко или тихо. Дети в ответ изображают маленькую собачку, «лая» тихо, или большую, «лая» громко и показывают на соответствующую игрушку. Педагог каждый раз после показа спрашивает: «Как звучало?» и помогает детям выбрать нужную табличку ГРОМКО или тихо. Для облегчения усвоения данных терминов табличка ГРОМКО пишется крупными буквами, а тихо — на такой же полоске бумаги мелкими.</a:t>
            </a:r>
          </a:p>
          <a:p>
            <a:pPr algn="just"/>
            <a:r>
              <a:rPr lang="ru-RU" sz="1400" dirty="0" smtClean="0">
                <a:latin typeface="Times New Roman" pitchFamily="18" charset="0"/>
                <a:cs typeface="Times New Roman" pitchFamily="18" charset="0"/>
              </a:rPr>
              <a:t>Когда дети начинают справляться с данным заданием, педагог за экраном дает им образец громкого и тихого звучаний. С этой целью, изображая маленькую собаку, он тихо «лает», закрыв лицо экраном, и большую - «лая» за экраном громко.</a:t>
            </a:r>
          </a:p>
          <a:p>
            <a:pPr algn="just"/>
            <a:r>
              <a:rPr lang="ru-RU" sz="1400" dirty="0" smtClean="0">
                <a:latin typeface="Times New Roman" pitchFamily="18" charset="0"/>
                <a:cs typeface="Times New Roman" pitchFamily="18" charset="0"/>
              </a:rPr>
              <a:t>Детям предлагается различать громкий и тихий «лай» на слух. При этом педагог произносит за экраном только звукоподражание то громко, то тихо, не демонстрируя игрушку. В ответ дети изображают большую или маленькую собаку, «лая» громко или тихо, а затем показывают на соответствующую игрушку. На вопрос педагога: «Как звучало?» дошкольники отвечают с помощью выбора таблички.</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Документ" ma:contentTypeID="0x010100A1A6CACF22589F4EB996AFE4A06F0E97" ma:contentTypeVersion="49" ma:contentTypeDescription="Создание документа." ma:contentTypeScope="" ma:versionID="c104f9fe99b7342d297a16d4d6daf548">
  <xsd:schema xmlns:xsd="http://www.w3.org/2001/XMLSchema" xmlns:xs="http://www.w3.org/2001/XMLSchema" xmlns:p="http://schemas.microsoft.com/office/2006/metadata/properties" xmlns:ns2="4a252ca3-5a62-4c1c-90a6-29f4710e47f8" targetNamespace="http://schemas.microsoft.com/office/2006/metadata/properties" ma:root="true" ma:fieldsID="44a09e9edb872ac5036bd0f6a4ce01f3" ns2:_="">
    <xsd:import namespace="4a252ca3-5a62-4c1c-90a6-29f4710e47f8"/>
    <xsd:element name="properties">
      <xsd:complexType>
        <xsd:sequence>
          <xsd:element name="documentManagement">
            <xsd:complexType>
              <xsd:all>
                <xsd:element ref="ns2:Муниципалитет" minOccurs="0"/>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Муниципалитет" ma:index="8" nillable="true" ma:displayName="Муниципалитет" ma:list="{583966a8-86ba-4b4b-b2db-c7518df76d9e}" ma:internalName="_x041c__x0443__x043d__x0438__x0446__x0438__x043f__x0430__x043b__x0438__x0442__x0435__x0442_" ma:showField="Title" ma:web="4a252ca3-5a62-4c1c-90a6-29f4710e47f8">
      <xsd:simpleType>
        <xsd:restriction base="dms:Lookup"/>
      </xsd:simpleType>
    </xsd:element>
    <xsd:element name="SharedWithUsers" ma:index="9"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0"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1"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Муниципалитет xmlns="4a252ca3-5a62-4c1c-90a6-29f4710e47f8" xsi:nil="true"/>
    <_dlc_DocId xmlns="4a252ca3-5a62-4c1c-90a6-29f4710e47f8">AWJJH2MPE6E2-1954848387-413</_dlc_DocId>
    <_dlc_DocIdUrl xmlns="4a252ca3-5a62-4c1c-90a6-29f4710e47f8">
      <Url>http://edu-sps.koiro.local/sch_int_12/_layouts/15/DocIdRedir.aspx?ID=AWJJH2MPE6E2-1954848387-413</Url>
      <Description>AWJJH2MPE6E2-1954848387-413</Description>
    </_dlc_DocIdUrl>
  </documentManagement>
</p:properties>
</file>

<file path=customXml/itemProps1.xml><?xml version="1.0" encoding="utf-8"?>
<ds:datastoreItem xmlns:ds="http://schemas.openxmlformats.org/officeDocument/2006/customXml" ds:itemID="{9B0B6041-81A8-4328-8B52-4B0C68C3EBB2}"/>
</file>

<file path=customXml/itemProps2.xml><?xml version="1.0" encoding="utf-8"?>
<ds:datastoreItem xmlns:ds="http://schemas.openxmlformats.org/officeDocument/2006/customXml" ds:itemID="{CFCD230B-F1FF-420B-A284-806333C0FC44}"/>
</file>

<file path=customXml/itemProps3.xml><?xml version="1.0" encoding="utf-8"?>
<ds:datastoreItem xmlns:ds="http://schemas.openxmlformats.org/officeDocument/2006/customXml" ds:itemID="{5226EF4F-E5B4-42DA-B27A-98ADB87D95BC}"/>
</file>

<file path=customXml/itemProps4.xml><?xml version="1.0" encoding="utf-8"?>
<ds:datastoreItem xmlns:ds="http://schemas.openxmlformats.org/officeDocument/2006/customXml" ds:itemID="{C78479A4-7BE8-46CC-9423-7FFE810D4D38}"/>
</file>

<file path=docProps/app.xml><?xml version="1.0" encoding="utf-8"?>
<Properties xmlns="http://schemas.openxmlformats.org/officeDocument/2006/extended-properties" xmlns:vt="http://schemas.openxmlformats.org/officeDocument/2006/docPropsVTypes">
  <TotalTime>99</TotalTime>
  <Words>654</Words>
  <Application>Microsoft Office PowerPoint</Application>
  <PresentationFormat>Экран (4:3)</PresentationFormat>
  <Paragraphs>178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13</cp:revision>
  <dcterms:created xsi:type="dcterms:W3CDTF">2019-02-19T19:19:08Z</dcterms:created>
  <dcterms:modified xsi:type="dcterms:W3CDTF">2019-10-27T12:55:24Z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0x010100A1A6CACF22589F4EB996AFE4A06F0E97</vt:lpwstr>
  </property>
  <property fmtid="{D5CDD505-2E9C-101B-9397-08002B2CF9AE}" pid="3" name="_dlc_DocIdItemGuid">
    <vt:lpwstr>0cbf4ac0-ad44-43be-b032-c9aa9a5e2e6c</vt:lpwstr>
  </property>
</Properties>
</file>