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2" r:id="rId3"/>
    <p:sldId id="260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04" autoAdjust="0"/>
  </p:normalViewPr>
  <p:slideViewPr>
    <p:cSldViewPr>
      <p:cViewPr varScale="1">
        <p:scale>
          <a:sx n="68" d="100"/>
          <a:sy n="68" d="100"/>
        </p:scale>
        <p:origin x="-115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301208"/>
            <a:ext cx="8208912" cy="932521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2"/>
          <p:cNvSpPr>
            <a:spLocks noGrp="1"/>
          </p:cNvSpPr>
          <p:nvPr>
            <p:ph idx="1"/>
          </p:nvPr>
        </p:nvSpPr>
        <p:spPr>
          <a:xfrm>
            <a:off x="323528" y="1988840"/>
            <a:ext cx="8280920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B0F0"/>
                </a:solidFill>
              </a:defRPr>
            </a:lvl1pPr>
            <a:lvl2pPr>
              <a:defRPr>
                <a:solidFill>
                  <a:srgbClr val="00B0F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  <a:lvl4pPr>
              <a:defRPr>
                <a:solidFill>
                  <a:srgbClr val="00B0F0"/>
                </a:solidFill>
              </a:defRPr>
            </a:lvl4pPr>
            <a:lvl5pPr>
              <a:defRPr>
                <a:solidFill>
                  <a:srgbClr val="00B0F0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699792" y="-27384"/>
            <a:ext cx="6336704" cy="1360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B0F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B0F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999381"/>
            <a:ext cx="4248472" cy="4525963"/>
          </a:xfrm>
        </p:spPr>
        <p:txBody>
          <a:bodyPr/>
          <a:lstStyle>
            <a:lvl1pPr>
              <a:defRPr sz="2800">
                <a:solidFill>
                  <a:srgbClr val="00B0F0"/>
                </a:solidFill>
              </a:defRPr>
            </a:lvl1pPr>
            <a:lvl2pPr>
              <a:defRPr sz="2400">
                <a:solidFill>
                  <a:srgbClr val="00B0F0"/>
                </a:solidFill>
              </a:defRPr>
            </a:lvl2pPr>
            <a:lvl3pPr>
              <a:defRPr sz="2000">
                <a:solidFill>
                  <a:srgbClr val="00B0F0"/>
                </a:solidFill>
              </a:defRPr>
            </a:lvl3pPr>
            <a:lvl4pPr>
              <a:defRPr sz="1800">
                <a:solidFill>
                  <a:srgbClr val="00B0F0"/>
                </a:solidFill>
              </a:defRPr>
            </a:lvl4pPr>
            <a:lvl5pPr>
              <a:defRPr sz="1800">
                <a:solidFill>
                  <a:srgbClr val="00B0F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999381"/>
            <a:ext cx="4248472" cy="4525963"/>
          </a:xfrm>
        </p:spPr>
        <p:txBody>
          <a:bodyPr/>
          <a:lstStyle>
            <a:lvl1pPr>
              <a:defRPr sz="2800">
                <a:solidFill>
                  <a:srgbClr val="00B0F0"/>
                </a:solidFill>
              </a:defRPr>
            </a:lvl1pPr>
            <a:lvl2pPr>
              <a:defRPr sz="2400">
                <a:solidFill>
                  <a:srgbClr val="00B0F0"/>
                </a:solidFill>
              </a:defRPr>
            </a:lvl2pPr>
            <a:lvl3pPr>
              <a:defRPr sz="2000">
                <a:solidFill>
                  <a:srgbClr val="00B0F0"/>
                </a:solidFill>
              </a:defRPr>
            </a:lvl3pPr>
            <a:lvl4pPr>
              <a:defRPr sz="1800">
                <a:solidFill>
                  <a:srgbClr val="00B0F0"/>
                </a:solidFill>
              </a:defRPr>
            </a:lvl4pPr>
            <a:lvl5pPr>
              <a:defRPr sz="1800">
                <a:solidFill>
                  <a:srgbClr val="00B0F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0B0F0"/>
                </a:solidFill>
              </a:defRPr>
            </a:lvl1pPr>
            <a:lvl2pPr>
              <a:defRPr sz="2000">
                <a:solidFill>
                  <a:srgbClr val="00B0F0"/>
                </a:solidFill>
              </a:defRPr>
            </a:lvl2pPr>
            <a:lvl3pPr>
              <a:defRPr sz="1800">
                <a:solidFill>
                  <a:srgbClr val="00B0F0"/>
                </a:solidFill>
              </a:defRPr>
            </a:lvl3pPr>
            <a:lvl4pPr>
              <a:defRPr sz="1600">
                <a:solidFill>
                  <a:srgbClr val="00B0F0"/>
                </a:solidFill>
              </a:defRPr>
            </a:lvl4pPr>
            <a:lvl5pPr>
              <a:defRPr sz="1600">
                <a:solidFill>
                  <a:srgbClr val="00B0F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B0F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0B0F0"/>
                </a:solidFill>
              </a:defRPr>
            </a:lvl1pPr>
            <a:lvl2pPr>
              <a:defRPr sz="2000">
                <a:solidFill>
                  <a:srgbClr val="00B0F0"/>
                </a:solidFill>
              </a:defRPr>
            </a:lvl2pPr>
            <a:lvl3pPr>
              <a:defRPr sz="1800">
                <a:solidFill>
                  <a:srgbClr val="00B0F0"/>
                </a:solidFill>
              </a:defRPr>
            </a:lvl3pPr>
            <a:lvl4pPr>
              <a:defRPr sz="1600">
                <a:solidFill>
                  <a:srgbClr val="00B0F0"/>
                </a:solidFill>
              </a:defRPr>
            </a:lvl4pPr>
            <a:lvl5pPr>
              <a:defRPr sz="1600">
                <a:solidFill>
                  <a:srgbClr val="00B0F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rgbClr val="00B0F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rgbClr val="00B0F0"/>
                </a:solidFill>
              </a:defRPr>
            </a:lvl1pPr>
            <a:lvl2pPr>
              <a:defRPr sz="2800">
                <a:solidFill>
                  <a:srgbClr val="00B0F0"/>
                </a:solidFill>
              </a:defRPr>
            </a:lvl2pPr>
            <a:lvl3pPr>
              <a:defRPr sz="2400">
                <a:solidFill>
                  <a:srgbClr val="00B0F0"/>
                </a:solidFill>
              </a:defRPr>
            </a:lvl3pPr>
            <a:lvl4pPr>
              <a:defRPr sz="2000">
                <a:solidFill>
                  <a:srgbClr val="00B0F0"/>
                </a:solidFill>
              </a:defRPr>
            </a:lvl4pPr>
            <a:lvl5pPr>
              <a:defRPr sz="2000">
                <a:solidFill>
                  <a:srgbClr val="00B0F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B0F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B0F0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B0F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-27384"/>
            <a:ext cx="6336704" cy="1360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988840"/>
            <a:ext cx="8280920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B0F0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B0F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B0F0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 dir="in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B0F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B0F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B0F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B0F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B0F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653136"/>
            <a:ext cx="8208912" cy="158059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Формирование основ финансовой грамотности детей дошкольного возраста.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Игровые методы обучения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Игровое обучение – это форма учебного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процесса в условных ситуациях, направленная на воссоздание и усвоение общественного опыта во всех его проявлениях: знаниях, навыках, умениях, эмоционально-оценочной деятельности.</a:t>
            </a:r>
            <a:r>
              <a:rPr lang="ru-RU" sz="2000" i="1" dirty="0" smtClean="0"/>
              <a:t> 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Словесные методы обучения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Словесные методы позволяют в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кратчайший срок передавать детям информацию, ставить перед ними учебную задачу, указывать пути ее решения.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обучения</a:t>
            </a:r>
            <a:endParaRPr lang="ru-RU" dirty="0"/>
          </a:p>
        </p:txBody>
      </p:sp>
      <p:pic>
        <p:nvPicPr>
          <p:cNvPr id="4" name="Рисунок 3" descr="87_main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95736" y="4221087"/>
            <a:ext cx="3744416" cy="2494491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340768"/>
            <a:ext cx="8280920" cy="432048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Беседа. Беседа применяется в тех случаях, когда у детей имеются некоторый опыт и знания о предметах и явлениях, которым она посвящена. В ходе беседы знания детей уточняются, обогащаются, систематизируются.</a:t>
            </a:r>
            <a:r>
              <a:rPr lang="ru-RU" sz="2000" dirty="0" smtClean="0"/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Тестовый метод. Тест – стандартизированное задание по результатам выполнения, которого судят о знаниях, умениях и личностных характеристиках.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0" y="-27384"/>
            <a:ext cx="7344816" cy="1360836"/>
          </a:xfrm>
        </p:spPr>
        <p:txBody>
          <a:bodyPr>
            <a:normAutofit/>
          </a:bodyPr>
          <a:lstStyle/>
          <a:p>
            <a:r>
              <a:rPr lang="ru-RU" dirty="0" smtClean="0"/>
              <a:t>Формы словесного обучения.</a:t>
            </a:r>
            <a:endParaRPr lang="ru-RU" dirty="0"/>
          </a:p>
        </p:txBody>
      </p:sp>
      <p:pic>
        <p:nvPicPr>
          <p:cNvPr id="12" name="Рисунок 11" descr="20181128_13042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691679" y="3717032"/>
            <a:ext cx="5340085" cy="3003798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484784"/>
            <a:ext cx="828092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Финансовой грамотности необходимо обучаться с дошкольного возраста. Проблема воспитания финансовой грамотности стала предметом исследования применительно к детям дошкольного возраста. Раннее разумное воспитание финансовой грамотности служит основой эффективного взаимодействия с окружающим миром.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og_og_146800952426653427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259631" y="3356992"/>
            <a:ext cx="6042251" cy="3162111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84784"/>
            <a:ext cx="5184576" cy="4752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Воспитание финансовой грамотности дошкольников тема новая, полностью не исследована.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Авторские программы:          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1. «Финансовая грамотность: методические рекомендации для преподавателя» А. О. Жданова. 2.«Дети и деньги» А. Е. Пушкарь,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3.«Первые шаги по ступеням финансовой грамотности для дошкольников» Н. А.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Крючкова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Авторские программы </a:t>
            </a:r>
            <a:endParaRPr lang="ru-RU" dirty="0"/>
          </a:p>
        </p:txBody>
      </p:sp>
      <p:pic>
        <p:nvPicPr>
          <p:cNvPr id="7" name="Рисунок 6" descr="book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436096" y="1700808"/>
            <a:ext cx="3460393" cy="4838333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280920" cy="432048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Финансовое просвещение и воспитание детей дошкольного возраста – это новое направление в дошкольной педагогике, так как финансовая грамотность является глобальной социальной проблемой, неотделимой от ребенка с самых ранних лет его жизни.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93739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907704" y="3284984"/>
            <a:ext cx="4834438" cy="343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27822378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95536" y="1484784"/>
            <a:ext cx="8280920" cy="4320480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Актуальность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заключается в формировании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полезных привычек в сфере финансов, начиная с раннего возраста, это поможет избежать детям многих ошибок по мере взросления и приобретения финансовой самостоятельности, а также заложит основу финансовой безопасности и благополучия на протяжении жизни</a:t>
            </a:r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" name="Рисунок 9" descr="huge_9339e8f7-809f-4d4b-8f5d-b0f8232b3e6f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051720" y="3212976"/>
            <a:ext cx="5004047" cy="333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0859123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268760"/>
            <a:ext cx="8280920" cy="432048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Финансовая</a:t>
            </a:r>
            <a:r>
              <a:rPr lang="ru-RU" b="1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грамотность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это способность человека управлять своими доходами и расходами, принимать правильные решения по распределению денежных средств (жить по средствам) и грамотно их приумножать[8]. Другими словами – это знание, позволяющее достичь финансового благополучия и оставаться на этом уровне всю свою жизнь.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 descr="20181128_13134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619672" y="3284984"/>
            <a:ext cx="6071659" cy="3415308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268760"/>
            <a:ext cx="828092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Национальная Стратегия повышения финансовой грамотности  определяет приоритеты, цели и задачи, способы их эффективного достижения и решения в сфере государственного управления отношениями, возникающими при повышении финансовой грамотности населения, создании системы финансового образования и информирования в сфере защиты прав потребителей финансовых услуг в Российской Федерации на среднесрочный период.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Рисунок 6" descr="20181128_13062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259632" y="3501008"/>
            <a:ext cx="5760640" cy="3240360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Настоящая Стратегия основывается на Федеральном законе от 28 июня 2013 г. №172-ФЗ «О стратегическом планировании в Российской Федерации», Законе Российской Федерации от 17 февраля 1992 г. № 2300-1 «О защите прав потребителей», Федеральном законе от 29 декабря 2012 г. № 273-ФЗ «Об образовании в Российской Федерации», других федеральных законах, нормативных правовых актах Правительства Российской Федерации и федеральных органов исполнительной власти, регулирующих отношения, возникающие в сфере повышения уровня финансовой грамотности населения и развития финансового образования в Российской Федерации.</a:t>
            </a:r>
          </a:p>
          <a:p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20181128_12342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763688" y="3789040"/>
            <a:ext cx="5184576" cy="2916324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340768"/>
            <a:ext cx="8280920" cy="3888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основ для формирования финансово грамотного поведения населения, как необходимого условия повышения уровня и качества жизни граждан, в том числе за счет использования финансовых продуктов и услуг надлежащего качества. Ожидаемым результатом реализации Стратегии является достижение главной цели – создание основ для формирования финансового грамотного поведения населения как необходимого условия финансового благополучия домохозяйств и обеспечения устойчивого экономического роста.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стратегии.</a:t>
            </a:r>
            <a:endParaRPr lang="ru-RU" dirty="0"/>
          </a:p>
        </p:txBody>
      </p:sp>
      <p:pic>
        <p:nvPicPr>
          <p:cNvPr id="7" name="Рисунок 6" descr="20181128_131647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547664" y="3870048"/>
            <a:ext cx="5040560" cy="2835315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268760"/>
            <a:ext cx="828092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всё-таки правильно познакомить ребенка с финансовой составляющей жизненных отношений?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1.Для начала необходимо четко объяснить функцию денег на понятном дошкольнику языке. Следует подробно рассказать детям о способах заработка родителями.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2.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стоит заострять внимание на понятиях «бедный» и «богатый».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3.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рекомендуется развивать потребительское отношение к родителям у детей.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5696" y="116632"/>
            <a:ext cx="7200800" cy="121682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Содержание образования по финансовой грамотности дошкольников.</a:t>
            </a:r>
            <a:r>
              <a:rPr lang="ru-RU" sz="31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malish(1)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835696" y="4227838"/>
            <a:ext cx="4696670" cy="2458413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12776"/>
            <a:ext cx="8280920" cy="43204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3.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Необходимо с помощью игр, рассказов, сказок, а так же практических занятий (родителей с детьми) обучить дошкольников, следующему: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что такое деньги, какие они бывают;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что такое «необходимые покупки», и «желаемые покупки»;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что такое карманные деньги. Банковская пластиковая карта ребенка;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как планировать свои расходы;                                                                             - техника безопасности использования банковских карт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MG_267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339752" y="4077072"/>
            <a:ext cx="3515883" cy="2636912"/>
          </a:xfrm>
          <a:prstGeom prst="rect">
            <a:avLst/>
          </a:prstGeom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38f6de3a1f82a5bac8a651ca0179d87a2e42f4e"/>
</p:tagLst>
</file>

<file path=ppt/theme/theme1.xml><?xml version="1.0" encoding="utf-8"?>
<a:theme xmlns:a="http://schemas.openxmlformats.org/drawingml/2006/main" name="Тема Office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DB0C6E188730E45BB6E91E3F4D45DFB" ma:contentTypeVersion="1" ma:contentTypeDescription="Создание документа." ma:contentTypeScope="" ma:versionID="d2006cf3fbf9ef9ff2d7406953ea8910">
  <xsd:schema xmlns:xsd="http://www.w3.org/2001/XMLSchema" xmlns:xs="http://www.w3.org/2001/XMLSchema" xmlns:p="http://schemas.microsoft.com/office/2006/metadata/properties" xmlns:ns2="29b972f1-30d0-425f-bb32-1cf1ae29b20e" targetNamespace="http://schemas.microsoft.com/office/2006/metadata/properties" ma:root="true" ma:fieldsID="1fec3864f54625ef805ab87089b1f103" ns2:_="">
    <xsd:import namespace="29b972f1-30d0-425f-bb32-1cf1ae29b20e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972f1-30d0-425f-bb32-1cf1ae29b20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004004-CFF3-44C9-A0F9-F0D37834BE4B}"/>
</file>

<file path=customXml/itemProps2.xml><?xml version="1.0" encoding="utf-8"?>
<ds:datastoreItem xmlns:ds="http://schemas.openxmlformats.org/officeDocument/2006/customXml" ds:itemID="{80E9165F-87AB-4EFF-8E0D-013AE302634A}"/>
</file>

<file path=customXml/itemProps3.xml><?xml version="1.0" encoding="utf-8"?>
<ds:datastoreItem xmlns:ds="http://schemas.openxmlformats.org/officeDocument/2006/customXml" ds:itemID="{A5EED2F6-9CAE-47DD-B596-2FCC6D3B6818}"/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720</Words>
  <Application>Microsoft Office PowerPoint</Application>
  <PresentationFormat>Экран (4:3)</PresentationFormat>
  <Paragraphs>34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Формирование основ финансовой грамотности детей дошкольного возраста.</vt:lpstr>
      <vt:lpstr>Слайд 2</vt:lpstr>
      <vt:lpstr>Слайд 3</vt:lpstr>
      <vt:lpstr>Слайд 4</vt:lpstr>
      <vt:lpstr>Слайд 5</vt:lpstr>
      <vt:lpstr>Слайд 6</vt:lpstr>
      <vt:lpstr>Цель стратегии.</vt:lpstr>
      <vt:lpstr>Содержание образования по финансовой грамотности дошкольников.  </vt:lpstr>
      <vt:lpstr>Слайд 9</vt:lpstr>
      <vt:lpstr>Методы обучения</vt:lpstr>
      <vt:lpstr>Формы словесного обучения.</vt:lpstr>
      <vt:lpstr>Слайд 12</vt:lpstr>
      <vt:lpstr>Авторские программы 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Финансовая грамотность</dc:title>
  <dc:creator>obstinate</dc:creator>
  <dc:description>Шаблон презентации с сайта https://presentation-creation.ru/</dc:description>
  <cp:lastModifiedBy>1</cp:lastModifiedBy>
  <cp:revision>413</cp:revision>
  <dcterms:created xsi:type="dcterms:W3CDTF">2018-02-25T09:09:03Z</dcterms:created>
  <dcterms:modified xsi:type="dcterms:W3CDTF">2019-04-29T07:51:57Z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0x0101000DB0C6E188730E45BB6E91E3F4D45DFB</vt:lpwstr>
  </property>
</Properties>
</file>