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0000FF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E3E995-8C06-4B92-9FFB-F4FC5BBC7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33855-0869-4C50-99E0-24DA871B3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34017-BE07-4C42-A72A-09A8DEBB15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C361C-1F74-43C5-8516-532DCBD56D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0DCA7-830D-4D66-98CE-45A303AD6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7A8EC-25DC-4D4F-9F1D-D7D3C2220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709F2-3A4E-444F-B99D-EB21DCC367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5405E-DF91-4F72-96E1-B029119FA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5A120-73CC-4FBC-A84D-02516AADC0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975AB-346D-4484-B3D7-CEFB41EE4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B4AE4-0A91-49C6-890F-F443B120E8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5B7B8-4D00-445C-8704-70B3A8BC0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6043C0B-ED17-4340-87F0-73425B18E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97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7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97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97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297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7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7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97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97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7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97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97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7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297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smtClean="0">
                <a:solidFill>
                  <a:srgbClr val="0000FF"/>
                </a:solidFill>
              </a:rPr>
              <a:t>Роль семьи в определении жизненного пути школьников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779838" y="152400"/>
            <a:ext cx="3776662" cy="1116013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0000FF"/>
                </a:solidFill>
              </a:rPr>
              <a:t>Человек - человек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3" y="1828800"/>
            <a:ext cx="6402387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588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42093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2124075" y="1700213"/>
            <a:ext cx="568801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ru-RU" sz="2800">
                <a:solidFill>
                  <a:srgbClr val="6666FF"/>
                </a:solidFill>
              </a:rPr>
              <a:t>Труд людей этих профессий направлен на воспитание и обучение, информирование, бытовое, трудовое и медицинское обслуживание людей (продавец, библиотекарь, журналист, врач, учитель, воспитатель, официант, администратор)</a:t>
            </a:r>
          </a:p>
        </p:txBody>
      </p:sp>
      <p:pic>
        <p:nvPicPr>
          <p:cNvPr id="12295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9925" y="47244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152400"/>
            <a:ext cx="4640262" cy="104457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00FF"/>
                </a:solidFill>
              </a:rPr>
              <a:t>Человек - природа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775" y="1412875"/>
            <a:ext cx="5610225" cy="4073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   </a:t>
            </a:r>
            <a:r>
              <a:rPr lang="ru-RU" sz="2800" smtClean="0">
                <a:solidFill>
                  <a:srgbClr val="6666FF"/>
                </a:solidFill>
              </a:rPr>
              <a:t>К этому типу относятся профессии, связанные с объектами живой и неживой природы (фермер, лесник, биолог, садовник, зоотехник, агроном, геолог, пчеловод)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88913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63683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4508500"/>
            <a:ext cx="2260600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35600" y="4581525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60350"/>
            <a:ext cx="6192838" cy="865188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00FF"/>
                </a:solidFill>
              </a:rPr>
              <a:t>Человек – знаковая система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696200" cy="42179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</a:t>
            </a:r>
            <a:r>
              <a:rPr lang="ru-RU" sz="2800" smtClean="0">
                <a:solidFill>
                  <a:srgbClr val="6666FF"/>
                </a:solidFill>
              </a:rPr>
              <a:t>Объединяет людей, объектом труда которых является устная и письменная речь, цифры, химические и физические знаки, символы, ноты, схемы, карты, графики и т.п. (программист, чертежник, оператор ЭВМ, экономист, бухгалтер, печатник)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2926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45085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4219575"/>
            <a:ext cx="2046288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6945313" cy="1116012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00FF"/>
                </a:solidFill>
              </a:rPr>
              <a:t>Человек – художественный образ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1557338"/>
            <a:ext cx="6257925" cy="39290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</a:t>
            </a:r>
            <a:r>
              <a:rPr lang="ru-RU" sz="2800" smtClean="0">
                <a:solidFill>
                  <a:srgbClr val="6666FF"/>
                </a:solidFill>
              </a:rPr>
              <a:t>Включает занятия, связанные с различными видами искусства – прикладного, изобразительного, музыкального, литературного, театрального (артист, писатель, гравер, архитектор, фотограф, музыкант, модельер)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34143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4581525"/>
            <a:ext cx="2044700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28453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68538" y="4652963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72225" y="4652963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4625"/>
            <a:ext cx="6870700" cy="1176338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00FF"/>
                </a:solidFill>
              </a:rPr>
              <a:t>ГЛАВНЫЕ ОБЛАСТИ САМООПРЕДЕЛЕНИЯ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3450"/>
            <a:ext cx="7696200" cy="3282950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6666FF"/>
                </a:solidFill>
              </a:rPr>
              <a:t>Профессиональная (кем быть);</a:t>
            </a:r>
          </a:p>
          <a:p>
            <a:pPr eaLnBrk="1" hangingPunct="1"/>
            <a:r>
              <a:rPr lang="ru-RU" b="1" i="1" smtClean="0">
                <a:solidFill>
                  <a:srgbClr val="6666FF"/>
                </a:solidFill>
              </a:rPr>
              <a:t>Личностная (каким быть, с кем быть);</a:t>
            </a:r>
          </a:p>
          <a:p>
            <a:pPr eaLnBrk="1" hangingPunct="1"/>
            <a:r>
              <a:rPr lang="ru-RU" b="1" i="1" smtClean="0">
                <a:solidFill>
                  <a:srgbClr val="6666FF"/>
                </a:solidFill>
              </a:rPr>
              <a:t>Духовная (во что верить).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 </a:t>
            </a:r>
            <a:r>
              <a:rPr lang="ru-RU" b="1" smtClean="0">
                <a:solidFill>
                  <a:srgbClr val="0000FF"/>
                </a:solidFill>
              </a:rPr>
              <a:t>Профессиональное самоопределение</a:t>
            </a:r>
            <a:r>
              <a:rPr lang="ru-RU" smtClean="0">
                <a:solidFill>
                  <a:srgbClr val="6666FF"/>
                </a:solidFill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rgbClr val="6666FF"/>
                </a:solidFill>
              </a:rPr>
              <a:t>– процесс формирования личностью своего отношения к профессионально-трудовой среде и способ её самореализации.</a:t>
            </a:r>
          </a:p>
          <a:p>
            <a:pPr algn="ctr" eaLnBrk="1" hangingPunct="1">
              <a:buFontTx/>
              <a:buNone/>
            </a:pPr>
            <a:r>
              <a:rPr lang="ru-RU" smtClean="0">
                <a:solidFill>
                  <a:srgbClr val="6666FF"/>
                </a:solidFill>
              </a:rPr>
              <a:t>    Предполагает выбор карьеры, сферы приложения сил и личностных возможностей.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6047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00FF"/>
                </a:solidFill>
              </a:rPr>
              <a:t>Родителям необходимо: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6666FF"/>
                </a:solidFill>
              </a:rPr>
              <a:t>знать состояние здоровья подростка (в полном объеме);</a:t>
            </a:r>
          </a:p>
          <a:p>
            <a:pPr eaLnBrk="1" hangingPunct="1"/>
            <a:r>
              <a:rPr lang="ru-RU" sz="2800" smtClean="0">
                <a:solidFill>
                  <a:srgbClr val="6666FF"/>
                </a:solidFill>
              </a:rPr>
              <a:t>Иметь представление об умственных способностях, гибкости ума, индивидуальных особенностях характера ребенка;</a:t>
            </a:r>
          </a:p>
          <a:p>
            <a:pPr eaLnBrk="1" hangingPunct="1"/>
            <a:r>
              <a:rPr lang="ru-RU" sz="2800" smtClean="0">
                <a:solidFill>
                  <a:srgbClr val="6666FF"/>
                </a:solidFill>
              </a:rPr>
              <a:t> находить возможности для наблюдения за спецификой умственных и физических способностей ребенка.</a:t>
            </a:r>
          </a:p>
          <a:p>
            <a:pPr eaLnBrk="1" hangingPunct="1"/>
            <a:endParaRPr lang="ru-RU" sz="2800" smtClean="0">
              <a:solidFill>
                <a:srgbClr val="66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6945312" cy="684212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0000FF"/>
                </a:solidFill>
              </a:rPr>
              <a:t>Психологическая диагностика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68313" y="1341438"/>
            <a:ext cx="2808287" cy="574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6666FF"/>
                </a:solidFill>
              </a:rPr>
              <a:t>психофизиологическая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5508625" y="1341438"/>
            <a:ext cx="2592388" cy="574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6666FF"/>
                </a:solidFill>
              </a:rPr>
              <a:t>мотивационная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468313" y="4149725"/>
            <a:ext cx="3960812" cy="576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6666FF"/>
                </a:solidFill>
              </a:rPr>
              <a:t>социально-психологическая</a:t>
            </a: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5364163" y="2565400"/>
            <a:ext cx="3095625" cy="576263"/>
          </a:xfrm>
          <a:prstGeom prst="rect">
            <a:avLst/>
          </a:prstGeom>
          <a:solidFill>
            <a:srgbClr val="FFFFFF"/>
          </a:solidFill>
          <a:ln w="9525">
            <a:solidFill>
              <a:srgbClr val="66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6666FF"/>
                </a:solidFill>
              </a:rPr>
              <a:t>характерологическая</a:t>
            </a: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468313" y="2565400"/>
            <a:ext cx="3167062" cy="576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6666FF"/>
                </a:solidFill>
              </a:rPr>
              <a:t>эмоционально-волевая</a:t>
            </a: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4716463" y="4149725"/>
            <a:ext cx="3240087" cy="576263"/>
          </a:xfrm>
          <a:prstGeom prst="rect">
            <a:avLst/>
          </a:prstGeom>
          <a:solidFill>
            <a:srgbClr val="FFFF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6666FF"/>
                </a:solidFill>
              </a:rPr>
              <a:t>интеллектуальная</a:t>
            </a:r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 flipH="1">
            <a:off x="1908175" y="981075"/>
            <a:ext cx="7921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>
            <a:off x="5867400" y="981075"/>
            <a:ext cx="9366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 flipH="1">
            <a:off x="2916238" y="981075"/>
            <a:ext cx="935037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>
            <a:off x="4859338" y="1052513"/>
            <a:ext cx="1081087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 flipH="1">
            <a:off x="3635375" y="1052513"/>
            <a:ext cx="576263" cy="309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>
            <a:off x="4572000" y="1052513"/>
            <a:ext cx="647700" cy="309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1979613" y="404813"/>
            <a:ext cx="4824412" cy="49688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5" name="Line 5"/>
          <p:cNvSpPr>
            <a:spLocks noChangeShapeType="1"/>
          </p:cNvSpPr>
          <p:nvPr/>
        </p:nvSpPr>
        <p:spPr bwMode="auto">
          <a:xfrm flipH="1">
            <a:off x="4356100" y="404813"/>
            <a:ext cx="73025" cy="48974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>
            <a:off x="1979613" y="2852738"/>
            <a:ext cx="482441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900113" y="260350"/>
            <a:ext cx="431800" cy="259238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6666FF"/>
                </a:solidFill>
              </a:rPr>
              <a:t>М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Е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Л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А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Н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Х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О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Л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И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К</a:t>
            </a: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7380288" y="549275"/>
            <a:ext cx="431800" cy="259238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6666FF"/>
                </a:solidFill>
              </a:rPr>
              <a:t>Х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О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Л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Е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Р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И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К</a:t>
            </a:r>
          </a:p>
          <a:p>
            <a:pPr algn="ctr"/>
            <a:endParaRPr lang="ru-RU" sz="1600" b="1">
              <a:solidFill>
                <a:srgbClr val="6666FF"/>
              </a:solidFill>
            </a:endParaRPr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755650" y="3284538"/>
            <a:ext cx="576263" cy="22320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6666FF"/>
                </a:solidFill>
              </a:rPr>
              <a:t>Ф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Л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Е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Г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М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А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Т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И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К</a:t>
            </a:r>
          </a:p>
          <a:p>
            <a:pPr algn="ctr"/>
            <a:endParaRPr lang="ru-RU" sz="1600" b="1">
              <a:solidFill>
                <a:srgbClr val="6666FF"/>
              </a:solidFill>
            </a:endParaRPr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7308850" y="2997200"/>
            <a:ext cx="719138" cy="28797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6666FF"/>
                </a:solidFill>
              </a:rPr>
              <a:t>С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А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Н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Г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В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И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Н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И</a:t>
            </a:r>
          </a:p>
          <a:p>
            <a:pPr algn="ctr"/>
            <a:r>
              <a:rPr lang="ru-RU" sz="1600" b="1">
                <a:solidFill>
                  <a:srgbClr val="6666FF"/>
                </a:solidFill>
              </a:rPr>
              <a:t>К</a:t>
            </a:r>
          </a:p>
          <a:p>
            <a:pPr algn="ctr"/>
            <a:endParaRPr lang="ru-RU" sz="1600" b="1">
              <a:solidFill>
                <a:srgbClr val="6666FF"/>
              </a:solidFill>
            </a:endParaRPr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3779838" y="549275"/>
            <a:ext cx="1223962" cy="2873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rgbClr val="6666FF"/>
                </a:solidFill>
              </a:rPr>
              <a:t>неустойчивый</a:t>
            </a:r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3635375" y="4797425"/>
            <a:ext cx="1512888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rgbClr val="6666FF"/>
                </a:solidFill>
              </a:rPr>
              <a:t>устойчивый</a:t>
            </a:r>
          </a:p>
        </p:txBody>
      </p:sp>
      <p:sp>
        <p:nvSpPr>
          <p:cNvPr id="8203" name="Rectangle 14"/>
          <p:cNvSpPr>
            <a:spLocks noChangeArrowheads="1"/>
          </p:cNvSpPr>
          <p:nvPr/>
        </p:nvSpPr>
        <p:spPr bwMode="auto">
          <a:xfrm>
            <a:off x="2843213" y="1125538"/>
            <a:ext cx="1512887" cy="14398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FF"/>
                </a:solidFill>
              </a:rPr>
              <a:t>раздражительный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тревожный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неподатливый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пессимистичный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держанный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необщительный</a:t>
            </a:r>
          </a:p>
          <a:p>
            <a:pPr algn="ctr"/>
            <a:endParaRPr lang="ru-RU" sz="1200">
              <a:solidFill>
                <a:srgbClr val="0000FF"/>
              </a:solidFill>
            </a:endParaRPr>
          </a:p>
        </p:txBody>
      </p:sp>
      <p:sp>
        <p:nvSpPr>
          <p:cNvPr id="8204" name="Rectangle 15"/>
          <p:cNvSpPr>
            <a:spLocks noChangeArrowheads="1"/>
          </p:cNvSpPr>
          <p:nvPr/>
        </p:nvSpPr>
        <p:spPr bwMode="auto">
          <a:xfrm>
            <a:off x="4500563" y="1052513"/>
            <a:ext cx="1366837" cy="136842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FF"/>
                </a:solidFill>
              </a:rPr>
              <a:t>обидчивый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неспокойный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агрессивный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поддающийся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настроению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импульсивный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оптимистичный</a:t>
            </a:r>
          </a:p>
        </p:txBody>
      </p:sp>
      <p:sp>
        <p:nvSpPr>
          <p:cNvPr id="8205" name="Rectangle 16"/>
          <p:cNvSpPr>
            <a:spLocks noChangeArrowheads="1"/>
          </p:cNvSpPr>
          <p:nvPr/>
        </p:nvSpPr>
        <p:spPr bwMode="auto">
          <a:xfrm>
            <a:off x="2771775" y="2997200"/>
            <a:ext cx="1439863" cy="1584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FF"/>
                </a:solidFill>
              </a:rPr>
              <a:t>пассивный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старательный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вдумчивый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миролюбивый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направленный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надежный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размеренный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спокойный</a:t>
            </a:r>
          </a:p>
        </p:txBody>
      </p:sp>
      <p:sp>
        <p:nvSpPr>
          <p:cNvPr id="8206" name="Rectangle 17"/>
          <p:cNvSpPr>
            <a:spLocks noChangeArrowheads="1"/>
          </p:cNvSpPr>
          <p:nvPr/>
        </p:nvSpPr>
        <p:spPr bwMode="auto">
          <a:xfrm>
            <a:off x="4500563" y="3068638"/>
            <a:ext cx="1439862" cy="14398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>
                <a:solidFill>
                  <a:srgbClr val="0000FF"/>
                </a:solidFill>
              </a:rPr>
              <a:t>общительный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открытый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разговорчивый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доступный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живой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беззаботный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любит комфорт</a:t>
            </a:r>
          </a:p>
          <a:p>
            <a:pPr algn="ctr"/>
            <a:r>
              <a:rPr lang="ru-RU" sz="1200" b="1">
                <a:solidFill>
                  <a:srgbClr val="0000FF"/>
                </a:solidFill>
              </a:rPr>
              <a:t>инициативный</a:t>
            </a:r>
          </a:p>
        </p:txBody>
      </p:sp>
      <p:sp>
        <p:nvSpPr>
          <p:cNvPr id="8207" name="Rectangle 18"/>
          <p:cNvSpPr>
            <a:spLocks noChangeArrowheads="1"/>
          </p:cNvSpPr>
          <p:nvPr/>
        </p:nvSpPr>
        <p:spPr bwMode="auto">
          <a:xfrm>
            <a:off x="2700338" y="2420938"/>
            <a:ext cx="1439862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FF"/>
                </a:solidFill>
              </a:rPr>
              <a:t>ИНТРО-</a:t>
            </a:r>
          </a:p>
        </p:txBody>
      </p:sp>
      <p:sp>
        <p:nvSpPr>
          <p:cNvPr id="8208" name="Rectangle 19"/>
          <p:cNvSpPr>
            <a:spLocks noChangeArrowheads="1"/>
          </p:cNvSpPr>
          <p:nvPr/>
        </p:nvSpPr>
        <p:spPr bwMode="auto">
          <a:xfrm>
            <a:off x="4572000" y="2420938"/>
            <a:ext cx="1512888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FF"/>
                </a:solidFill>
              </a:rPr>
              <a:t>ЭКСТРО-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053" name="Group 261"/>
          <p:cNvGraphicFramePr>
            <a:graphicFrameLocks noGrp="1"/>
          </p:cNvGraphicFramePr>
          <p:nvPr>
            <p:ph/>
          </p:nvPr>
        </p:nvGraphicFramePr>
        <p:xfrm>
          <a:off x="250825" y="476250"/>
          <a:ext cx="7915275" cy="5040313"/>
        </p:xfrm>
        <a:graphic>
          <a:graphicData uri="http://schemas.openxmlformats.org/drawingml/2006/table">
            <a:tbl>
              <a:tblPr/>
              <a:tblGrid>
                <a:gridCol w="1817688"/>
                <a:gridCol w="2032000"/>
                <a:gridCol w="2033587"/>
                <a:gridCol w="2032000"/>
              </a:tblGrid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сангвиник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холерик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флегматик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меланхолик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1. Как вы ведете себя в ситуации, когда необходимо быстро действовать?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легко включаетесь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действуете со страстью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спокойно, без лишних слов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неуверенно, робко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2. Как реагируете на замечание учителя?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говорите, что больше не будете, а сами - снова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возмущаетесь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выслушиваете спокойно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молчите, но обижены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3. Как говорите о том, что вас затрагивает?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быстро, с жаром, но прислушиваетесь к другим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быстро, не слушая  других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медленно, уверенно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 с большим волнением и сомнением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4. Надо сдавать контрольную работу, а она не закончена: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легко реагируете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торопитесь закончить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решаете спокойно, пока не отберут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сдаете работу, но неуверенно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5. Трудная задача не получается сразу: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решаете упорно и настойчиво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бросите –продолжаете –бросите - ещё попробуете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спокойно продолжаете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проявляете растерянность, неуверенность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028" name="Group 140"/>
          <p:cNvGraphicFramePr>
            <a:graphicFrameLocks noGrp="1"/>
          </p:cNvGraphicFramePr>
          <p:nvPr>
            <p:ph/>
          </p:nvPr>
        </p:nvGraphicFramePr>
        <p:xfrm>
          <a:off x="395288" y="260350"/>
          <a:ext cx="7986712" cy="5327650"/>
        </p:xfrm>
        <a:graphic>
          <a:graphicData uri="http://schemas.openxmlformats.org/drawingml/2006/table">
            <a:tbl>
              <a:tblPr/>
              <a:tblGrid>
                <a:gridCol w="1997075"/>
                <a:gridCol w="2179637"/>
                <a:gridCol w="1812925"/>
                <a:gridCol w="199707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сангвиник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холерик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флегматик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меланхолик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6. После уроков вы спешите домой, а учитель предлагает остаться, сделать работу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быстро соглашаетесь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возмущаетесь: «Почему я?»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остаетесь, не говоря ни слова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проявляете растерянность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7. Родители делают вам не совсем справедливое замечание: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спокойно выслушиваете и заявляете свое мнение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взрываетесь, вступаете в спор, опровергаете обвинение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не обращаете внимание: «Пусть повыступают»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очень переживаете, плачете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8. Вы получаете плохую оценку, как изменяется ваше настроение: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внешне незаметно, но внутри есть горечь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Раскаиваетесь, развиваете деятельность по исправлению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«Ну и что? Исправлю»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Приходите в отчаяние, в уныние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9. Ваш друг (подруга) не пришел на встречу: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ничего не предпринимаете до выяснения причин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проклинаете, мечете  в его адрес гром и молнии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«Всё, что ни делается, всё к лучшему»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переживаете, воображаете измену, крах отношений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</a:rPr>
                        <a:t>10. Вы проигрываете в соревновании, в игре: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продолжаете борьбу, тренировки, готовитесь к будущей победе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теряете самообладание, обрушиваете обвинения на окружающих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«Не корову же проигрываем!»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66FF"/>
                          </a:solidFill>
                          <a:effectLst/>
                          <a:latin typeface="Comic Sans MS" pitchFamily="66" charset="0"/>
                        </a:rPr>
                        <a:t>приходите к выводу о своем ничтожестве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696200" cy="4002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</a:t>
            </a:r>
            <a:r>
              <a:rPr lang="ru-RU" sz="2800" smtClean="0">
                <a:solidFill>
                  <a:srgbClr val="6666FF"/>
                </a:solidFill>
              </a:rPr>
              <a:t>Включает в себя обслуживание техники, ремонт, установку, наладку, управление, производство и обработку металлических и неметаллических изделий, механическую сборку и т.д. (слесарь, токарь, шофер, инженер, водитель, электрик, радиотехник)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3276600" y="152400"/>
            <a:ext cx="4279900" cy="1116013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0000FF"/>
                </a:solidFill>
              </a:rPr>
              <a:t>Человек - техника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675" y="0"/>
            <a:ext cx="1538288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4797425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115888"/>
            <a:ext cx="143986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EA230A7B937A14886518E18876A50E7" ma:contentTypeVersion="0" ma:contentTypeDescription="Создание документа." ma:contentTypeScope="" ma:versionID="6f2c899154f90c99997fb050e410c33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81B3D9-5212-4BB1-9353-946510C05B99}"/>
</file>

<file path=customXml/itemProps2.xml><?xml version="1.0" encoding="utf-8"?>
<ds:datastoreItem xmlns:ds="http://schemas.openxmlformats.org/officeDocument/2006/customXml" ds:itemID="{FA65BD7D-B07A-437B-89BF-840EEA75A4CD}"/>
</file>

<file path=customXml/itemProps3.xml><?xml version="1.0" encoding="utf-8"?>
<ds:datastoreItem xmlns:ds="http://schemas.openxmlformats.org/officeDocument/2006/customXml" ds:itemID="{40AF4CCC-0A27-4F21-BE09-D596B894B224}"/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130</TotalTime>
  <Words>719</Words>
  <Application>Microsoft Office PowerPoint</Application>
  <PresentationFormat>Экран (4:3)</PresentationFormat>
  <Paragraphs>156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Comic Sans MS</vt:lpstr>
      <vt:lpstr>Arial</vt:lpstr>
      <vt:lpstr>Calibri</vt:lpstr>
      <vt:lpstr>Пастель</vt:lpstr>
      <vt:lpstr>Роль семьи в определении жизненного пути школьников</vt:lpstr>
      <vt:lpstr>ГЛАВНЫЕ ОБЛАСТИ САМООПРЕДЕЛЕНИЯ</vt:lpstr>
      <vt:lpstr>Слайд 3</vt:lpstr>
      <vt:lpstr>Родителям необходимо:</vt:lpstr>
      <vt:lpstr>Психологическая диагностика</vt:lpstr>
      <vt:lpstr>Слайд 6</vt:lpstr>
      <vt:lpstr>Слайд 7</vt:lpstr>
      <vt:lpstr>Слайд 8</vt:lpstr>
      <vt:lpstr>Человек - техника</vt:lpstr>
      <vt:lpstr>Человек - человек</vt:lpstr>
      <vt:lpstr>Человек - природа</vt:lpstr>
      <vt:lpstr>Человек – знаковая система</vt:lpstr>
      <vt:lpstr>Человек – художественный образ</vt:lpstr>
    </vt:vector>
  </TitlesOfParts>
  <Company>МОУ СОШ № 15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семьи в определении жизненного пути школьников</dc:title>
  <dc:creator>Олеся</dc:creator>
  <cp:lastModifiedBy>Admin</cp:lastModifiedBy>
  <cp:revision>2</cp:revision>
  <dcterms:created xsi:type="dcterms:W3CDTF">2012-01-30T15:12:06Z</dcterms:created>
  <dcterms:modified xsi:type="dcterms:W3CDTF">2021-11-11T08:25:51Z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0x010100EEA230A7B937A14886518E18876A50E7</vt:lpwstr>
  </property>
</Properties>
</file>