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28.xml" ContentType="application/vnd.openxmlformats-officedocument.presentationml.slide+xml"/>
  <Override PartName="/ppt/slides/slide15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257" r:id="rId15"/>
    <p:sldId id="258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2773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-11798300" y="-11796713"/>
            <a:ext cx="11793537" cy="124872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</p:spPr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</p:spPr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</p:spPr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</p:spPr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-14225588" y="-11796713"/>
            <a:ext cx="16649701" cy="124888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1638" cy="41100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-14225588" y="-11796713"/>
            <a:ext cx="16649701" cy="124888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1638" cy="41100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-14225588" y="-11796713"/>
            <a:ext cx="16649701" cy="12488863"/>
          </a:xfrm>
        </p:spPr>
      </p:sp>
      <p:sp>
        <p:nvSpPr>
          <p:cNvPr id="48131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1638" cy="41100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-14225588" y="-11796713"/>
            <a:ext cx="16649701" cy="12488863"/>
          </a:xfrm>
        </p:spPr>
      </p:sp>
      <p:sp>
        <p:nvSpPr>
          <p:cNvPr id="49155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1638" cy="41100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-14225588" y="-11796713"/>
            <a:ext cx="16649701" cy="12488863"/>
          </a:xfrm>
        </p:spPr>
      </p:sp>
      <p:sp>
        <p:nvSpPr>
          <p:cNvPr id="50179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1638" cy="41100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-14225588" y="-11796713"/>
            <a:ext cx="16649701" cy="12488863"/>
          </a:xfrm>
        </p:spPr>
      </p:sp>
      <p:sp>
        <p:nvSpPr>
          <p:cNvPr id="51203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1638" cy="41100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</p:spPr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-14225588" y="-11796713"/>
            <a:ext cx="16649701" cy="12488863"/>
          </a:xfrm>
        </p:spPr>
      </p:sp>
      <p:sp>
        <p:nvSpPr>
          <p:cNvPr id="52227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1638" cy="41100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-14225588" y="-11796713"/>
            <a:ext cx="16649701" cy="12488863"/>
          </a:xfrm>
        </p:spPr>
      </p:sp>
      <p:sp>
        <p:nvSpPr>
          <p:cNvPr id="53251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1638" cy="41100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-14225588" y="-11796713"/>
            <a:ext cx="16649701" cy="12488863"/>
          </a:xfrm>
        </p:spPr>
      </p:sp>
      <p:sp>
        <p:nvSpPr>
          <p:cNvPr id="54275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1638" cy="41100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-14225588" y="-11796713"/>
            <a:ext cx="16649701" cy="12488863"/>
          </a:xfrm>
        </p:spPr>
      </p:sp>
      <p:sp>
        <p:nvSpPr>
          <p:cNvPr id="55299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1638" cy="41100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-14225588" y="-11796713"/>
            <a:ext cx="16649701" cy="12488863"/>
          </a:xfrm>
        </p:spPr>
      </p:sp>
      <p:sp>
        <p:nvSpPr>
          <p:cNvPr id="56323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1638" cy="41100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-14225588" y="-11796713"/>
            <a:ext cx="16649701" cy="12488863"/>
          </a:xfrm>
        </p:spPr>
      </p:sp>
      <p:sp>
        <p:nvSpPr>
          <p:cNvPr id="57347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1638" cy="41100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-14225588" y="-11796713"/>
            <a:ext cx="16649701" cy="12488863"/>
          </a:xfrm>
        </p:spPr>
      </p:sp>
      <p:sp>
        <p:nvSpPr>
          <p:cNvPr id="58371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1638" cy="41100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-14225588" y="-11796713"/>
            <a:ext cx="16649701" cy="12488863"/>
          </a:xfrm>
        </p:spPr>
      </p:sp>
      <p:sp>
        <p:nvSpPr>
          <p:cNvPr id="59395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1638" cy="41100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</p:spPr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</p:spPr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</p:spPr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</p:spPr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</p:spPr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</p:spPr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</p:spPr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96C46-3823-4E06-B918-9154569CE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AA9DE-8DAB-482E-9BC6-EDF83EB2A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55812" cy="5845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5038" cy="5845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87F5A-B5A6-42EC-81E7-B21008231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3250" cy="1136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B1E35-6A78-40DB-BC2A-0CBFF2F93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BDEB7-1046-4F2B-B128-45035A73F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AB3B4-7F53-4BE2-B337-30E330941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E5385-790F-40A1-818C-618AC7E6D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787E9-95EE-48FB-BA2C-F0B296B31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C4E86-404D-4A17-855A-79CB77004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E051B-58AB-4011-97D0-345168232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89ADE-55DD-4F7D-BC96-3051B1450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8CBEE-EE14-4089-A2F7-51B148047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3250" cy="113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щёлкните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7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9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7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59CDC3E-F24A-4642-9E4A-FE8940DDE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9600" cy="599757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mtClean="0"/>
              <a:t>Путешествие по морям профессий.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5516563"/>
            <a:ext cx="514350" cy="609600"/>
          </a:xfrm>
        </p:spPr>
        <p:txBody>
          <a:bodyPr lIns="0" tIns="0" rIns="0" bIns="0" anchor="ctr"/>
          <a:lstStyle/>
          <a:p>
            <a:pPr eaLnBrk="1" hangingPunct="1">
              <a:buFont typeface="Times New Roman" pitchFamily="18" charset="0"/>
              <a:buNone/>
            </a:pPr>
            <a:endParaRPr lang="ru-RU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7000"/>
            <a:ext cx="8226425" cy="14351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6425" cy="4522788"/>
          </a:xfrm>
        </p:spPr>
        <p:txBody>
          <a:bodyPr/>
          <a:lstStyle/>
          <a:p>
            <a:pPr eaLnBrk="1" hangingPunct="1">
              <a:buFont typeface="Times New Roman" pitchFamily="18" charset="0"/>
              <a:buNone/>
            </a:pPr>
            <a:endParaRPr lang="ru-RU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0"/>
            <a:ext cx="583247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7000"/>
            <a:ext cx="8226425" cy="14351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6425" cy="4522788"/>
          </a:xfrm>
        </p:spPr>
        <p:txBody>
          <a:bodyPr/>
          <a:lstStyle/>
          <a:p>
            <a:pPr eaLnBrk="1" hangingPunct="1">
              <a:buFont typeface="Times New Roman" pitchFamily="18" charset="0"/>
              <a:buNone/>
            </a:pPr>
            <a:endParaRPr lang="ru-RU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2063" y="107950"/>
            <a:ext cx="6667500" cy="666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7000"/>
            <a:ext cx="8226425" cy="14351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6425" cy="4522788"/>
          </a:xfrm>
        </p:spPr>
        <p:txBody>
          <a:bodyPr/>
          <a:lstStyle/>
          <a:p>
            <a:pPr eaLnBrk="1" hangingPunct="1">
              <a:buFont typeface="Times New Roman" pitchFamily="18" charset="0"/>
              <a:buNone/>
            </a:pPr>
            <a:endParaRPr lang="ru-RU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04813"/>
            <a:ext cx="7920037" cy="5649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7000"/>
            <a:ext cx="8226425" cy="14351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6425" cy="4522788"/>
          </a:xfrm>
        </p:spPr>
        <p:txBody>
          <a:bodyPr/>
          <a:lstStyle/>
          <a:p>
            <a:pPr eaLnBrk="1" hangingPunct="1">
              <a:buFont typeface="Times New Roman" pitchFamily="18" charset="0"/>
              <a:buNone/>
            </a:pPr>
            <a:endParaRPr lang="ru-RU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7838"/>
            <a:ext cx="9144000" cy="609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7000"/>
            <a:ext cx="8224838" cy="14351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4838" cy="4521200"/>
          </a:xfrm>
        </p:spPr>
        <p:txBody>
          <a:bodyPr/>
          <a:lstStyle/>
          <a:p>
            <a:pPr eaLnBrk="1" hangingPunct="1">
              <a:buFont typeface="Times New Roman" pitchFamily="18" charset="0"/>
              <a:buNone/>
            </a:pPr>
            <a:endParaRPr lang="ru-RU" smtClean="0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69913"/>
            <a:ext cx="8642350" cy="575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7000"/>
            <a:ext cx="8224838" cy="14351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4838" cy="4521200"/>
          </a:xfrm>
        </p:spPr>
        <p:txBody>
          <a:bodyPr/>
          <a:lstStyle/>
          <a:p>
            <a:pPr eaLnBrk="1" hangingPunct="1">
              <a:buFont typeface="Times New Roman" pitchFamily="18" charset="0"/>
              <a:buNone/>
            </a:pPr>
            <a:endParaRPr lang="ru-RU" smtClean="0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0"/>
            <a:ext cx="6192838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7000"/>
            <a:ext cx="8224838" cy="14351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4838" cy="4521200"/>
          </a:xfrm>
        </p:spPr>
        <p:txBody>
          <a:bodyPr/>
          <a:lstStyle/>
          <a:p>
            <a:pPr eaLnBrk="1" hangingPunct="1">
              <a:buFont typeface="Times New Roman" pitchFamily="18" charset="0"/>
              <a:buNone/>
            </a:pPr>
            <a:endParaRPr lang="ru-RU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6400"/>
            <a:ext cx="9144000" cy="609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7000"/>
            <a:ext cx="8224838" cy="14351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4838" cy="4521200"/>
          </a:xfrm>
        </p:spPr>
        <p:txBody>
          <a:bodyPr/>
          <a:lstStyle/>
          <a:p>
            <a:pPr eaLnBrk="1" hangingPunct="1">
              <a:buFont typeface="Times New Roman" pitchFamily="18" charset="0"/>
              <a:buNone/>
            </a:pPr>
            <a:endParaRPr lang="ru-RU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6400"/>
            <a:ext cx="9144000" cy="609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7000"/>
            <a:ext cx="8224838" cy="14351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4838" cy="4521200"/>
          </a:xfrm>
        </p:spPr>
        <p:txBody>
          <a:bodyPr/>
          <a:lstStyle/>
          <a:p>
            <a:pPr eaLnBrk="1" hangingPunct="1">
              <a:buFont typeface="Times New Roman" pitchFamily="18" charset="0"/>
              <a:buNone/>
            </a:pPr>
            <a:endParaRPr lang="ru-RU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0"/>
            <a:ext cx="50419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7000"/>
            <a:ext cx="8224838" cy="14351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4838" cy="4521200"/>
          </a:xfrm>
        </p:spPr>
        <p:txBody>
          <a:bodyPr/>
          <a:lstStyle/>
          <a:p>
            <a:pPr eaLnBrk="1" hangingPunct="1">
              <a:buFont typeface="Times New Roman" pitchFamily="18" charset="0"/>
              <a:buNone/>
            </a:pPr>
            <a:endParaRPr lang="ru-RU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0"/>
            <a:ext cx="5903912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0"/>
            <a:ext cx="5903912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mtClean="0"/>
              <a:t>Правила работы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8013" cy="452437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i="1" smtClean="0">
                <a:latin typeface="Times New Roman" pitchFamily="18" charset="0"/>
              </a:rPr>
              <a:t>Искренность в общении; </a:t>
            </a:r>
          </a:p>
          <a:p>
            <a:pPr marL="0" indent="0" eaLnBrk="1" hangingPunct="1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i="1" smtClean="0">
                <a:latin typeface="Times New Roman" pitchFamily="18" charset="0"/>
              </a:rPr>
              <a:t>Активное участие в происходящем; </a:t>
            </a:r>
          </a:p>
          <a:p>
            <a:pPr marL="0" indent="0" eaLnBrk="1" hangingPunct="1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i="1" smtClean="0">
                <a:latin typeface="Times New Roman" pitchFamily="18" charset="0"/>
              </a:rPr>
              <a:t>Уважение  друг к другу; </a:t>
            </a:r>
          </a:p>
          <a:p>
            <a:pPr marL="0" indent="0" eaLnBrk="1" hangingPunct="1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i="1" smtClean="0">
                <a:latin typeface="Times New Roman" pitchFamily="18" charset="0"/>
              </a:rPr>
              <a:t>Не перебивать говорящего; </a:t>
            </a:r>
          </a:p>
          <a:p>
            <a:pPr marL="0" indent="0" eaLnBrk="1" hangingPunct="1">
              <a:spcBef>
                <a:spcPct val="0"/>
              </a:spcBef>
              <a:spcAft>
                <a:spcPts val="140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i="1" smtClean="0">
                <a:latin typeface="Times New Roman" pitchFamily="18" charset="0"/>
              </a:rPr>
              <a:t>С места не выкрикивать.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7000"/>
            <a:ext cx="8224838" cy="14351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4838" cy="4521200"/>
          </a:xfrm>
        </p:spPr>
        <p:txBody>
          <a:bodyPr/>
          <a:lstStyle/>
          <a:p>
            <a:pPr eaLnBrk="1" hangingPunct="1">
              <a:buFont typeface="Times New Roman" pitchFamily="18" charset="0"/>
              <a:buNone/>
            </a:pPr>
            <a:endParaRPr lang="ru-RU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6400"/>
            <a:ext cx="9144000" cy="609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7000"/>
            <a:ext cx="8224838" cy="14351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4838" cy="4521200"/>
          </a:xfrm>
        </p:spPr>
        <p:txBody>
          <a:bodyPr/>
          <a:lstStyle/>
          <a:p>
            <a:pPr eaLnBrk="1" hangingPunct="1">
              <a:buFont typeface="Times New Roman" pitchFamily="18" charset="0"/>
              <a:buNone/>
            </a:pPr>
            <a:endParaRPr lang="ru-RU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58750"/>
            <a:ext cx="6626225" cy="660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395288" y="0"/>
            <a:ext cx="73025" cy="14351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24837" cy="5889625"/>
          </a:xfrm>
        </p:spPr>
        <p:txBody>
          <a:bodyPr/>
          <a:lstStyle/>
          <a:p>
            <a:pPr eaLnBrk="1" hangingPunct="1">
              <a:buFont typeface="Times New Roman" pitchFamily="18" charset="0"/>
              <a:buNone/>
            </a:pPr>
            <a:endParaRPr lang="ru-RU" smtClean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547813" y="908050"/>
            <a:ext cx="6048375" cy="5113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>
                <a:solidFill>
                  <a:srgbClr val="000000"/>
                </a:solidFill>
              </a:rPr>
              <a:t>1. </a:t>
            </a:r>
            <a:r>
              <a:rPr lang="ru-RU" sz="3200" b="1">
                <a:solidFill>
                  <a:srgbClr val="000000"/>
                </a:solidFill>
              </a:rPr>
              <a:t>Логист  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</a:rPr>
              <a:t>1) Занимается логикой;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</a:rPr>
              <a:t>2) специалист по управлению транспортировкой продукции;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</a:rPr>
              <a:t>3) организует конференции и научные саммиты.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4838" cy="1138237"/>
          </a:xfrm>
        </p:spPr>
        <p:txBody>
          <a:bodyPr/>
          <a:lstStyle/>
          <a:p>
            <a:pPr eaLnBrk="1" hangingPunct="1">
              <a:tabLst>
                <a:tab pos="-539750" algn="l"/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b="1" smtClean="0">
                <a:latin typeface="Times New Roman" pitchFamily="18" charset="0"/>
              </a:rPr>
              <a:t>Логист – </a:t>
            </a:r>
            <a:r>
              <a:rPr lang="ru-RU" sz="2000" smtClean="0">
                <a:latin typeface="Times New Roman" pitchFamily="18" charset="0"/>
              </a:rPr>
              <a:t>специалист по организации транспортировки продукции. Профессия приобретает все больший спрос, для ее получения необходимы экономическое образование и курсы специализации.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4837" cy="4521200"/>
          </a:xfrm>
        </p:spPr>
        <p:txBody>
          <a:bodyPr/>
          <a:lstStyle/>
          <a:p>
            <a:pPr eaLnBrk="1" hangingPunct="1">
              <a:buFont typeface="Times New Roman" pitchFamily="18" charset="0"/>
              <a:buNone/>
            </a:pPr>
            <a:endParaRPr lang="ru-RU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2205038"/>
            <a:ext cx="6191250" cy="4392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287337" cy="1158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24837" cy="5889625"/>
          </a:xfrm>
        </p:spPr>
        <p:txBody>
          <a:bodyPr/>
          <a:lstStyle/>
          <a:p>
            <a:pPr eaLnBrk="1" hangingPunct="1">
              <a:buFont typeface="Times New Roman" pitchFamily="18" charset="0"/>
              <a:buNone/>
            </a:pPr>
            <a:endParaRPr lang="ru-RU" smtClean="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692275" y="620713"/>
            <a:ext cx="5832475" cy="5329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</a:rPr>
              <a:t>2. Веб – мастер - 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</a:rPr>
              <a:t>1) Работает на компьютере;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</a:rPr>
              <a:t>2) разрабатывает программы;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</a:rPr>
              <a:t>3) работает с сетями, разрабатывает проекты сайтов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4838" cy="1858962"/>
          </a:xfrm>
        </p:spPr>
        <p:txBody>
          <a:bodyPr/>
          <a:lstStyle/>
          <a:p>
            <a:pPr eaLnBrk="1" hangingPunct="1">
              <a:tabLst>
                <a:tab pos="-539750" algn="l"/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b="1" smtClean="0">
                <a:latin typeface="Times New Roman" pitchFamily="18" charset="0"/>
              </a:rPr>
              <a:t>Веб – мастер - </a:t>
            </a:r>
            <a:r>
              <a:rPr lang="ru-RU" sz="2000" smtClean="0">
                <a:latin typeface="Times New Roman" pitchFamily="18" charset="0"/>
              </a:rPr>
              <a:t>работает с сетями, разрабатывает проекты сайтов. В настоящее время наблюдается пик востребованности профессии. Спрос со временем упадет,но веб-мастер может легко переквалифицироваться в менеджера информационных сетей, специалиста по информационным технологиям. Для этого важно иметь образование в области экономики или управления.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05038"/>
            <a:ext cx="8224837" cy="3944937"/>
          </a:xfrm>
        </p:spPr>
        <p:txBody>
          <a:bodyPr/>
          <a:lstStyle/>
          <a:p>
            <a:pPr eaLnBrk="1" hangingPunct="1">
              <a:buFont typeface="Times New Roman" pitchFamily="18" charset="0"/>
              <a:buNone/>
            </a:pPr>
            <a:endParaRPr lang="ru-RU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2349500"/>
            <a:ext cx="6480175" cy="416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4838" cy="5386387"/>
          </a:xfrm>
        </p:spPr>
        <p:txBody>
          <a:bodyPr/>
          <a:lstStyle/>
          <a:p>
            <a:pPr eaLnBrk="1" hangingPunct="1">
              <a:tabLst>
                <a:tab pos="-539750" algn="l"/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3600" b="1" smtClean="0">
                <a:latin typeface="Times New Roman" pitchFamily="18" charset="0"/>
              </a:rPr>
              <a:t>PR- агент - </a:t>
            </a:r>
            <a:br>
              <a:rPr lang="ru-RU" sz="3600" b="1" smtClean="0">
                <a:latin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</a:rPr>
              <a:t>1) Связан с политикой;</a:t>
            </a:r>
            <a:br>
              <a:rPr lang="ru-RU" sz="3600" b="1" smtClean="0">
                <a:latin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</a:rPr>
              <a:t>2) специалист по рекламе и связям с общественностью;</a:t>
            </a:r>
            <a:br>
              <a:rPr lang="ru-RU" sz="3600" b="1" smtClean="0">
                <a:latin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</a:rPr>
              <a:t>3) выполняет посреднические услуги между организациями и людьми.</a:t>
            </a:r>
            <a:r>
              <a:rPr lang="ru-RU" sz="1400" b="1" smtClean="0">
                <a:latin typeface="Times New Roman" pitchFamily="18" charset="0"/>
              </a:rPr>
              <a:t> 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805488"/>
            <a:ext cx="142875" cy="344487"/>
          </a:xfrm>
        </p:spPr>
        <p:txBody>
          <a:bodyPr/>
          <a:lstStyle/>
          <a:p>
            <a:pPr eaLnBrk="1" hangingPunct="1">
              <a:buFont typeface="Times New Roman" pitchFamily="18" charset="0"/>
              <a:buNone/>
            </a:pPr>
            <a:endParaRPr lang="ru-RU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4838" cy="2278063"/>
          </a:xfrm>
        </p:spPr>
        <p:txBody>
          <a:bodyPr/>
          <a:lstStyle/>
          <a:p>
            <a:pPr eaLnBrk="1" hangingPunct="1">
              <a:tabLst>
                <a:tab pos="-539750" algn="l"/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4800" b="1" smtClean="0">
                <a:latin typeface="Times New Roman" pitchFamily="18" charset="0"/>
              </a:rPr>
              <a:t> </a:t>
            </a:r>
            <a:r>
              <a:rPr lang="ru-RU" sz="2000" b="1" smtClean="0">
                <a:latin typeface="Times New Roman" pitchFamily="18" charset="0"/>
              </a:rPr>
              <a:t>PR- агент - специалист по рекламе и связям с общественностью. Необходимо гуманитарное образование, например «политолог» или «журналист». В России эта профессия часто называется «пресс – секретарь» и пользуется неизменным спросом как на предприятиях, так и в различных общественно-политических объединениях.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20938"/>
            <a:ext cx="8224837" cy="3729037"/>
          </a:xfrm>
        </p:spPr>
        <p:txBody>
          <a:bodyPr/>
          <a:lstStyle/>
          <a:p>
            <a:pPr eaLnBrk="1" hangingPunct="1">
              <a:buFont typeface="Times New Roman" pitchFamily="18" charset="0"/>
              <a:buNone/>
            </a:pPr>
            <a:endParaRPr lang="ru-RU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2565400"/>
            <a:ext cx="6624637" cy="397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3" descr="carpenter-cutting-wooden-panel-handsaw-182813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0"/>
            <a:ext cx="2043112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6" descr="i?id=27145a5de915c7a374c81b864da935e3&amp;n=33&amp;h=215&amp;w=3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4627563"/>
            <a:ext cx="3744913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14350" cy="69850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pic>
        <p:nvPicPr>
          <p:cNvPr id="29701" name="Picture 8" descr="hello_html_6b803fc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08800" y="3984625"/>
            <a:ext cx="22352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0" descr="polic_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1268413"/>
            <a:ext cx="20574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2" descr="depositphotos_3358996-Baker-with-brea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4257675"/>
            <a:ext cx="2735263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4" descr="27133553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6825" y="2060575"/>
            <a:ext cx="1941513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16" descr="cliparti1_tailor-clipart_0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2338388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6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5229225"/>
            <a:ext cx="82550" cy="890588"/>
          </a:xfrm>
        </p:spPr>
        <p:txBody>
          <a:bodyPr/>
          <a:lstStyle/>
          <a:p>
            <a:pPr eaLnBrk="1" hangingPunct="1">
              <a:buFont typeface="Times New Roman" pitchFamily="18" charset="0"/>
              <a:buNone/>
            </a:pPr>
            <a:endParaRPr lang="ru-RU" smtClean="0"/>
          </a:p>
        </p:txBody>
      </p:sp>
      <p:pic>
        <p:nvPicPr>
          <p:cNvPr id="29707" name="Picture 19" descr="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32138" y="0"/>
            <a:ext cx="20161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21" descr="and-7-students-are-invited-to-work-in-the-library-as-monitors--109768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00113" y="2420938"/>
            <a:ext cx="172085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25" descr="starvosp-300x178_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71775" y="2852738"/>
            <a:ext cx="28575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42913" cy="69850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3250" cy="57864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Times New Roman" pitchFamily="18" charset="0"/>
              <a:buNone/>
            </a:pPr>
            <a:r>
              <a:rPr lang="ru-RU" sz="2400" b="1" smtClean="0"/>
              <a:t>«Анаграммы - профессионалы» (слайды)</a:t>
            </a:r>
            <a:endParaRPr lang="ru-RU" sz="2400" smtClean="0"/>
          </a:p>
          <a:p>
            <a:pPr eaLnBrk="1" hangingPunct="1">
              <a:lnSpc>
                <a:spcPct val="80000"/>
              </a:lnSpc>
              <a:buFont typeface="Times New Roman" pitchFamily="18" charset="0"/>
              <a:buNone/>
            </a:pPr>
            <a:r>
              <a:rPr lang="ru-RU" sz="2400" smtClean="0"/>
              <a:t> Переставьте буквы в предложенных словах так, чтобы получились названия профессий.</a:t>
            </a:r>
          </a:p>
          <a:p>
            <a:pPr eaLnBrk="1" hangingPunct="1">
              <a:lnSpc>
                <a:spcPct val="80000"/>
              </a:lnSpc>
              <a:buFont typeface="Times New Roman" pitchFamily="18" charset="0"/>
              <a:buNone/>
            </a:pPr>
            <a:r>
              <a:rPr lang="ru-RU" sz="2400" smtClean="0"/>
              <a:t> - рвач = в (медицинский работник);</a:t>
            </a:r>
          </a:p>
          <a:p>
            <a:pPr eaLnBrk="1" hangingPunct="1">
              <a:lnSpc>
                <a:spcPct val="80000"/>
              </a:lnSpc>
              <a:buFont typeface="Times New Roman" pitchFamily="18" charset="0"/>
              <a:buNone/>
            </a:pPr>
            <a:r>
              <a:rPr lang="ru-RU" sz="2400" smtClean="0"/>
              <a:t>- терка = а (театральная и кинематографическая профессия);</a:t>
            </a:r>
          </a:p>
          <a:p>
            <a:pPr eaLnBrk="1" hangingPunct="1">
              <a:lnSpc>
                <a:spcPct val="80000"/>
              </a:lnSpc>
              <a:buFont typeface="Times New Roman" pitchFamily="18" charset="0"/>
              <a:buNone/>
            </a:pPr>
            <a:r>
              <a:rPr lang="ru-RU" sz="2400" smtClean="0"/>
              <a:t>- фиакр = ф (волшебная цирковая профессия);</a:t>
            </a:r>
          </a:p>
          <a:p>
            <a:pPr eaLnBrk="1" hangingPunct="1">
              <a:lnSpc>
                <a:spcPct val="80000"/>
              </a:lnSpc>
              <a:buFont typeface="Times New Roman" pitchFamily="18" charset="0"/>
              <a:buNone/>
            </a:pPr>
            <a:r>
              <a:rPr lang="ru-RU" sz="2400" smtClean="0"/>
              <a:t>- кулон = к (веселая цирковая профессия);</a:t>
            </a:r>
          </a:p>
          <a:p>
            <a:pPr eaLnBrk="1" hangingPunct="1">
              <a:lnSpc>
                <a:spcPct val="80000"/>
              </a:lnSpc>
              <a:buFont typeface="Times New Roman" pitchFamily="18" charset="0"/>
              <a:buNone/>
            </a:pPr>
            <a:r>
              <a:rPr lang="ru-RU" sz="2400" smtClean="0"/>
              <a:t>- марля = м («разноцветный» рабочий);</a:t>
            </a:r>
          </a:p>
          <a:p>
            <a:pPr eaLnBrk="1" hangingPunct="1">
              <a:lnSpc>
                <a:spcPct val="80000"/>
              </a:lnSpc>
              <a:buFont typeface="Times New Roman" pitchFamily="18" charset="0"/>
              <a:buNone/>
            </a:pPr>
            <a:r>
              <a:rPr lang="ru-RU" sz="2400" smtClean="0"/>
              <a:t>- старина = с (младший медицинский сотрудник);</a:t>
            </a:r>
          </a:p>
          <a:p>
            <a:pPr eaLnBrk="1" hangingPunct="1">
              <a:lnSpc>
                <a:spcPct val="80000"/>
              </a:lnSpc>
              <a:buFont typeface="Times New Roman" pitchFamily="18" charset="0"/>
              <a:buNone/>
            </a:pPr>
            <a:r>
              <a:rPr lang="ru-RU" sz="2400" smtClean="0"/>
              <a:t>- томат+голос = с (зубной врач);</a:t>
            </a:r>
          </a:p>
          <a:p>
            <a:pPr eaLnBrk="1" hangingPunct="1">
              <a:lnSpc>
                <a:spcPct val="80000"/>
              </a:lnSpc>
              <a:buFont typeface="Times New Roman" pitchFamily="18" charset="0"/>
              <a:buNone/>
            </a:pPr>
            <a:r>
              <a:rPr lang="ru-RU" sz="2400" smtClean="0"/>
              <a:t>- банщик+раба =б (ударная профессия);</a:t>
            </a:r>
          </a:p>
          <a:p>
            <a:pPr eaLnBrk="1" hangingPunct="1">
              <a:lnSpc>
                <a:spcPct val="80000"/>
              </a:lnSpc>
              <a:buFont typeface="Times New Roman" pitchFamily="18" charset="0"/>
              <a:buNone/>
            </a:pPr>
            <a:r>
              <a:rPr lang="ru-RU" sz="2400" smtClean="0"/>
              <a:t>- тиокренд=к ( самая сладкая профессия);</a:t>
            </a:r>
          </a:p>
          <a:p>
            <a:pPr eaLnBrk="1" hangingPunct="1">
              <a:lnSpc>
                <a:spcPct val="80000"/>
              </a:lnSpc>
              <a:buFont typeface="Times New Roman" pitchFamily="18" charset="0"/>
              <a:buNone/>
            </a:pPr>
            <a:r>
              <a:rPr lang="ru-RU" sz="2400" smtClean="0"/>
              <a:t>- дьмлое=м (профессия, о которой мечтают все девушки).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8013" cy="14351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8013" cy="4524375"/>
          </a:xfrm>
        </p:spPr>
        <p:txBody>
          <a:bodyPr/>
          <a:lstStyle/>
          <a:p>
            <a:pPr eaLnBrk="1" hangingPunct="1">
              <a:buFont typeface="Times New Roman" pitchFamily="18" charset="0"/>
              <a:buNone/>
            </a:pPr>
            <a:endParaRPr lang="ru-RU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38" y="360363"/>
            <a:ext cx="8567737" cy="638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формула “хорошего выбора”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Times New Roman" pitchFamily="18" charset="0"/>
              <a:buNone/>
            </a:pPr>
            <a:r>
              <a:rPr lang="ru-RU" sz="4800" b="1" i="1" smtClean="0"/>
              <a:t>Хочу</a:t>
            </a:r>
          </a:p>
          <a:p>
            <a:pPr eaLnBrk="1" hangingPunct="1">
              <a:buFont typeface="Times New Roman" pitchFamily="18" charset="0"/>
              <a:buNone/>
            </a:pPr>
            <a:r>
              <a:rPr lang="ru-RU" sz="4800" b="1" i="1" smtClean="0"/>
              <a:t>         могу</a:t>
            </a:r>
          </a:p>
          <a:p>
            <a:pPr eaLnBrk="1" hangingPunct="1">
              <a:buFont typeface="Times New Roman" pitchFamily="18" charset="0"/>
              <a:buNone/>
            </a:pPr>
            <a:r>
              <a:rPr lang="ru-RU" sz="4800" b="1" i="1" smtClean="0"/>
              <a:t>                   надо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 smtClean="0">
                <a:latin typeface="Times New Roman" pitchFamily="18" charset="0"/>
              </a:rPr>
              <a:t>Словарная работа.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8013" cy="4524375"/>
          </a:xfrm>
        </p:spPr>
        <p:txBody>
          <a:bodyPr/>
          <a:lstStyle/>
          <a:p>
            <a:pPr indent="-338138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</a:rPr>
              <a:t>Слово профессия произошло от латинского «</a:t>
            </a:r>
            <a:r>
              <a:rPr lang="ru-RU" sz="2400" dirty="0" err="1" smtClean="0">
                <a:latin typeface="Times New Roman" pitchFamily="18" charset="0"/>
              </a:rPr>
              <a:t>profiteer</a:t>
            </a:r>
            <a:r>
              <a:rPr lang="ru-RU" sz="2400" dirty="0" smtClean="0">
                <a:latin typeface="Times New Roman" pitchFamily="18" charset="0"/>
              </a:rPr>
              <a:t> , что переводится как «объявлять своим делом», «говорить публично», «заявлять».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Профессия </a:t>
            </a:r>
            <a:r>
              <a:rPr lang="ru-RU" sz="2400" dirty="0" smtClean="0">
                <a:latin typeface="Times New Roman" pitchFamily="18" charset="0"/>
              </a:rPr>
              <a:t>означает </a:t>
            </a:r>
            <a:r>
              <a:rPr lang="ru-RU" sz="2400" b="1" i="1" dirty="0" smtClean="0">
                <a:latin typeface="Times New Roman" pitchFamily="18" charset="0"/>
              </a:rPr>
              <a:t>род трудовой деятельности, требующей определенной подготовки и являющейся источником существования.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7000"/>
            <a:ext cx="8226425" cy="14351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6425" cy="4522788"/>
          </a:xfrm>
        </p:spPr>
        <p:txBody>
          <a:bodyPr/>
          <a:lstStyle/>
          <a:p>
            <a:pPr eaLnBrk="1" hangingPunct="1">
              <a:buFont typeface="Times New Roman" pitchFamily="18" charset="0"/>
              <a:buNone/>
            </a:pPr>
            <a:endParaRPr lang="ru-RU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850"/>
            <a:ext cx="9144000" cy="678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7000"/>
            <a:ext cx="8226425" cy="14351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6425" cy="4522788"/>
          </a:xfrm>
        </p:spPr>
        <p:txBody>
          <a:bodyPr/>
          <a:lstStyle/>
          <a:p>
            <a:pPr eaLnBrk="1" hangingPunct="1">
              <a:buFont typeface="Times New Roman" pitchFamily="18" charset="0"/>
              <a:buNone/>
            </a:pPr>
            <a:endParaRPr lang="ru-RU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88913"/>
            <a:ext cx="6264275" cy="6335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7000"/>
            <a:ext cx="8226425" cy="14351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0"/>
            <a:ext cx="6046788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7000"/>
            <a:ext cx="8226425" cy="14351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6425" cy="4522788"/>
          </a:xfrm>
        </p:spPr>
        <p:txBody>
          <a:bodyPr/>
          <a:lstStyle/>
          <a:p>
            <a:pPr eaLnBrk="1" hangingPunct="1">
              <a:buFont typeface="Times New Roman" pitchFamily="18" charset="0"/>
              <a:buNone/>
            </a:pPr>
            <a:endParaRPr lang="ru-RU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84138"/>
            <a:ext cx="6696075" cy="669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7000"/>
            <a:ext cx="8226425" cy="14351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6425" cy="4522788"/>
          </a:xfrm>
        </p:spPr>
        <p:txBody>
          <a:bodyPr/>
          <a:lstStyle/>
          <a:p>
            <a:pPr eaLnBrk="1" hangingPunct="1">
              <a:buFont typeface="Times New Roman" pitchFamily="18" charset="0"/>
              <a:buNone/>
            </a:pPr>
            <a:endParaRPr lang="ru-RU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EA230A7B937A14886518E18876A50E7" ma:contentTypeVersion="0" ma:contentTypeDescription="Создание документа." ma:contentTypeScope="" ma:versionID="6f2c899154f90c99997fb050e410c33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E2459D-0326-49A6-BCD3-E0ECDC49443F}"/>
</file>

<file path=customXml/itemProps2.xml><?xml version="1.0" encoding="utf-8"?>
<ds:datastoreItem xmlns:ds="http://schemas.openxmlformats.org/officeDocument/2006/customXml" ds:itemID="{8064B936-9D66-49F7-ADCA-D33E124EABCA}"/>
</file>

<file path=customXml/itemProps3.xml><?xml version="1.0" encoding="utf-8"?>
<ds:datastoreItem xmlns:ds="http://schemas.openxmlformats.org/officeDocument/2006/customXml" ds:itemID="{9F615E3B-A839-47AE-AD34-A92198F1290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16771</TotalTime>
  <Words>367</Words>
  <Application>Microsoft Office PowerPoint</Application>
  <PresentationFormat>Экран (4:3)</PresentationFormat>
  <Paragraphs>37</Paragraphs>
  <Slides>30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Arial</vt:lpstr>
      <vt:lpstr>Times New Roman</vt:lpstr>
      <vt:lpstr>Оформление по умолчанию</vt:lpstr>
      <vt:lpstr>Путешествие по морям профессий.</vt:lpstr>
      <vt:lpstr>Правила работы</vt:lpstr>
      <vt:lpstr>Слайд 3</vt:lpstr>
      <vt:lpstr>Словарная работа.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Логист – специалист по организации транспортировки продукции. Профессия приобретает все больший спрос, для ее получения необходимы экономическое образование и курсы специализации.</vt:lpstr>
      <vt:lpstr>Слайд 24</vt:lpstr>
      <vt:lpstr>Веб – мастер - работает с сетями, разрабатывает проекты сайтов. В настоящее время наблюдается пик востребованности профессии. Спрос со временем упадет,но веб-мастер может легко переквалифицироваться в менеджера информационных сетей, специалиста по информационным технологиям. Для этого важно иметь образование в области экономики или управления.</vt:lpstr>
      <vt:lpstr>PR- агент -  1) Связан с политикой; 2) специалист по рекламе и связям с общественностью; 3) выполняет посреднические услуги между организациями и людьми.  </vt:lpstr>
      <vt:lpstr> PR- агент - специалист по рекламе и связям с общественностью. Необходимо гуманитарное образование, например «политолог» или «журналист». В России эта профессия часто называется «пресс – секретарь» и пользуется неизменным спросом как на предприятиях, так и в различных общественно-политических объединениях.</vt:lpstr>
      <vt:lpstr>Слайд 28</vt:lpstr>
      <vt:lpstr>Слайд 29</vt:lpstr>
      <vt:lpstr>формула “хорошего выбора”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Админ</dc:creator>
  <cp:lastModifiedBy>Admin</cp:lastModifiedBy>
  <cp:revision>6</cp:revision>
  <cp:lastPrinted>1601-01-01T00:00:00Z</cp:lastPrinted>
  <dcterms:created xsi:type="dcterms:W3CDTF">2016-08-31T08:36:30Z</dcterms:created>
  <dcterms:modified xsi:type="dcterms:W3CDTF">2021-11-11T08:27:12Z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ContentTypeId">
    <vt:lpwstr>0x010100EEA230A7B937A14886518E18876A50E7</vt:lpwstr>
  </property>
</Properties>
</file>