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2E9D-5512-4062-82BD-31ADDE15C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9132-8C51-4790-8B9A-02E0AB7FD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2B29-03C2-476A-9E45-82C769E5B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3C87-FFA2-4E54-B096-57C29222F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2DB8-0F3D-489C-919C-1037701F2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849C3-1A57-4985-B8E4-89BA0146E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3F3FB-9590-4BA4-856B-BCA1D5F94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C21B-2CEA-42D1-BC64-85A4281E9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E5FE-D4BF-4ECA-9271-4375B1F61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7011C-46CB-4BE6-BE26-E753F9E7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E0BA-5F24-45FD-BCAE-D86FC68F6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0015-E2A4-4A81-BD59-0C861C10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5E1E-6894-42AC-BDCB-5BEAA412E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B3B5-528B-426B-BC4F-5D7E4246B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D29795C-825C-4875-9807-108EFAF96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711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712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2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2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712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713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4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714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714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714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4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715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Родительское собрание на тему: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«Склонности и интересы подростков в выборе профессии»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5848" t="20572" r="10648" b="13853"/>
          <a:stretch>
            <a:fillRect/>
          </a:stretch>
        </p:blipFill>
        <p:spPr>
          <a:xfrm>
            <a:off x="1116013" y="765175"/>
            <a:ext cx="6911975" cy="4748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5848" t="18784" r="10648" b="13853"/>
          <a:stretch>
            <a:fillRect/>
          </a:stretch>
        </p:blipFill>
        <p:spPr bwMode="auto">
          <a:xfrm>
            <a:off x="1403350" y="823913"/>
            <a:ext cx="676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5824" t="21217" r="10782" b="16122"/>
          <a:stretch>
            <a:fillRect/>
          </a:stretch>
        </p:blipFill>
        <p:spPr bwMode="auto">
          <a:xfrm>
            <a:off x="1331913" y="1060450"/>
            <a:ext cx="648017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5824" t="21217" r="11957" b="13686"/>
          <a:stretch>
            <a:fillRect/>
          </a:stretch>
        </p:blipFill>
        <p:spPr bwMode="auto">
          <a:xfrm>
            <a:off x="1763713" y="990600"/>
            <a:ext cx="61214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2"/>
                </a:solidFill>
              </a:rPr>
              <a:t>ПАМЯТКА ДЛЯ УЧАЩИХСЯ И ИХ РОДИТЕЛЕЙ </a:t>
            </a:r>
            <a:br>
              <a:rPr lang="ru-RU" sz="3200" b="1" smtClean="0">
                <a:solidFill>
                  <a:schemeClr val="tx2"/>
                </a:solidFill>
              </a:rPr>
            </a:br>
            <a:r>
              <a:rPr lang="ru-RU" sz="3200" b="1" smtClean="0">
                <a:solidFill>
                  <a:schemeClr val="tx2"/>
                </a:solidFill>
              </a:rPr>
              <a:t>ПО ВЫБОРУ ПРОФЕССИИ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696200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Arial" charset="0"/>
              </a:rPr>
              <a:t>                Выбор профессии – важное и ответственное дело!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1. Дайте своему ребенку право выбора своей будущей профессии.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2. Обсуждайте вместе с ним возможные «за» и «против» выбранной им профессии.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3. Рассматривайте выбор будущей профессии не только с позиции материальной выгоды, но и с позиции морального удовлетворения.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4. Учитывайте в выборе будущей профессии личностные качества своего ребенка, которые необходимы ему в данной специальности.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5. Если возникают разногласия в выборе профессии, используйте возможность посоветоваться со специалистами-консультантами.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6. Не давите на ребенка в выборе профессии, иначе это может обернуться стойкими конфликтами.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7. Поддерживайте ребенка, чтобы его мечта сбылась.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8. Если Ваш ребенок ошибся в выборе, не корите его за это. Ошибку можно исправить.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9. Если Ваш ребенок увлекся какой-то профессией, дайте ему возможность поддерживать этот интерес с помощью литературы, занятия в кружках…</a:t>
            </a:r>
            <a:br>
              <a:rPr lang="ru-RU" sz="1600" smtClean="0">
                <a:latin typeface="Arial" charset="0"/>
              </a:rPr>
            </a:br>
            <a:r>
              <a:rPr lang="ru-RU" sz="1600" smtClean="0">
                <a:latin typeface="Arial" charset="0"/>
              </a:rPr>
              <a:t>10. Помните, что дети перенимают традиции отношения к профессии своих родителей!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700213"/>
            <a:ext cx="6870700" cy="2952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WordArt 9"/>
          <p:cNvSpPr>
            <a:spLocks noChangeArrowheads="1" noChangeShapeType="1" noTextEdit="1"/>
          </p:cNvSpPr>
          <p:nvPr/>
        </p:nvSpPr>
        <p:spPr bwMode="auto">
          <a:xfrm>
            <a:off x="1700213" y="2571750"/>
            <a:ext cx="5743575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916113"/>
            <a:ext cx="7161213" cy="35290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« Честный и по-своему умный сапожник, который в совершенстве владеет своим ремеслом, выше плохого генерала, выше педанта-ученого, выше дурного стихотворца».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5805488"/>
            <a:ext cx="6032500" cy="473075"/>
          </a:xfrm>
        </p:spPr>
        <p:txBody>
          <a:bodyPr/>
          <a:lstStyle/>
          <a:p>
            <a:pPr eaLnBrk="1" hangingPunct="1"/>
            <a:r>
              <a:rPr lang="ru-RU" sz="2800" smtClean="0"/>
              <a:t>В.Г.Белинский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Результаты анкетирования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Профессии, которые нравятся детям</a:t>
            </a:r>
          </a:p>
          <a:p>
            <a:pPr eaLnBrk="1" hangingPunct="1"/>
            <a:r>
              <a:rPr lang="ru-RU" sz="2400" smtClean="0"/>
              <a:t>Бизнесмен</a:t>
            </a:r>
          </a:p>
          <a:p>
            <a:pPr eaLnBrk="1" hangingPunct="1"/>
            <a:r>
              <a:rPr lang="ru-RU" sz="2400" smtClean="0"/>
              <a:t>Программист</a:t>
            </a:r>
          </a:p>
          <a:p>
            <a:pPr eaLnBrk="1" hangingPunct="1"/>
            <a:r>
              <a:rPr lang="ru-RU" sz="2400" smtClean="0"/>
              <a:t>Менеджер</a:t>
            </a:r>
          </a:p>
          <a:p>
            <a:pPr eaLnBrk="1" hangingPunct="1"/>
            <a:r>
              <a:rPr lang="ru-RU" sz="2400" smtClean="0"/>
              <a:t>Экономист</a:t>
            </a:r>
          </a:p>
          <a:p>
            <a:pPr eaLnBrk="1" hangingPunct="1"/>
            <a:r>
              <a:rPr lang="ru-RU" sz="2400" smtClean="0"/>
              <a:t>Юрист</a:t>
            </a:r>
          </a:p>
          <a:p>
            <a:pPr eaLnBrk="1" hangingPunct="1"/>
            <a:r>
              <a:rPr lang="ru-RU" sz="2400" smtClean="0"/>
              <a:t>Психолог</a:t>
            </a:r>
          </a:p>
          <a:p>
            <a:pPr eaLnBrk="1" hangingPunct="1"/>
            <a:endParaRPr lang="ru-RU" sz="240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828800"/>
            <a:ext cx="4824412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      Профессии, которые мне советуют выбрать родители</a:t>
            </a:r>
          </a:p>
          <a:p>
            <a:pPr eaLnBrk="1" hangingPunct="1"/>
            <a:r>
              <a:rPr lang="ru-RU" sz="2400" smtClean="0"/>
              <a:t>Инженер</a:t>
            </a:r>
          </a:p>
          <a:p>
            <a:pPr eaLnBrk="1" hangingPunct="1"/>
            <a:r>
              <a:rPr lang="ru-RU" sz="2400" smtClean="0"/>
              <a:t>Врач</a:t>
            </a:r>
          </a:p>
          <a:p>
            <a:pPr eaLnBrk="1" hangingPunct="1"/>
            <a:r>
              <a:rPr lang="ru-RU" sz="2400" smtClean="0"/>
              <a:t>Преподаватель</a:t>
            </a:r>
          </a:p>
          <a:p>
            <a:pPr eaLnBrk="1" hangingPunct="1"/>
            <a:r>
              <a:rPr lang="ru-RU" sz="2400" smtClean="0"/>
              <a:t>Экономист</a:t>
            </a:r>
          </a:p>
          <a:p>
            <a:pPr eaLnBrk="1" hangingPunct="1"/>
            <a:r>
              <a:rPr lang="ru-RU" sz="2400" smtClean="0"/>
              <a:t>Менеджер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19" name="Рисунок 18" descr="врач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42463" y="3793080"/>
            <a:ext cx="1435036" cy="151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CA7Z72A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0389" y="193438"/>
            <a:ext cx="1278759" cy="1737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935038" y="365125"/>
            <a:ext cx="5735637" cy="133191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2"/>
                </a:solidFill>
                <a:latin typeface="Arial Black" pitchFamily="34" charset="0"/>
              </a:rPr>
              <a:t>Профессия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828800"/>
            <a:ext cx="40259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Sylfaen" pitchFamily="18" charset="0"/>
              </a:rPr>
              <a:t>    Должна  отвечать интересам человека, но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выбор  </a:t>
            </a:r>
            <a:r>
              <a:rPr lang="ru-RU" sz="2400" b="1" i="1" smtClean="0">
                <a:latin typeface="Sylfaen" pitchFamily="18" charset="0"/>
              </a:rPr>
              <a:t>профессии</a:t>
            </a:r>
            <a:r>
              <a:rPr lang="ru-RU" sz="2400" b="1" smtClean="0">
                <a:latin typeface="Sylfaen" pitchFamily="18" charset="0"/>
              </a:rPr>
              <a:t> должен быть  обоснован  тем, насколько  человек  по своим </a:t>
            </a:r>
            <a:r>
              <a:rPr lang="ru-RU" sz="2400" b="1" i="1" smtClean="0">
                <a:solidFill>
                  <a:schemeClr val="tx2"/>
                </a:solidFill>
                <a:latin typeface="Sylfaen" pitchFamily="18" charset="0"/>
              </a:rPr>
              <a:t>индивидуальным  качествам</a:t>
            </a:r>
            <a:r>
              <a:rPr lang="ru-RU" sz="2400" b="1" smtClean="0">
                <a:latin typeface="Sylfaen" pitchFamily="18" charset="0"/>
              </a:rPr>
              <a:t>    отвечает   требованиям </a:t>
            </a:r>
            <a:r>
              <a:rPr lang="ru-RU" sz="2400" b="1" i="1" smtClean="0">
                <a:latin typeface="Sylfaen" pitchFamily="18" charset="0"/>
              </a:rPr>
              <a:t>профессии</a:t>
            </a:r>
            <a:r>
              <a:rPr lang="ru-RU" sz="2400" b="1" smtClean="0">
                <a:latin typeface="Sylfae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6148" name="Picture 9" descr="peopl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844675"/>
            <a:ext cx="3282950" cy="367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tx2"/>
                </a:solidFill>
                <a:latin typeface="Arial Black" pitchFamily="34" charset="0"/>
              </a:rPr>
              <a:t>Ошибки и затруднения в выборе профессии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10100" y="1828800"/>
            <a:ext cx="3771900" cy="4264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Устарелые представления о профессиях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Неумение разобраться в личностных качествах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Незнание, недооценка своих физических возможностей при выборе профессии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Малая информация о профессиях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7172" name="Picture 7" descr="people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41488"/>
            <a:ext cx="2303462" cy="1501775"/>
          </a:xfrm>
        </p:spPr>
      </p:pic>
      <p:pic>
        <p:nvPicPr>
          <p:cNvPr id="5" name="Рисунок 4" descr="c27c5437272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69105" y="3651774"/>
            <a:ext cx="2551657" cy="123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u="sng" smtClean="0">
                <a:solidFill>
                  <a:schemeClr val="tx2"/>
                </a:solidFill>
              </a:rPr>
              <a:t>Типичные ошибки при выборе профессии:</a:t>
            </a:r>
            <a:br>
              <a:rPr lang="ru-RU" sz="3600" b="1" u="sng" smtClean="0">
                <a:solidFill>
                  <a:schemeClr val="tx2"/>
                </a:solidFill>
              </a:rPr>
            </a:br>
            <a:endParaRPr lang="ru-RU" sz="3600" b="1" u="sng" smtClean="0">
              <a:solidFill>
                <a:schemeClr val="tx2"/>
              </a:solidFill>
            </a:endParaRPr>
          </a:p>
        </p:txBody>
      </p:sp>
      <p:sp>
        <p:nvSpPr>
          <p:cNvPr id="8195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696200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Выбор профессии «за компанию»: </a:t>
            </a:r>
            <a:r>
              <a:rPr lang="ru-RU" sz="1800" smtClean="0"/>
              <a:t>Часто молодой человек или девушка, не знающие своих способностей, просто поступают в то же учебное заведение, что и их друзья.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800" b="1" smtClean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800" b="1" smtClean="0"/>
              <a:t>   Выбор престижной профессии: </a:t>
            </a:r>
            <a:r>
              <a:rPr lang="ru-RU" sz="1800" smtClean="0"/>
              <a:t>В данный момент престижными считаются профессии экономиста, бухгалтера, юриста, менеджера, переводчика и др. Интерес к ним есть у большинства выпускников школ, но не у всех есть способности к этим профессиям (высокая эрудиция, энергия, коммуникабельность, работоспособность).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80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b="1" smtClean="0"/>
              <a:t>    Отождествление учебного предмета с профессией: </a:t>
            </a:r>
            <a:r>
              <a:rPr lang="ru-RU" sz="1800" smtClean="0"/>
              <a:t>Например, ученица хорошо пишет сочинения и решает, что ее призвание - журналистика. Однако профессия журналиста предполагает частые поездки, умение вникать в разные сферы деятельности и взаимоотношения людей, а не только написание статей.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tx2"/>
                </a:solidFill>
              </a:rPr>
              <a:t>Экскурсия на Чистопольский хлебозавод</a:t>
            </a:r>
          </a:p>
        </p:txBody>
      </p:sp>
      <p:pic>
        <p:nvPicPr>
          <p:cNvPr id="9219" name="Picture 9" descr="DSCN1557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628775"/>
            <a:ext cx="2914650" cy="2185988"/>
          </a:xfrm>
          <a:noFill/>
        </p:spPr>
      </p:pic>
      <p:pic>
        <p:nvPicPr>
          <p:cNvPr id="9220" name="Picture 10" descr="DSCN156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628775"/>
            <a:ext cx="2911475" cy="2182813"/>
          </a:xfrm>
          <a:noFill/>
        </p:spPr>
      </p:pic>
      <p:pic>
        <p:nvPicPr>
          <p:cNvPr id="9221" name="Picture 11" descr="DSCN1576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03350" y="3860800"/>
            <a:ext cx="2911475" cy="2182813"/>
          </a:xfrm>
          <a:noFill/>
        </p:spPr>
      </p:pic>
      <p:pic>
        <p:nvPicPr>
          <p:cNvPr id="9222" name="Picture 12" descr="DSCN1578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3860800"/>
            <a:ext cx="2911475" cy="2182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Экскурсия в Чистопольское АТП</a:t>
            </a:r>
          </a:p>
        </p:txBody>
      </p:sp>
      <p:pic>
        <p:nvPicPr>
          <p:cNvPr id="10243" name="Picture 7" descr="Изображение 32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43138"/>
            <a:ext cx="3771900" cy="2828925"/>
          </a:xfrm>
        </p:spPr>
      </p:pic>
      <p:pic>
        <p:nvPicPr>
          <p:cNvPr id="10244" name="Picture 8" descr="Изображение 32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10100" y="2243138"/>
            <a:ext cx="3771900" cy="2828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5824" t="18784" r="10782" b="13853"/>
          <a:stretch>
            <a:fillRect/>
          </a:stretch>
        </p:blipFill>
        <p:spPr>
          <a:xfrm>
            <a:off x="1042988" y="692150"/>
            <a:ext cx="6913562" cy="4794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EA230A7B937A14886518E18876A50E7" ma:contentTypeVersion="0" ma:contentTypeDescription="Создание документа." ma:contentTypeScope="" ma:versionID="6f2c899154f90c99997fb050e410c3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149F4-B915-4DE3-93EC-6A0E010FA5CB}"/>
</file>

<file path=customXml/itemProps2.xml><?xml version="1.0" encoding="utf-8"?>
<ds:datastoreItem xmlns:ds="http://schemas.openxmlformats.org/officeDocument/2006/customXml" ds:itemID="{261C4D89-1C0F-4F31-A7BC-EC14480B505F}"/>
</file>

<file path=customXml/itemProps3.xml><?xml version="1.0" encoding="utf-8"?>
<ds:datastoreItem xmlns:ds="http://schemas.openxmlformats.org/officeDocument/2006/customXml" ds:itemID="{FC9B014C-3511-4A29-9FCC-A516C20FD1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275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Comic Sans MS</vt:lpstr>
      <vt:lpstr>Calibri</vt:lpstr>
      <vt:lpstr>Arial Black</vt:lpstr>
      <vt:lpstr>Sylfaen</vt:lpstr>
      <vt:lpstr>Пастель</vt:lpstr>
      <vt:lpstr>Родительское собрание на тему:</vt:lpstr>
      <vt:lpstr>« Честный и по-своему умный сапожник, который в совершенстве владеет своим ремеслом, выше плохого генерала, выше педанта-ученого, выше дурного стихотворца».</vt:lpstr>
      <vt:lpstr>Результаты анкетирования</vt:lpstr>
      <vt:lpstr>Профессия</vt:lpstr>
      <vt:lpstr>Ошибки и затруднения в выборе профессии</vt:lpstr>
      <vt:lpstr>Типичные ошибки при выборе профессии: </vt:lpstr>
      <vt:lpstr>Экскурсия на Чистопольский хлебозавод</vt:lpstr>
      <vt:lpstr>Экскурсия в Чистопольское АТП</vt:lpstr>
      <vt:lpstr>Слайд 9</vt:lpstr>
      <vt:lpstr>Слайд 10</vt:lpstr>
      <vt:lpstr>Слайд 11</vt:lpstr>
      <vt:lpstr>Слайд 12</vt:lpstr>
      <vt:lpstr>Слайд 13</vt:lpstr>
      <vt:lpstr>ПАМЯТКА ДЛЯ УЧАЩИХСЯ И ИХ РОДИТЕЛЕЙ  ПО ВЫБОРУ ПРОФЕССИИ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</dc:title>
  <dc:creator>Светлана</dc:creator>
  <cp:lastModifiedBy>Admin</cp:lastModifiedBy>
  <cp:revision>6</cp:revision>
  <dcterms:created xsi:type="dcterms:W3CDTF">2014-01-24T05:01:18Z</dcterms:created>
  <dcterms:modified xsi:type="dcterms:W3CDTF">2021-11-11T08:33:28Z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0x010100EEA230A7B937A14886518E18876A50E7</vt:lpwstr>
  </property>
</Properties>
</file>