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7" r:id="rId2"/>
    <p:sldId id="295" r:id="rId3"/>
    <p:sldId id="293" r:id="rId4"/>
    <p:sldId id="296" r:id="rId5"/>
    <p:sldId id="306" r:id="rId6"/>
    <p:sldId id="294" r:id="rId7"/>
    <p:sldId id="313" r:id="rId8"/>
    <p:sldId id="312" r:id="rId9"/>
    <p:sldId id="315" r:id="rId10"/>
    <p:sldId id="319" r:id="rId11"/>
    <p:sldId id="321" r:id="rId12"/>
    <p:sldId id="316" r:id="rId13"/>
    <p:sldId id="317" r:id="rId14"/>
    <p:sldId id="314" r:id="rId15"/>
    <p:sldId id="318" r:id="rId16"/>
    <p:sldId id="302" r:id="rId17"/>
    <p:sldId id="320" r:id="rId18"/>
    <p:sldId id="299" r:id="rId19"/>
    <p:sldId id="298" r:id="rId20"/>
    <p:sldId id="309" r:id="rId21"/>
    <p:sldId id="310" r:id="rId22"/>
    <p:sldId id="300" r:id="rId23"/>
    <p:sldId id="301" r:id="rId24"/>
    <p:sldId id="303" r:id="rId25"/>
    <p:sldId id="304" r:id="rId26"/>
    <p:sldId id="28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662" autoAdjust="0"/>
    <p:restoredTop sz="94660"/>
  </p:normalViewPr>
  <p:slideViewPr>
    <p:cSldViewPr snapToGrid="0">
      <p:cViewPr varScale="1">
        <p:scale>
          <a:sx n="85" d="100"/>
          <a:sy n="85" d="100"/>
        </p:scale>
        <p:origin x="-90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79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92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81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72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08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68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50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17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01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62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969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24.01.2022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41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381521&amp;date=28.04.2021&amp;demo=1&amp;dst=4120&amp;fld=134" TargetMode="External"/><Relationship Id="rId2" Type="http://schemas.openxmlformats.org/officeDocument/2006/relationships/hyperlink" Target="https://login.consultant.ru/link/?req=doc&amp;base=LAW&amp;n=313212&amp;date=28.04.2021&amp;demo=1&amp;dst=100023&amp;fld=13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heckege.rustest.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login.consultant.ru/link/?req=doc&amp;base=LAW&amp;n=313212&amp;date=28.04.2021&amp;demo=1&amp;dst=100023&amp;fld=134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gia/gia-11/" TargetMode="External"/><Relationship Id="rId2" Type="http://schemas.openxmlformats.org/officeDocument/2006/relationships/hyperlink" Target="https://fipi.ru/e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ege15.ru/files/news" TargetMode="External"/><Relationship Id="rId4" Type="http://schemas.openxmlformats.org/officeDocument/2006/relationships/hyperlink" Target="http://mon.alania.gov.ru/pages/5156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554" y="261441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час на тему </a:t>
            </a:r>
            <a:b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«Подготовка к   ЕГЭ 2022 г.»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5088787" y="5705475"/>
            <a:ext cx="3887788" cy="11525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5FCBE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5FCBE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656" y="-1"/>
            <a:ext cx="4606344" cy="25795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23051"/>
            <a:ext cx="4215685" cy="279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972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6" y="499533"/>
            <a:ext cx="11030754" cy="94290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Удаление </a:t>
            </a:r>
            <a:r>
              <a:rPr lang="ru-RU" b="1" dirty="0">
                <a:solidFill>
                  <a:srgbClr val="C00000"/>
                </a:solidFill>
              </a:rPr>
              <a:t>участника за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нарушения </a:t>
            </a:r>
            <a:r>
              <a:rPr lang="ru-RU" b="1" dirty="0">
                <a:solidFill>
                  <a:srgbClr val="C00000"/>
                </a:solidFill>
              </a:rPr>
              <a:t>порядка ГИА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6320" y="1856467"/>
            <a:ext cx="11416606" cy="376732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экзамена, допустившие нарушение указанных требований или иные нарушения </a:t>
            </a:r>
            <a:r>
              <a:rPr lang="ru-RU" sz="9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Порядка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проведения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ГИА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удаляются с экзамена. </a:t>
            </a:r>
            <a:endParaRPr lang="ru-RU" sz="9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факту лицами, ответственными за проведение ЕГЭ в ППЭ, составляется акт, который передается на рассмотрение председателю ГЭК. </a:t>
            </a:r>
            <a:endParaRPr lang="ru-RU" sz="9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нарушения участником экзамена </a:t>
            </a:r>
            <a:r>
              <a:rPr lang="ru-RU" sz="9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Порядка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проведения ГИА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подтверждается, председатель ГЭК принимает решение об аннулировании результатов участника экзамена по соответствующему учебному предмету.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установленного законодательством об образовании порядка проведения государственной итоговой аттестации влечет наложение административного штрафа в соответствии с </a:t>
            </a:r>
            <a:r>
              <a:rPr lang="ru-RU" sz="9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ч. 4 ст. 19.30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Кодекса Российской Федерации об административных правонарушениях от 30.12.2001 N 195-ФЗ.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713" y="0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26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694" y="216900"/>
            <a:ext cx="10772775" cy="165819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Внимание!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580" y="937934"/>
            <a:ext cx="12022420" cy="37673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Видеозаписи проведения экзамена в аудитории просматриваются не только в ходе, но  и по завершении экзамена. В случае обнаружения использования  запрещенных средств результаты экзамены могут быть аннулированы и после их объявления.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Грубейшим нарушением Порядка проведения ГИА -11 является опубликование в социальных сетях КИМ или его фрагмента. Обнаружение таковых неизбежно влечет аннулирование результата.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На федеральном уровне в целях осуществления контроля за использованием КИМ и пресечения случаев разглашения информации, содержащейся в КИМ, </a:t>
            </a:r>
            <a:r>
              <a:rPr lang="ru-RU" sz="1800" dirty="0" err="1">
                <a:solidFill>
                  <a:srgbClr val="002060"/>
                </a:solidFill>
              </a:rPr>
              <a:t>Рособрнадзором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создается группа</a:t>
            </a:r>
            <a:r>
              <a:rPr lang="ru-RU" sz="1800" dirty="0">
                <a:solidFill>
                  <a:srgbClr val="002060"/>
                </a:solidFill>
              </a:rPr>
              <a:t>, осуществляющая мониторинг информационно-телекоммуникационной сети "Интернет" на предмет размещения там информации, содержащейся в КИМ (далее - группа мониторинга), которая занимается проверкой сайтов, размещенных в информационно-телекоммуникационной сети "Интернет", на предмет размещения в них в период подготовки и проведения ГИА информации, содержащейся в КИМ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В случае выявления материала, потенциально схожего с информацией, содержащейся в КИМ, группа мониторинга с помощью специального программного обеспечения и данных, полученных из федеральной информационной системы, </a:t>
            </a:r>
            <a:r>
              <a:rPr lang="ru-RU" sz="1800" dirty="0" smtClean="0">
                <a:solidFill>
                  <a:srgbClr val="002060"/>
                </a:solidFill>
              </a:rPr>
              <a:t>устанавливает принадлежность КИМ конкретному участнику посредством защитных знаков, расположенных по всему полю КИМ.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К административной ответственности в виде штрафа привлекаются в таком случае не только  участники, но и организаторы  в аудитории, в которой проводился экзамен.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469" y="0"/>
            <a:ext cx="1892531" cy="937934"/>
          </a:xfrm>
          <a:prstGeom prst="rect">
            <a:avLst/>
          </a:prstGeom>
        </p:spPr>
      </p:pic>
      <p:pic>
        <p:nvPicPr>
          <p:cNvPr id="1028" name="Picture 4" descr="Российские сотовые глушилки оказались бессильны против смартфонов Honor -  CNe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2940" y="5426296"/>
            <a:ext cx="2129060" cy="141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В Кирове оштрафовали двух подростков за использование на ЕГЭ мобильных  телефонов - Новости Кирова и Кировской области - Город Киров -  Информационный портал г. Кир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6728" y="5425697"/>
            <a:ext cx="3097765" cy="14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32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942" y="151804"/>
            <a:ext cx="10772775" cy="1057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РАЗРЕШЕННЫЕ СРЕДСТВА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7272" y="1450974"/>
            <a:ext cx="5592807" cy="376732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Разрешенные предметы:</a:t>
            </a:r>
            <a:endParaRPr lang="ru-RU" sz="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гелевая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капиллярная ручка с чернилами черного цвета;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удостоверяющий личность;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воспитания (на отдельных предметах по списку);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питание (при необходимости);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 (для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с ОВЗ); 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листы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 для черновиков со штампом ОО </a:t>
            </a:r>
          </a:p>
          <a:p>
            <a:endParaRPr lang="ru-RU" sz="6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46471" y="851914"/>
            <a:ext cx="5670994" cy="3767328"/>
          </a:xfrm>
        </p:spPr>
        <p:txBody>
          <a:bodyPr>
            <a:normAutofit fontScale="25000" lnSpcReduction="20000"/>
          </a:bodyPr>
          <a:lstStyle/>
          <a:p>
            <a:r>
              <a:rPr lang="ru-RU" sz="8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взять с собой на экзамен только необходимые вещи.</a:t>
            </a:r>
          </a:p>
          <a:p>
            <a:r>
              <a:rPr lang="ru-RU" sz="8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личные вещи участники экзамена обязаны оставить в специально выделенном месте (помещении) для хранения личных вещей участников экзамена в здании (комплексе зданий), где расположен ППЭ. </a:t>
            </a:r>
            <a:endParaRPr lang="ru-RU" sz="8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Указанное </a:t>
            </a:r>
            <a:r>
              <a:rPr lang="ru-RU" sz="8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личных вещей участников экзамена организуется до установленной рамки стационарного металлоискателя или до места проведения уполномоченными лицами работ с использованием переносного металлоискателя.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4" y="4522728"/>
            <a:ext cx="6110708" cy="205837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804079" y="555191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Внимание!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Листы бумаги для черновиков со штампом образовательной организации, на базе которой организован ППЭ и КИМ не проверяются и записи в них не учитываются при обработке экзаменационной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xmlns="" val="9082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942" y="216198"/>
            <a:ext cx="10772775" cy="749718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Контроль в ППЭ соблюдения </a:t>
            </a:r>
            <a:r>
              <a:rPr lang="ru-RU" sz="4400" b="1" dirty="0" smtClean="0">
                <a:solidFill>
                  <a:srgbClr val="C00000"/>
                </a:solidFill>
              </a:rPr>
              <a:t/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Порядка </a:t>
            </a:r>
            <a:r>
              <a:rPr lang="ru-RU" sz="4400" b="1" dirty="0">
                <a:solidFill>
                  <a:srgbClr val="C00000"/>
                </a:solidFill>
              </a:rPr>
              <a:t>ГИА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1500" y="1182114"/>
            <a:ext cx="7514307" cy="49224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устанавливаются средства подавления сотовой связи, прошедшие регистрацию в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аудиториях и штабе (помещении для руководителя ППЭ) ведется видеонаблюдение с трансляцией в штабе и на сайте «Смотри ЕГЭ».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сайту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«Смотри ЕГЭ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имеют представители Рособрнадзора, Министерства  образования и науки и зарегистрированные и аккредитованные онлайн общественные наблюдатели.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присутствуют аккредитованные общественные наблюдатели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13508" y="4422371"/>
            <a:ext cx="3678492" cy="243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332" y="0"/>
            <a:ext cx="2597121" cy="14509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9754" y="1491146"/>
            <a:ext cx="2072246" cy="2931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5807" y="1881595"/>
            <a:ext cx="2534260" cy="190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074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474" y="34508"/>
            <a:ext cx="10772775" cy="826991"/>
          </a:xfrm>
        </p:spPr>
        <p:txBody>
          <a:bodyPr>
            <a:normAutofit/>
          </a:bodyPr>
          <a:lstStyle/>
          <a:p>
            <a:r>
              <a:rPr lang="ru-RU" sz="4900" b="1" dirty="0">
                <a:solidFill>
                  <a:srgbClr val="C00000"/>
                </a:solidFill>
              </a:rPr>
              <a:t>Поведение в аудитории ППЭ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40861" y="1643323"/>
            <a:ext cx="6551139" cy="521467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экзамена занимают рабочие места в аудитории в соответствии со списками распределения. Изменение рабочего места запрещено.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 участникам экзамена запрещается общаться друг с другом, свободно перемещаться по аудитории и ППЭ, выходить из аудитории без разрешения организатора.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выходе из аудитории во время экзамена участник экзамена должен оставить экзаменационные материалы, листы бумаги для черновиков со штампом образовательной организации, на базе которой организован ППЭ, и письменные принадлежности на рабочем столе.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4474" y="1019340"/>
            <a:ext cx="5386472" cy="37673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начинается с распечатывания в аудитории комплектов экзаменационных материалов и инструктажа.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распечатывания и инструктажа не входит во время написания экзаменационной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общий инструктаж для опоздавших участников экзамена не проводится.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806" y="4451177"/>
            <a:ext cx="3222688" cy="23174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879" y="34508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22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43" y="333279"/>
            <a:ext cx="9618240" cy="12159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rgbClr val="C00000"/>
                </a:solidFill>
              </a:rPr>
              <a:t>Ознакомление с </a:t>
            </a:r>
            <a:r>
              <a:rPr lang="ru-RU" sz="4900" b="1" dirty="0" smtClean="0">
                <a:solidFill>
                  <a:srgbClr val="C00000"/>
                </a:solidFill>
              </a:rPr>
              <a:t>результатами ЕГЭ </a:t>
            </a:r>
            <a:endParaRPr lang="ru-RU" sz="49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7224" y="1715501"/>
            <a:ext cx="10262893" cy="462711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</a:rPr>
              <a:t>Результаты ЕГЭ </a:t>
            </a:r>
            <a:r>
              <a:rPr lang="ru-RU" sz="2600" b="1" dirty="0">
                <a:solidFill>
                  <a:srgbClr val="002060"/>
                </a:solidFill>
              </a:rPr>
              <a:t>в течение одного рабочего дня </a:t>
            </a:r>
            <a:r>
              <a:rPr lang="ru-RU" sz="2600" dirty="0" smtClean="0">
                <a:solidFill>
                  <a:srgbClr val="002060"/>
                </a:solidFill>
              </a:rPr>
              <a:t>после завершения обработки на федеральном уровне и передачи в субъект  </a:t>
            </a:r>
            <a:r>
              <a:rPr lang="ru-RU" sz="2600" b="1" dirty="0" smtClean="0">
                <a:solidFill>
                  <a:srgbClr val="002060"/>
                </a:solidFill>
              </a:rPr>
              <a:t>утверждаются </a:t>
            </a:r>
            <a:r>
              <a:rPr lang="ru-RU" sz="2600" dirty="0">
                <a:solidFill>
                  <a:srgbClr val="002060"/>
                </a:solidFill>
              </a:rPr>
              <a:t>председателем ГЭК. </a:t>
            </a:r>
            <a:endParaRPr lang="ru-RU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После </a:t>
            </a:r>
            <a:r>
              <a:rPr lang="ru-RU" sz="2600" dirty="0">
                <a:solidFill>
                  <a:srgbClr val="002060"/>
                </a:solidFill>
              </a:rPr>
              <a:t>утверждения результаты ЕГЭ </a:t>
            </a:r>
            <a:r>
              <a:rPr lang="ru-RU" sz="2600" b="1" dirty="0">
                <a:solidFill>
                  <a:srgbClr val="002060"/>
                </a:solidFill>
              </a:rPr>
              <a:t>в течение одного рабочего дня передаются в образовательные организации </a:t>
            </a:r>
            <a:r>
              <a:rPr lang="ru-RU" sz="2600" dirty="0">
                <a:solidFill>
                  <a:srgbClr val="002060"/>
                </a:solidFill>
              </a:rPr>
              <a:t>для последующего ознакомления участников экзамена с полученными ими результатами ЕГЭ.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002060"/>
                </a:solidFill>
              </a:rPr>
              <a:t>Ознакомление участников экзамена </a:t>
            </a:r>
            <a:r>
              <a:rPr lang="ru-RU" sz="2600" dirty="0">
                <a:solidFill>
                  <a:srgbClr val="002060"/>
                </a:solidFill>
              </a:rPr>
              <a:t>с утвержденными председателем ГЭК результатами ЕГЭ по учебному предмету осуществляется </a:t>
            </a:r>
            <a:r>
              <a:rPr lang="ru-RU" sz="2600" b="1" dirty="0">
                <a:solidFill>
                  <a:srgbClr val="002060"/>
                </a:solidFill>
              </a:rPr>
              <a:t>в течение одного рабочего дня со дня </a:t>
            </a:r>
            <a:r>
              <a:rPr lang="ru-RU" sz="2600" dirty="0">
                <a:solidFill>
                  <a:srgbClr val="002060"/>
                </a:solidFill>
              </a:rPr>
              <a:t>их передачи в образовательные организации. </a:t>
            </a:r>
            <a:endParaRPr lang="ru-RU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Указанный </a:t>
            </a:r>
            <a:r>
              <a:rPr lang="ru-RU" sz="2600" dirty="0">
                <a:solidFill>
                  <a:srgbClr val="002060"/>
                </a:solidFill>
              </a:rPr>
              <a:t>день считается официальным днем объявления результатов.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Результаты </a:t>
            </a:r>
            <a:r>
              <a:rPr lang="ru-RU" sz="2600" dirty="0">
                <a:solidFill>
                  <a:srgbClr val="002060"/>
                </a:solidFill>
              </a:rPr>
              <a:t>ЕГЭ при приеме на обучение по программам </a:t>
            </a:r>
            <a:r>
              <a:rPr lang="ru-RU" sz="2600" dirty="0" err="1">
                <a:solidFill>
                  <a:srgbClr val="002060"/>
                </a:solidFill>
              </a:rPr>
              <a:t>бакалавриата</a:t>
            </a:r>
            <a:r>
              <a:rPr lang="ru-RU" sz="2600" dirty="0">
                <a:solidFill>
                  <a:srgbClr val="002060"/>
                </a:solidFill>
              </a:rPr>
              <a:t> и программам </a:t>
            </a:r>
            <a:r>
              <a:rPr lang="ru-RU" sz="2600" dirty="0" err="1">
                <a:solidFill>
                  <a:srgbClr val="002060"/>
                </a:solidFill>
              </a:rPr>
              <a:t>специалитета</a:t>
            </a:r>
            <a:r>
              <a:rPr lang="ru-RU" sz="2600" dirty="0">
                <a:solidFill>
                  <a:srgbClr val="002060"/>
                </a:solidFill>
              </a:rPr>
              <a:t> действительны четыре года, следующих за годом получения таких результатов</a:t>
            </a:r>
            <a:r>
              <a:rPr lang="ru-RU" sz="26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Образы бланков опубликовываются на официальном информационном портале ЕГЭ (см. следующий слайд).</a:t>
            </a:r>
            <a:endParaRPr lang="ru-RU" sz="2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583" y="0"/>
            <a:ext cx="2426418" cy="115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59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9375" y="329270"/>
            <a:ext cx="10780776" cy="683555"/>
          </a:xfrm>
        </p:spPr>
        <p:txBody>
          <a:bodyPr>
            <a:noAutofit/>
          </a:bodyPr>
          <a:lstStyle/>
          <a:p>
            <a:r>
              <a:rPr lang="ru-RU" sz="4900" b="1" dirty="0">
                <a:solidFill>
                  <a:srgbClr val="FF0000"/>
                </a:solidFill>
              </a:rPr>
              <a:t>Сервис проверки результатов ЕГЭ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562601" y="2351122"/>
            <a:ext cx="5974976" cy="4237937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На портале публикуются образы бланков ЕГЭ участника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Сервис </a:t>
            </a:r>
            <a:r>
              <a:rPr lang="ru-RU" sz="4000" b="1" dirty="0" smtClean="0">
                <a:solidFill>
                  <a:srgbClr val="002060"/>
                </a:solidFill>
              </a:rPr>
              <a:t>не</a:t>
            </a:r>
            <a:r>
              <a:rPr lang="ru-RU" dirty="0" smtClean="0">
                <a:solidFill>
                  <a:srgbClr val="002060"/>
                </a:solidFill>
              </a:rPr>
              <a:t> является площадкой официального ознакомления с результатами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Официальное ознакомление проводится в школе под роспись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2825"/>
            <a:ext cx="5562600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64022" y="1463113"/>
            <a:ext cx="5372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hlinkClick r:id="rId4"/>
              </a:rPr>
              <a:t>https://</a:t>
            </a:r>
            <a:r>
              <a:rPr lang="en-US" sz="3600" dirty="0" smtClean="0">
                <a:solidFill>
                  <a:srgbClr val="002060"/>
                </a:solidFill>
                <a:latin typeface="Calibri" panose="020F0502020204030204" pitchFamily="34" charset="0"/>
                <a:hlinkClick r:id="rId4"/>
              </a:rPr>
              <a:t>checkege.rustest.ru</a:t>
            </a:r>
            <a:r>
              <a:rPr lang="ru-RU" sz="3600" dirty="0" smtClean="0">
                <a:solidFill>
                  <a:srgbClr val="002060"/>
                </a:solidFill>
                <a:latin typeface="Calibri" panose="020F0502020204030204" pitchFamily="34" charset="0"/>
                <a:hlinkClick r:id="rId4"/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57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020"/>
            <a:ext cx="10772775" cy="118795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Участник   имеет право подать апелляцию о нарушении </a:t>
            </a:r>
            <a:r>
              <a:rPr lang="ru-RU" sz="2800" b="1" dirty="0" smtClean="0">
                <a:solidFill>
                  <a:srgbClr val="C00000"/>
                </a:solidFill>
                <a:hlinkClick r:id="rId2"/>
              </a:rPr>
              <a:t>Порядка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проведения ГИА и (или) о несогласии с выставленными баллами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192" y="1047401"/>
            <a:ext cx="4214554" cy="423117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C00000"/>
                </a:solidFill>
              </a:rPr>
              <a:t>Апелляцию о нарушении </a:t>
            </a:r>
            <a:r>
              <a:rPr lang="ru-RU" sz="1800" b="1" u="sng" dirty="0">
                <a:solidFill>
                  <a:srgbClr val="C00000"/>
                </a:solidFill>
                <a:hlinkClick r:id="rId2"/>
              </a:rPr>
              <a:t>Порядка</a:t>
            </a:r>
            <a:r>
              <a:rPr lang="ru-RU" sz="1800" b="1" dirty="0">
                <a:solidFill>
                  <a:srgbClr val="C00000"/>
                </a:solidFill>
              </a:rPr>
              <a:t> проведения ГИА </a:t>
            </a:r>
            <a:r>
              <a:rPr lang="ru-RU" sz="1800" dirty="0">
                <a:solidFill>
                  <a:srgbClr val="002060"/>
                </a:solidFill>
              </a:rPr>
              <a:t>участник экзамена подает в день проведения экзамена члену ГЭК, </a:t>
            </a:r>
            <a:r>
              <a:rPr lang="ru-RU" sz="1800" b="1" dirty="0">
                <a:solidFill>
                  <a:srgbClr val="002060"/>
                </a:solidFill>
              </a:rPr>
              <a:t>не покидая ППЭ.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При рассмотрении апелляции о нарушении </a:t>
            </a:r>
            <a:r>
              <a:rPr lang="ru-RU" sz="1600" u="sng" dirty="0">
                <a:solidFill>
                  <a:srgbClr val="002060"/>
                </a:solidFill>
                <a:hlinkClick r:id="rId2"/>
              </a:rPr>
              <a:t>Порядка</a:t>
            </a:r>
            <a:r>
              <a:rPr lang="ru-RU" sz="1600" dirty="0">
                <a:solidFill>
                  <a:srgbClr val="002060"/>
                </a:solidFill>
              </a:rPr>
              <a:t> проведения ГИА конфликтная комиссия рассматривает апелляцию и заключение о результатах проверки и выносит одно из </a:t>
            </a:r>
            <a:r>
              <a:rPr lang="ru-RU" sz="1600" dirty="0" smtClean="0">
                <a:solidFill>
                  <a:srgbClr val="002060"/>
                </a:solidFill>
              </a:rPr>
              <a:t>решений: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об </a:t>
            </a:r>
            <a:r>
              <a:rPr lang="ru-RU" sz="1600" dirty="0">
                <a:solidFill>
                  <a:srgbClr val="002060"/>
                </a:solidFill>
              </a:rPr>
              <a:t>отклонении апелляции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endParaRPr lang="ru-RU" sz="16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об </a:t>
            </a:r>
            <a:r>
              <a:rPr lang="ru-RU" sz="1600" dirty="0">
                <a:solidFill>
                  <a:srgbClr val="002060"/>
                </a:solidFill>
              </a:rPr>
              <a:t>удовлетворении апелляции.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При </a:t>
            </a:r>
            <a:r>
              <a:rPr lang="ru-RU" sz="1600" b="1" dirty="0">
                <a:solidFill>
                  <a:srgbClr val="002060"/>
                </a:solidFill>
              </a:rPr>
              <a:t>удовлетворении апелляции результат экзамена, по процедуре которого участником экзамена была подана апелляция, аннулируется и участнику экзамена предоставляется возможность сдать экзамен по учебному предмету в иной день, предусмотренный единым расписанием проведения ЕГЭ.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87884" y="1134687"/>
            <a:ext cx="7232071" cy="564849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</a:rPr>
              <a:t>Апелляция о несогласии с выставленными баллами </a:t>
            </a:r>
            <a:r>
              <a:rPr lang="ru-RU" sz="2000" dirty="0">
                <a:solidFill>
                  <a:srgbClr val="002060"/>
                </a:solidFill>
              </a:rPr>
              <a:t>подается </a:t>
            </a:r>
            <a:r>
              <a:rPr lang="ru-RU" sz="2000" b="1" dirty="0">
                <a:solidFill>
                  <a:srgbClr val="002060"/>
                </a:solidFill>
              </a:rPr>
              <a:t>в течение двух рабочих дней после официального дня объявления результатов </a:t>
            </a:r>
            <a:r>
              <a:rPr lang="ru-RU" sz="2000" dirty="0">
                <a:solidFill>
                  <a:srgbClr val="002060"/>
                </a:solidFill>
              </a:rPr>
              <a:t>экзамена по соответствующему учебному предмету. Участники ГИА подают апелляцию о несогласии с выставленными баллами в образовательную организацию, которой они были допущены к </a:t>
            </a:r>
            <a:r>
              <a:rPr lang="ru-RU" sz="2000" dirty="0" smtClean="0">
                <a:solidFill>
                  <a:srgbClr val="002060"/>
                </a:solidFill>
              </a:rPr>
              <a:t>ГИА.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К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рассмотрению апелляции привлекаются эксперты предметной комиссии по соответствующему учебному предмету.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Конфликтная </a:t>
            </a:r>
            <a:r>
              <a:rPr lang="ru-RU" sz="2000" dirty="0">
                <a:solidFill>
                  <a:srgbClr val="002060"/>
                </a:solidFill>
              </a:rPr>
              <a:t>комиссия не рассматривает апелляции по вопросам содержания и структуры заданий по учебным предметам, а также по вопросам, связанным с оцениванием результатов выполнения заданий экзаменационной работы с кратким ответом, нарушением участником экзамена требований </a:t>
            </a:r>
            <a:r>
              <a:rPr lang="ru-RU" sz="2000" dirty="0">
                <a:solidFill>
                  <a:srgbClr val="002060"/>
                </a:solidFill>
                <a:hlinkClick r:id="rId2"/>
              </a:rPr>
              <a:t>Порядка</a:t>
            </a:r>
            <a:r>
              <a:rPr lang="ru-RU" sz="2000" dirty="0">
                <a:solidFill>
                  <a:srgbClr val="002060"/>
                </a:solidFill>
              </a:rPr>
              <a:t> и неправильным заполнением бланков ЕГЭ и ГВЭ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Апелляции </a:t>
            </a:r>
            <a:r>
              <a:rPr lang="ru-RU" sz="2100" dirty="0">
                <a:solidFill>
                  <a:srgbClr val="002060"/>
                </a:solidFill>
              </a:rPr>
              <a:t>о несогласии с выставленными баллами КЕГЭ </a:t>
            </a:r>
            <a:r>
              <a:rPr lang="ru-RU" sz="2000" dirty="0" smtClean="0">
                <a:solidFill>
                  <a:srgbClr val="002060"/>
                </a:solidFill>
              </a:rPr>
              <a:t>не рассматривается.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rgbClr val="002060"/>
                </a:solidFill>
              </a:rPr>
              <a:t>К</a:t>
            </a:r>
            <a:r>
              <a:rPr lang="ru-RU" sz="2100" dirty="0" smtClean="0">
                <a:solidFill>
                  <a:srgbClr val="002060"/>
                </a:solidFill>
              </a:rPr>
              <a:t>онфликтная </a:t>
            </a:r>
            <a:r>
              <a:rPr lang="ru-RU" sz="2100" dirty="0">
                <a:solidFill>
                  <a:srgbClr val="002060"/>
                </a:solidFill>
              </a:rPr>
              <a:t>комиссия принимает решение об отклонении апелляции и сохранении выставленных баллов (отсутствие технических ошибок и ошибок оценивания экзаменационной работы) </a:t>
            </a:r>
            <a:r>
              <a:rPr lang="ru-RU" sz="2600" dirty="0">
                <a:solidFill>
                  <a:srgbClr val="002060"/>
                </a:solidFill>
              </a:rPr>
              <a:t>или</a:t>
            </a:r>
            <a:r>
              <a:rPr lang="ru-RU" sz="2100" dirty="0">
                <a:solidFill>
                  <a:srgbClr val="002060"/>
                </a:solidFill>
              </a:rPr>
              <a:t> об удовлетворении апелляции и изменении баллов (наличие технических ошибок и (или) ошибок оценивания экзаменационной работы). Баллы могут быть изменены как в сторону повышения, так и в сторону понижения.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Срок рассмотрения апелляций – 4 рабочих дня после завершения срока приема заявлений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5" y="34508"/>
            <a:ext cx="2424545" cy="102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94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6062" y="377779"/>
            <a:ext cx="6735651" cy="204344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Памятка для тех, кто готовится сдавать ЕГЭ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8393" y="2539283"/>
            <a:ext cx="11003804" cy="3880773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Думайте о позитивном результате сдачи экзамена, переключайтесь от мыслей, связанных с негативными представлениями экзаменационной процедуры.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Никогда не думайте о возможности негативного исхода испытания. Нельзя настраиваться на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неуспешность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Не тратьте на это напрасно силы, попробуйте, наоборот, выстроить программу успеха, продумайте и проиграйте её в деталях.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Решите, зачем Вам нужно успешно пройти экзаменационные испытания, какая польза для Вас от успешной сдачи экзамена. Продумайте, какие возможные перспективы профессионального обучения в дальнейшем открываются для Вас.</a:t>
            </a:r>
          </a:p>
          <a:p>
            <a:pPr marR="171450" lvl="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Соблюдайте правильный режим подготовки к экзамену, для лучшего усвоения программы лучше изучать в день немного учебного материала, но качественно, полностью разобрав тему, с примерами, с вопросами. Не гонитесь за большим объёмом материала, не создавайте у себя в голове хаоса и беспорядка; окрошка из обрывков знаний не лучший помощник на экзамене.</a:t>
            </a:r>
            <a:endParaRPr lang="ru-RU" sz="8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sz="2600" dirty="0"/>
          </a:p>
          <a:p>
            <a:endParaRPr lang="ru-RU" dirty="0"/>
          </a:p>
        </p:txBody>
      </p:sp>
      <p:pic>
        <p:nvPicPr>
          <p:cNvPr id="7" name="Объект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830356" y="259722"/>
            <a:ext cx="4138541" cy="227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92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124" y="699966"/>
            <a:ext cx="11449318" cy="2017880"/>
          </a:xfrm>
        </p:spPr>
        <p:txBody>
          <a:bodyPr>
            <a:normAutofit fontScale="25000" lnSpcReduction="20000"/>
          </a:bodyPr>
          <a:lstStyle/>
          <a:p>
            <a:pPr marL="1143000" marR="171450" lvl="0" indent="-11430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Готовьтесь к экзаменам в соответствии со своими биологическими ритмами, кому-то лучше утром сесть за подготовку, а кто-то предпочитает спокойно начать готовиться вечером. Главное, соблюдайте режим здорового сна, спите не менее 8-ми часов в сутки.</a:t>
            </a:r>
          </a:p>
          <a:p>
            <a:pPr marL="1143000" marR="171450" lvl="0" indent="-11430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чувствуете, что подвержены сильному волнению и тревоге, у Вас низкий уровень стрессоустойчивости, не бойтесь обратиться к психологу за помощью.</a:t>
            </a:r>
          </a:p>
          <a:p>
            <a:pPr marL="1143000" marR="171450" lvl="0" indent="-11430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также можете самостоятельно воспользоваться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тренинговыми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упражнениями для укрепления психологического настроя и снятия повышенной стрессовой реакции организма. Постарайтесь адекватно оценить свои сильные стороны и опирайтесь на них при подготовке и сдаче экзамена. И у Вас всё обязательно получится.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598" y="4140153"/>
            <a:ext cx="4663844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01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7878" y="84648"/>
            <a:ext cx="10869909" cy="6623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Расписание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проведения ЕГЭ в 2022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5289" y="560089"/>
            <a:ext cx="4750465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Основной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период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15754" y="3024370"/>
            <a:ext cx="3025864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54" y="1143839"/>
            <a:ext cx="11285164" cy="5604737"/>
          </a:xfrm>
          <a:prstGeom prst="rect">
            <a:avLst/>
          </a:prstGeom>
          <a:ln w="88900" cap="sq" cmpd="thickThin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52737" y="-8323"/>
            <a:ext cx="2339263" cy="13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925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966" y="262486"/>
            <a:ext cx="5745781" cy="1009866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C00000"/>
                </a:solidFill>
              </a:rPr>
              <a:t>Накануне экзамена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504" y="1492906"/>
            <a:ext cx="10717412" cy="4739426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считают: для того, чтобы полностью подготовиться к экзамену, не хватает всего одной, последней перед ним ночи. Это не всегда верно.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рекомендуют накануне сложных и ответственных мероприятий перестать к ним готовиться, совершить прогулку, принять расслабляющую ванну, а главное – выспаться!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 сдачи экзаменов необходимо явиться без опоздания, лучше за полчаса до назначенного времени входа в ППЭ. При себе нужно иметь   паспорт, несколько ручек (на всякий случай).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продумать одежду на период экзамена: в ППЭ  может быть прохладно или тепло, а процедура экзамена занимает несколько часов.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79" y="41932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41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140" y="218827"/>
            <a:ext cx="10780776" cy="785725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Во время </a:t>
            </a:r>
            <a:r>
              <a:rPr lang="ru-RU" sz="5400" b="1" dirty="0" smtClean="0">
                <a:solidFill>
                  <a:srgbClr val="C00000"/>
                </a:solidFill>
              </a:rPr>
              <a:t>экзамена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8735" y="851225"/>
            <a:ext cx="10179214" cy="1673034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экзамена Вам сообщат необходимую информацию о том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заполнять экзаменационные бланки. Прослушайте её внимательно, чтобы выполнить качественно все инструкции.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бланков постарайтесь сосредоточиться только на ситуации экзамена.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всего, просмотрите весь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полностью. Выберите те задания, ответ на которые у Вас не вызывает затруднение. Выполните сначала их. Отдохните после их выполнения несколько минут.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втором этапе выберите более трудные задания, которые необходимо анализировать и устанавливать логические связи. Сконцентрируйтесь и решите их знакомым Вам способом. Сделайте еще один 2-3х минутный перерыв.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– выполнение заданий, вызывающих наибольшую сложность. Попробуйте использовать знания из смежных предметов или областей знаний, систематизируйте их. 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запланировать время для проверки всех ответов, даже самых лёгких, чтоб не допустить ошибок, связанных с невнимательностью и торопливостью в подборе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решения.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прочитывать все вопросы до конца. Это позволит максимально избежать ошибок при выполнении теста.</a:t>
            </a:r>
          </a:p>
          <a:p>
            <a:endParaRPr lang="ru-RU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338" y="-1"/>
            <a:ext cx="2313904" cy="117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428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218539" y="603145"/>
            <a:ext cx="10772775" cy="11355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Полезные ресурсы по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подготовке к ЕГЭ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41658" y="2157731"/>
            <a:ext cx="10388341" cy="4679347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hlinkClick r:id="rId2"/>
              </a:rPr>
              <a:t>https://fipi.ru/ege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b="1" dirty="0" smtClean="0"/>
              <a:t>сайт ФИПИ</a:t>
            </a:r>
          </a:p>
          <a:p>
            <a:r>
              <a:rPr lang="en-US" sz="3200" dirty="0" smtClean="0">
                <a:solidFill>
                  <a:srgbClr val="FF0000"/>
                </a:solidFill>
                <a:hlinkClick r:id="rId3"/>
              </a:rPr>
              <a:t>http://obrnadzor.gov.ru/gia/gia-11/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b="1" dirty="0" smtClean="0"/>
              <a:t>Официальный сайт </a:t>
            </a:r>
            <a:r>
              <a:rPr lang="ru-RU" sz="3200" b="1" dirty="0" smtClean="0">
                <a:solidFill>
                  <a:srgbClr val="002060"/>
                </a:solidFill>
              </a:rPr>
              <a:t>Рособрнадзора</a:t>
            </a:r>
          </a:p>
          <a:p>
            <a:r>
              <a:rPr lang="en-US" sz="3200" dirty="0" smtClean="0">
                <a:solidFill>
                  <a:srgbClr val="FF0000"/>
                </a:solidFill>
                <a:hlinkClick r:id="rId4"/>
              </a:rPr>
              <a:t>http</a:t>
            </a:r>
            <a:r>
              <a:rPr lang="en-US" sz="3200" dirty="0">
                <a:solidFill>
                  <a:srgbClr val="FF0000"/>
                </a:solidFill>
                <a:hlinkClick r:id="rId4"/>
              </a:rPr>
              <a:t>://</a:t>
            </a:r>
            <a:r>
              <a:rPr lang="en-US" sz="3200" dirty="0" smtClean="0">
                <a:solidFill>
                  <a:srgbClr val="FF0000"/>
                </a:solidFill>
                <a:hlinkClick r:id="rId4"/>
              </a:rPr>
              <a:t>mon.alania.gov.ru/pages/5156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/>
              <a:t>- </a:t>
            </a:r>
            <a:r>
              <a:rPr lang="ru-RU" sz="3200" b="1" dirty="0" smtClean="0"/>
              <a:t>сайт МОН РСО-А</a:t>
            </a:r>
            <a:endParaRPr lang="ru-RU" sz="3200" b="1" dirty="0"/>
          </a:p>
          <a:p>
            <a:r>
              <a:rPr lang="en-US" sz="3200" dirty="0" smtClean="0">
                <a:solidFill>
                  <a:srgbClr val="FF0000"/>
                </a:solidFill>
                <a:hlinkClick r:id="rId5"/>
              </a:rPr>
              <a:t>https</a:t>
            </a:r>
            <a:r>
              <a:rPr lang="en-US" sz="3200" dirty="0">
                <a:solidFill>
                  <a:srgbClr val="FF0000"/>
                </a:solidFill>
                <a:hlinkClick r:id="rId5"/>
              </a:rPr>
              <a:t>://</a:t>
            </a:r>
            <a:r>
              <a:rPr lang="en-US" sz="3200" dirty="0" smtClean="0">
                <a:solidFill>
                  <a:srgbClr val="FF0000"/>
                </a:solidFill>
                <a:hlinkClick r:id="rId5"/>
              </a:rPr>
              <a:t>ege15.ru/files/news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b="1" dirty="0" smtClean="0"/>
              <a:t>сайт ГБУ РЦОКО</a:t>
            </a:r>
          </a:p>
          <a:p>
            <a:pPr marL="0" indent="0">
              <a:buNone/>
            </a:pPr>
            <a:endParaRPr lang="ru-RU" sz="32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83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43" y="964276"/>
            <a:ext cx="9186338" cy="589372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58839"/>
            <a:ext cx="9711884" cy="5623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Официальный сайт </a:t>
            </a:r>
            <a:r>
              <a:rPr lang="ru-RU" dirty="0" err="1" smtClean="0">
                <a:solidFill>
                  <a:srgbClr val="C00000"/>
                </a:solidFill>
              </a:rPr>
              <a:t>Рособрнадзора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879" y="-4270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15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338"/>
            <a:ext cx="5771142" cy="57976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570" y="1367891"/>
            <a:ext cx="5827222" cy="55351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917" y="4364095"/>
            <a:ext cx="5598455" cy="24024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979" y="-61696"/>
            <a:ext cx="10772775" cy="1076958"/>
          </a:xfrm>
        </p:spPr>
        <p:txBody>
          <a:bodyPr>
            <a:normAutofit/>
          </a:bodyPr>
          <a:lstStyle/>
          <a:p>
            <a:r>
              <a:rPr lang="ru-RU" sz="4900" b="1" dirty="0">
                <a:solidFill>
                  <a:srgbClr val="FF0000"/>
                </a:solidFill>
              </a:rPr>
              <a:t>Сайт ФИПИ </a:t>
            </a:r>
          </a:p>
        </p:txBody>
      </p:sp>
    </p:spTree>
    <p:extLst>
      <p:ext uri="{BB962C8B-B14F-4D97-AF65-F5344CB8AC3E}">
        <p14:creationId xmlns:p14="http://schemas.microsoft.com/office/powerpoint/2010/main" xmlns="" val="19263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02" y="1288274"/>
            <a:ext cx="9686222" cy="55697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162" y="113167"/>
            <a:ext cx="10772775" cy="170275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сайт министерства образования 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науки РСО-А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520" y="-24766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4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703" y="2394438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</a:rPr>
              <a:t>Удачи на экзаменах!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5238"/>
            <a:ext cx="4620958" cy="3082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53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783" y="333820"/>
            <a:ext cx="88866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Срок подачи заявлений на участие в </a:t>
            </a:r>
            <a:r>
              <a:rPr lang="ru-RU" sz="2800" b="1" dirty="0" smtClean="0">
                <a:solidFill>
                  <a:srgbClr val="002060"/>
                </a:solidFill>
              </a:rPr>
              <a:t>ГИА – 11   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-  не позднее 1 февраля 2022 года (включительно)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4125" y="1516966"/>
            <a:ext cx="106793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Для получения аттестата выпускники текущего года сдают обязательные предметы — русский язык и </a:t>
            </a:r>
            <a:r>
              <a:rPr lang="ru-RU" sz="2400" b="1" dirty="0" smtClean="0">
                <a:solidFill>
                  <a:srgbClr val="C00000"/>
                </a:solidFill>
              </a:rPr>
              <a:t>математику 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(базового</a:t>
            </a:r>
            <a:r>
              <a:rPr lang="ru-RU" sz="3200" b="1" dirty="0" smtClean="0">
                <a:solidFill>
                  <a:srgbClr val="C00000"/>
                </a:solidFill>
              </a:rPr>
              <a:t> или </a:t>
            </a:r>
            <a:r>
              <a:rPr lang="ru-RU" sz="2400" b="1" dirty="0" smtClean="0">
                <a:solidFill>
                  <a:srgbClr val="C00000"/>
                </a:solidFill>
              </a:rPr>
              <a:t>профильного уровня). 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Для получения аттестата необходимо набрать баллы :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Русский язык – 24 балла,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Математика профильная – 27 баллов / базовая – оценку «3».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Другие предметы ЕГЭ участники сдают на добровольной основе.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02860" y="29841"/>
            <a:ext cx="2789140" cy="1562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3" y="5302617"/>
            <a:ext cx="2069044" cy="148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9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29" y="355288"/>
            <a:ext cx="11405487" cy="642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53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800" dirty="0">
                <a:solidFill>
                  <a:srgbClr val="C00000"/>
                </a:solidFill>
              </a:rPr>
              <a:t>Внимание!</a:t>
            </a:r>
            <a:br>
              <a:rPr lang="ru-RU" sz="8800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проходные баллы ЕГЭ для поступления необходимо смотреть на сайте ВУЗа, в который планируете поступать.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5160" y="0"/>
            <a:ext cx="2596840" cy="14543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52304"/>
            <a:ext cx="2923504" cy="2105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5160" y="64472"/>
            <a:ext cx="2596840" cy="14543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904704"/>
            <a:ext cx="2923504" cy="21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8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316673" cy="143814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Изменение перечня выбранных предметов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9839" y="2266682"/>
            <a:ext cx="11435846" cy="44510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1 февраля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об участии в ГИА или изменении перечня выбранных предметов, формы ГИА принимаются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ГЭК РСО-Алани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у заявителя уважительных   причин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подтвержденных документально, не позднее чем за две недели до начала соответствующего экзамена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с приложением документов подается ответственному секретарю ГЭК.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527" y="0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68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345" y="170021"/>
            <a:ext cx="10772775" cy="16581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>
                <a:solidFill>
                  <a:srgbClr val="C00000"/>
                </a:solidFill>
              </a:rPr>
              <a:t>Продолжительность</a:t>
            </a:r>
            <a:r>
              <a:rPr lang="ru-RU" b="1" dirty="0" smtClean="0"/>
              <a:t> </a:t>
            </a:r>
            <a:r>
              <a:rPr lang="ru-RU" b="1" dirty="0">
                <a:solidFill>
                  <a:srgbClr val="C00000"/>
                </a:solidFill>
              </a:rPr>
              <a:t>ЕГЭ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0137" y="1740556"/>
            <a:ext cx="7179457" cy="4982215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55 минут – математика профильного уровня, физика, литература, информатика, биология;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30 минут – русский язык, обществознание;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10 минут – иностранный язык ( английский , французский, немецкий, испанский +17 минут раздела Говорение);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– математика базового уровня, история география, китайский язык ( + 14 минут раздел «Говорение» )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968" y="3863662"/>
            <a:ext cx="5347032" cy="299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80" y="1"/>
            <a:ext cx="11429999" cy="759854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Как проходит ЕГЭ? </a:t>
            </a:r>
            <a:r>
              <a:rPr lang="ru-RU" sz="4400" b="1" dirty="0" smtClean="0">
                <a:solidFill>
                  <a:srgbClr val="C00000"/>
                </a:solidFill>
              </a:rPr>
              <a:t>Правила </a:t>
            </a:r>
            <a:r>
              <a:rPr lang="ru-RU" sz="4400" b="1" dirty="0">
                <a:solidFill>
                  <a:srgbClr val="C00000"/>
                </a:solidFill>
              </a:rPr>
              <a:t>и процедуры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361" y="810033"/>
            <a:ext cx="3754885" cy="237620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16754" y="759855"/>
            <a:ext cx="6965655" cy="376732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Начало экзамена -10.00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Вход участников в ППЭ – 9.00.</a:t>
            </a:r>
          </a:p>
          <a:p>
            <a:r>
              <a:rPr lang="ru-RU" dirty="0">
                <a:solidFill>
                  <a:srgbClr val="002060"/>
                </a:solidFill>
              </a:rPr>
              <a:t>Допуск участников экзамена в ППЭ осуществляется при наличии у них документов, удостоверяющих их личность, и при наличии их в списках распределения в данный ППЭ.</a:t>
            </a:r>
          </a:p>
          <a:p>
            <a:r>
              <a:rPr lang="ru-RU" dirty="0">
                <a:solidFill>
                  <a:srgbClr val="002060"/>
                </a:solidFill>
              </a:rPr>
              <a:t>Если участник экзамена опоздал на экзамен, он допускается к сдаче ЕГЭ в установленном порядке, при этом время окончания экзамена не продлевается, о чем сообщается участнику экзамена.</a:t>
            </a:r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565" y="4505092"/>
            <a:ext cx="4396371" cy="23529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4879" y="-3507"/>
            <a:ext cx="2597121" cy="14509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5362" y="4110194"/>
            <a:ext cx="7462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На входе в ППЭ с помощью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стационарных и (или) переносных металлоискателей организаторы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самостоятельно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или совместно с сотрудниками, осуществляющими охрану правопорядка,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проверяют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у участников экзаменов наличие запрещенных средств. При появлении сигнала металлоискателя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организатор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предлагают участнику экзамена показать предмет, вызывающий сигнал, и сдать его в место хранения личных вещей, сопроводив предложение дополнительными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разъяснениями.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31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167"/>
            <a:ext cx="10772775" cy="165819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 день проведения экзамена запрещается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004" y="1564141"/>
            <a:ext cx="10875693" cy="4660243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момента входа в ППЭ и до окончания </a:t>
            </a: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 </a:t>
            </a: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участникам экзамена </a:t>
            </a: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уведомление о регистрации на экзамены (необходимо оставить в месте для хранения личных вещей, которое организовано до входа в ППЭ, или отдать сопровождающему от образовательной организации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информации, </a:t>
            </a:r>
            <a:endParaRPr lang="ru-RU" sz="6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выносить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аудиторий письменные заметки и иные средства хранения и передачи информации, </a:t>
            </a:r>
            <a:endParaRPr lang="ru-RU" sz="6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и аудиторий ППЭ запрещается выносить экзаменационные материалы, в том числе КИМ и листы бумаги для черновиков со штампом образовательной организации, на базе которой организован ППЭ, на бумажном или электронном носителях, </a:t>
            </a:r>
            <a:endParaRPr lang="ru-RU" sz="6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фотографировать экзаменационные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879" y="5420383"/>
            <a:ext cx="2523963" cy="1381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133" y="5420383"/>
            <a:ext cx="2049434" cy="143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43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4C71E674D2C10419CB692DDE520CA57" ma:contentTypeVersion="0" ma:contentTypeDescription="Создание документа." ma:contentTypeScope="" ma:versionID="ff6e0a9541fa2b3afddbdc32cb6a6ea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5C3952-04D7-4A75-BF4B-B37482C70900}"/>
</file>

<file path=customXml/itemProps2.xml><?xml version="1.0" encoding="utf-8"?>
<ds:datastoreItem xmlns:ds="http://schemas.openxmlformats.org/officeDocument/2006/customXml" ds:itemID="{6C344D90-BCCC-48D3-9E6E-5B897276FCDF}"/>
</file>

<file path=customXml/itemProps3.xml><?xml version="1.0" encoding="utf-8"?>
<ds:datastoreItem xmlns:ds="http://schemas.openxmlformats.org/officeDocument/2006/customXml" ds:itemID="{4F3C8DA4-A997-45B6-94FF-9EE63D45F73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2091</Words>
  <Application>Microsoft Office PowerPoint</Application>
  <PresentationFormat>Произвольный</PresentationFormat>
  <Paragraphs>131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Метрополия</vt:lpstr>
      <vt:lpstr>Классный час на тему  «Подготовка к   ЕГЭ 2022 г.»</vt:lpstr>
      <vt:lpstr>Расписание проведения ЕГЭ в 2022 г.</vt:lpstr>
      <vt:lpstr>Слайд 3</vt:lpstr>
      <vt:lpstr>Слайд 4</vt:lpstr>
      <vt:lpstr>Внимание! </vt:lpstr>
      <vt:lpstr> Изменение перечня выбранных предметов</vt:lpstr>
      <vt:lpstr> Продолжительность ЕГЭ </vt:lpstr>
      <vt:lpstr>Как проходит ЕГЭ? Правила и процедуры</vt:lpstr>
      <vt:lpstr>В день проведения экзамена запрещается</vt:lpstr>
      <vt:lpstr> Удаление участника за  нарушения порядка ГИА  </vt:lpstr>
      <vt:lpstr>Внимание! </vt:lpstr>
      <vt:lpstr> РАЗРЕШЕННЫЕ СРЕДСТВА </vt:lpstr>
      <vt:lpstr>Контроль в ППЭ соблюдения  Порядка ГИА </vt:lpstr>
      <vt:lpstr>Поведение в аудитории ППЭ</vt:lpstr>
      <vt:lpstr>Ознакомление с результатами ЕГЭ </vt:lpstr>
      <vt:lpstr>Сервис проверки результатов ЕГЭ </vt:lpstr>
      <vt:lpstr>Участник   имеет право подать апелляцию о нарушении Порядка  проведения ГИА и (или) о несогласии с выставленными баллами</vt:lpstr>
      <vt:lpstr>Памятка для тех, кто готовится сдавать ЕГЭ</vt:lpstr>
      <vt:lpstr>Слайд 19</vt:lpstr>
      <vt:lpstr>Накануне экзамена </vt:lpstr>
      <vt:lpstr>Во время экзамена</vt:lpstr>
      <vt:lpstr>Полезные ресурсы по  подготовке к ЕГЭ</vt:lpstr>
      <vt:lpstr>Официальный сайт Рособрнадзора</vt:lpstr>
      <vt:lpstr>Сайт ФИПИ </vt:lpstr>
      <vt:lpstr>сайт министерства образования и  науки РСО-А </vt:lpstr>
      <vt:lpstr>Удачи на экзаменах! 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Totoeva</dc:creator>
  <cp:lastModifiedBy>Инспектор</cp:lastModifiedBy>
  <cp:revision>51</cp:revision>
  <dcterms:created xsi:type="dcterms:W3CDTF">2021-10-08T09:00:59Z</dcterms:created>
  <dcterms:modified xsi:type="dcterms:W3CDTF">2022-01-24T12:09:49Z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0x010100D4C71E674D2C10419CB692DDE520CA57</vt:lpwstr>
  </property>
</Properties>
</file>