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78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18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49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77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6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0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7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22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47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69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763D-4172-4A53-AA16-4A93A7FDF0A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969D2-88EC-4E8A-9E70-B11A3244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7200" y="842398"/>
            <a:ext cx="745889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7950" fontAlgn="base"/>
            <a:r>
              <a:rPr lang="ru-RU" b="1" i="1" dirty="0">
                <a:solidFill>
                  <a:srgbClr val="2B05CB"/>
                </a:solidFill>
                <a:latin typeface="Cambria" panose="02040503050406030204" pitchFamily="18" charset="0"/>
              </a:rPr>
              <a:t>Филиал ПАО «</a:t>
            </a:r>
            <a:r>
              <a:rPr lang="ru-RU" b="1" i="1" dirty="0" err="1">
                <a:solidFill>
                  <a:srgbClr val="2B05CB"/>
                </a:solidFill>
                <a:latin typeface="Cambria" panose="02040503050406030204" pitchFamily="18" charset="0"/>
              </a:rPr>
              <a:t>Россети</a:t>
            </a:r>
            <a:r>
              <a:rPr lang="ru-RU" b="1" i="1" dirty="0">
                <a:solidFill>
                  <a:srgbClr val="2B05CB"/>
                </a:solidFill>
                <a:latin typeface="Cambria" panose="02040503050406030204" pitchFamily="18" charset="0"/>
              </a:rPr>
              <a:t> Центр»-«Костромаэнерго» напоминает о</a:t>
            </a:r>
            <a:r>
              <a:rPr lang="ru-RU" b="1" i="1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сновные правила электробезопасности по установке новогодних елок:</a:t>
            </a:r>
            <a:endParaRPr lang="ru-RU" b="0" i="0" dirty="0">
              <a:solidFill>
                <a:srgbClr val="2B05CB"/>
              </a:solidFill>
              <a:effectLst/>
              <a:latin typeface="Cambria" panose="020405030504060302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не разрешайте детям самовольно включать иллюминацию елки;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не разрешайте детям прикасаться к проводам и лампочкам включенной электрической гирлянды;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не оставляйте детей одних без присмотра возле новогодней елки;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размещайте елочные гирлянды так, чтобы они не были доступны для детей;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при покупке елочных гирлянд проверяйте их соответствие с номинальным напряжением электрической сети, наличие сертификата качества изделия;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– подключение световой иллюминации елочных гирлянд выполняйте с установкой устройства защитного отключения. Это устройство днем и ночью будет внимательно следить за безопасностью ваших домочадцев.</a:t>
            </a:r>
          </a:p>
          <a:p>
            <a:pPr fontAlgn="base"/>
            <a:r>
              <a:rPr lang="ru-RU" b="0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ru-RU" b="1" i="0" dirty="0">
                <a:solidFill>
                  <a:srgbClr val="2B05CB"/>
                </a:solidFill>
                <a:effectLst/>
                <a:latin typeface="Cambria" panose="02040503050406030204" pitchFamily="18" charset="0"/>
              </a:rPr>
              <a:t>Даже в Новый год не стоит забывать и простых правилах электробезопасности. Это гораздо проще, чем устранять последствия беспечного к ним отношения. Счастливого и безопасного Нового года!</a:t>
            </a:r>
            <a:endParaRPr lang="ru-RU" b="0" i="0" dirty="0">
              <a:solidFill>
                <a:srgbClr val="2B05CB"/>
              </a:solidFill>
              <a:effectLst/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091" y="1992243"/>
            <a:ext cx="4162036" cy="27729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278777" y="257623"/>
            <a:ext cx="6570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7950" algn="just" fontAlgn="base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Безопасная елка</a:t>
            </a:r>
          </a:p>
        </p:txBody>
      </p:sp>
    </p:spTree>
    <p:extLst>
      <p:ext uri="{BB962C8B-B14F-4D97-AF65-F5344CB8AC3E}">
        <p14:creationId xmlns:p14="http://schemas.microsoft.com/office/powerpoint/2010/main" val="170355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4218" y="404949"/>
            <a:ext cx="10646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i="1" dirty="0">
                <a:solidFill>
                  <a:srgbClr val="2B05C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канун новогодних праздников и зимних каникул </a:t>
            </a:r>
            <a:r>
              <a:rPr lang="ru-RU" sz="2400" b="1" i="1" dirty="0">
                <a:solidFill>
                  <a:srgbClr val="2B05C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ПАО «</a:t>
            </a:r>
            <a:r>
              <a:rPr lang="ru-RU" sz="2400" b="1" i="1" dirty="0" err="1">
                <a:solidFill>
                  <a:srgbClr val="2B05C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Россети</a:t>
            </a:r>
            <a:r>
              <a:rPr lang="ru-RU" sz="2400" b="1" i="1" dirty="0">
                <a:solidFill>
                  <a:srgbClr val="2B05C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Центр»-«Костромаэнерго»</a:t>
            </a:r>
            <a:r>
              <a:rPr lang="ru-RU" sz="2400" b="1" i="1" dirty="0">
                <a:solidFill>
                  <a:srgbClr val="2B05C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напоминает о правилах электробезопасности: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66652" y="1227909"/>
            <a:ext cx="104110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включайте «лишние» электроприборы - это повышенная нагрузка на электросеть из-за обилия работающих электроприборов.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забудьте объяснить вашим детям, что гирлянды нельзя разбирать или пытаться починить, особенно если они включены в розетку.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наливать воду прямо из крана во включенные в сеть электрические чайники и кофейники, трогать электроприборы мокрыми руками, пользоваться ими в ванной.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 запускать фейерверки непосредственно под линиями электропередач или в пределах 10-25 м от них в зависимости от класса напряжения.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следует знать, что категорически запрещается приближаться к электроустановкам и оборванным проводам, влезать на опоры ЛЭП, крыши домов и строений, где поблизости проходят электрические провода, набрасывать проволоку и другие предметы на линии электропередачи. Нельзя проникать в распределительные устройства, трансформаторные подстанции, силовые щиты и прочие электроустановки.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Обнаружив обрывы электропроводов, открытые двери подстанций, повреждение прочего электрооборудования, первым делом нужно организовать охрану этих электроустановок, ограничив доступ людей к ним, а затем сообщить о неисправностях», позвонив по телефону «горячей линии» энергетиков 8-800-220-0-220.</a:t>
            </a:r>
          </a:p>
        </p:txBody>
      </p:sp>
    </p:spTree>
    <p:extLst>
      <p:ext uri="{BB962C8B-B14F-4D97-AF65-F5344CB8AC3E}">
        <p14:creationId xmlns:p14="http://schemas.microsoft.com/office/powerpoint/2010/main" val="2177006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BB2D7B65B59A47A7B28FE969459C42" ma:contentTypeVersion="1" ma:contentTypeDescription="Создание документа." ma:contentTypeScope="" ma:versionID="87a8eaa257bd73a850cd1bc909ff1b9a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88BC43-5281-4C86-BEA6-021D26D2F4F3}"/>
</file>

<file path=customXml/itemProps2.xml><?xml version="1.0" encoding="utf-8"?>
<ds:datastoreItem xmlns:ds="http://schemas.openxmlformats.org/officeDocument/2006/customXml" ds:itemID="{D7C1EC30-DE8B-4DB9-96D0-D9F4CF9382BA}"/>
</file>

<file path=customXml/itemProps3.xml><?xml version="1.0" encoding="utf-8"?>
<ds:datastoreItem xmlns:ds="http://schemas.openxmlformats.org/officeDocument/2006/customXml" ds:itemID="{472DEE42-8D5C-4DD1-B649-41410CC7589B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342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Пакуева Ольга Николаевна</cp:lastModifiedBy>
  <cp:revision>6</cp:revision>
  <dcterms:created xsi:type="dcterms:W3CDTF">2019-12-26T17:01:33Z</dcterms:created>
  <dcterms:modified xsi:type="dcterms:W3CDTF">2020-12-15T07:42:03Z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0x010100E2BB2D7B65B59A47A7B28FE969459C42</vt:lpwstr>
  </property>
</Properties>
</file>