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76" r:id="rId6"/>
    <p:sldId id="277" r:id="rId7"/>
    <p:sldId id="280" r:id="rId8"/>
    <p:sldId id="281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4" r:id="rId25"/>
    <p:sldId id="279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1829" autoAdjust="0"/>
  </p:normalViewPr>
  <p:slideViewPr>
    <p:cSldViewPr>
      <p:cViewPr varScale="1">
        <p:scale>
          <a:sx n="67" d="100"/>
          <a:sy n="67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460B1BE-0D2E-47E9-8EF2-5B809A8741A9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80B726-BD9F-487C-AAB3-873806F4D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6A228-B4BF-4BC3-B22E-06A70435EE4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EF2B51-FBFD-48CE-B805-DC38D270F28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EDC3C3-E87E-4872-ACD5-8DD3E6D1831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FA46B-C99C-4EE1-8C03-83201841D4D6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0ED80-CF27-4E06-9ED6-2A73DCBBB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A4C01-33DB-4A62-9B55-BDDC6F2EEB60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E737-8D61-47B7-982B-63FCB22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1FBD0-C925-417D-B0D8-7E94CF49C36E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F2D8-5026-48B1-ACF5-41AB7011E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E75F-8FB5-45DB-868E-14EC3C4F25CE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02D64-656B-4C1B-B71B-F65C9E5CC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51578-6B2D-48C4-BEED-A6A9491F98B6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D89B-CAF8-443B-B6A9-C6F81A7A7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8D8F-9489-4079-8E22-D30D26D70F61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B96C6-DBDC-4434-80E4-D3977EEF1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A4B0-0013-48AA-92B4-D3169408BC75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67AF5-A5DE-45EB-8CCE-0802717092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E8F8D-4A13-467C-9E82-B10FB0F22E53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2D4F8-259F-43BF-8F86-1E104BEEB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B529F-77D6-445C-9BB9-C2163195DE19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A01A5-A0BF-4384-9585-14D34596B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D4CA8-8EA7-4BD5-854A-58A7EB2604F7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F69DD-D2B3-4D63-BD7B-77977A37D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A3A8-B112-4CF9-A425-A200CA48C64A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AD6B8-6BB4-4FB9-8461-5B1DB91F4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E69B99-EFC3-4430-AE38-BB78820EF4BF}" type="datetimeFigureOut">
              <a:rPr lang="ru-RU"/>
              <a:pPr>
                <a:defRPr/>
              </a:pPr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0A9EF6-2A49-4CEB-9C96-76790AEAD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gif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529513" cy="2143125"/>
          </a:xfrm>
        </p:spPr>
        <p:txBody>
          <a:bodyPr>
            <a:normAutofit/>
          </a:bodyPr>
          <a:lstStyle/>
          <a:p>
            <a:r>
              <a:rPr lang="ru-RU" sz="5400" b="1" smtClean="0">
                <a:solidFill>
                  <a:srgbClr val="FFFF00"/>
                </a:solidFill>
                <a:latin typeface="Calibri" pitchFamily="34" charset="0"/>
              </a:rPr>
              <a:t>Уроки светофора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0" y="4214813"/>
            <a:ext cx="4000500" cy="2643187"/>
          </a:xfrm>
        </p:spPr>
        <p:txBody>
          <a:bodyPr/>
          <a:lstStyle/>
          <a:p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2052" name="Picture 8" descr="BD0730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628800"/>
            <a:ext cx="39116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Предупреждающие знаки:</a:t>
            </a:r>
          </a:p>
        </p:txBody>
      </p:sp>
      <p:pic>
        <p:nvPicPr>
          <p:cNvPr id="11267" name="Picture 5" descr="Изображение 0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2017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Изображение 0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484313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5" descr="Изображение 0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484313"/>
            <a:ext cx="19431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7" descr="Изображение 0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484313"/>
            <a:ext cx="187166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9" descr="Изображение 06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0" y="4000500"/>
            <a:ext cx="20177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33" descr="Изображение 0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4005263"/>
            <a:ext cx="1943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31" descr="Изображение 06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4005263"/>
            <a:ext cx="194310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32" descr="Изображение 06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4005263"/>
            <a:ext cx="18018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14313" y="285750"/>
            <a:ext cx="8929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Знаки приоритета: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28596" y="1500174"/>
            <a:ext cx="2016125" cy="1871662"/>
            <a:chOff x="295" y="663"/>
            <a:chExt cx="1270" cy="1179"/>
          </a:xfrm>
          <a:solidFill>
            <a:schemeClr val="bg1"/>
          </a:solidFill>
        </p:grpSpPr>
        <p:sp>
          <p:nvSpPr>
            <p:cNvPr id="4" name="AutoShape 8"/>
            <p:cNvSpPr>
              <a:spLocks noChangeArrowheads="1"/>
            </p:cNvSpPr>
            <p:nvPr/>
          </p:nvSpPr>
          <p:spPr bwMode="auto">
            <a:xfrm>
              <a:off x="295" y="663"/>
              <a:ext cx="1270" cy="1179"/>
            </a:xfrm>
            <a:prstGeom prst="diamond">
              <a:avLst/>
            </a:prstGeom>
            <a:grpFill/>
            <a:ln w="571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" name="AutoShape 10"/>
            <p:cNvSpPr>
              <a:spLocks noChangeArrowheads="1"/>
            </p:cNvSpPr>
            <p:nvPr/>
          </p:nvSpPr>
          <p:spPr bwMode="auto">
            <a:xfrm>
              <a:off x="567" y="890"/>
              <a:ext cx="725" cy="726"/>
            </a:xfrm>
            <a:prstGeom prst="diamond">
              <a:avLst/>
            </a:prstGeom>
            <a:solidFill>
              <a:srgbClr val="FFFF00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2"/>
                </a:solidFill>
                <a:latin typeface="+mn-lt"/>
              </a:endParaRPr>
            </a:p>
          </p:txBody>
        </p:sp>
      </p:grpSp>
      <p:sp>
        <p:nvSpPr>
          <p:cNvPr id="12292" name="AutoShape 12"/>
          <p:cNvSpPr>
            <a:spLocks noChangeArrowheads="1"/>
          </p:cNvSpPr>
          <p:nvPr/>
        </p:nvSpPr>
        <p:spPr bwMode="auto">
          <a:xfrm rot="3636660">
            <a:off x="3694113" y="1281113"/>
            <a:ext cx="2016125" cy="1787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12293" name="AutoShape 13"/>
          <p:cNvSpPr>
            <a:spLocks noChangeArrowheads="1"/>
          </p:cNvSpPr>
          <p:nvPr/>
        </p:nvSpPr>
        <p:spPr bwMode="auto">
          <a:xfrm>
            <a:off x="6429375" y="1500188"/>
            <a:ext cx="1800225" cy="1582737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itchFamily="34" charset="0"/>
              </a:rPr>
              <a:t>STOP</a:t>
            </a:r>
            <a:endParaRPr lang="ru-RU" sz="3600" b="1">
              <a:solidFill>
                <a:schemeClr val="bg1"/>
              </a:solidFill>
              <a:latin typeface="Verdana" pitchFamily="34" charset="0"/>
            </a:endParaRPr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755623" y="4308474"/>
            <a:ext cx="2187575" cy="2468563"/>
            <a:chOff x="457" y="2427"/>
            <a:chExt cx="1378" cy="1555"/>
          </a:xfrm>
          <a:solidFill>
            <a:schemeClr val="bg1"/>
          </a:solidFill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457" y="2427"/>
              <a:ext cx="1378" cy="1555"/>
              <a:chOff x="457" y="2427"/>
              <a:chExt cx="1378" cy="1555"/>
            </a:xfrm>
            <a:grpFill/>
          </p:grpSpPr>
          <p:sp>
            <p:nvSpPr>
              <p:cNvPr id="12" name="AutoShape 16"/>
              <p:cNvSpPr>
                <a:spLocks noChangeArrowheads="1"/>
              </p:cNvSpPr>
              <p:nvPr/>
            </p:nvSpPr>
            <p:spPr bwMode="auto">
              <a:xfrm rot="7193525">
                <a:off x="368" y="2516"/>
                <a:ext cx="1555" cy="1378"/>
              </a:xfrm>
              <a:prstGeom prst="triangle">
                <a:avLst>
                  <a:gd name="adj" fmla="val 50000"/>
                </a:avLst>
              </a:prstGeom>
              <a:grpFill/>
              <a:ln w="101600" algn="ctr">
                <a:solidFill>
                  <a:srgbClr val="FF00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3" name="Line 17"/>
              <p:cNvSpPr>
                <a:spLocks noChangeShapeType="1"/>
              </p:cNvSpPr>
              <p:nvPr/>
            </p:nvSpPr>
            <p:spPr bwMode="auto">
              <a:xfrm>
                <a:off x="884" y="2795"/>
                <a:ext cx="0" cy="680"/>
              </a:xfrm>
              <a:prstGeom prst="line">
                <a:avLst/>
              </a:prstGeom>
              <a:grpFill/>
              <a:ln w="1270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4" name="Line 18"/>
              <p:cNvSpPr>
                <a:spLocks noChangeShapeType="1"/>
              </p:cNvSpPr>
              <p:nvPr/>
            </p:nvSpPr>
            <p:spPr bwMode="auto">
              <a:xfrm>
                <a:off x="612" y="3158"/>
                <a:ext cx="545" cy="0"/>
              </a:xfrm>
              <a:prstGeom prst="line">
                <a:avLst/>
              </a:prstGeom>
              <a:grp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0" name="Line 33"/>
            <p:cNvSpPr>
              <a:spLocks noChangeShapeType="1"/>
            </p:cNvSpPr>
            <p:nvPr/>
          </p:nvSpPr>
          <p:spPr bwMode="auto">
            <a:xfrm>
              <a:off x="884" y="2614"/>
              <a:ext cx="0" cy="952"/>
            </a:xfrm>
            <a:prstGeom prst="line">
              <a:avLst/>
            </a:prstGeom>
            <a:grpFill/>
            <a:ln w="2032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1" name="Line 34"/>
            <p:cNvSpPr>
              <a:spLocks noChangeShapeType="1"/>
            </p:cNvSpPr>
            <p:nvPr/>
          </p:nvSpPr>
          <p:spPr bwMode="auto">
            <a:xfrm>
              <a:off x="612" y="3022"/>
              <a:ext cx="544" cy="0"/>
            </a:xfrm>
            <a:prstGeom prst="line">
              <a:avLst/>
            </a:prstGeom>
            <a:grpFill/>
            <a:ln w="762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5" name="Group 38"/>
          <p:cNvGrpSpPr>
            <a:grpSpLocks/>
          </p:cNvGrpSpPr>
          <p:nvPr/>
        </p:nvGrpSpPr>
        <p:grpSpPr bwMode="auto">
          <a:xfrm>
            <a:off x="3571868" y="4000504"/>
            <a:ext cx="2160588" cy="2087563"/>
            <a:chOff x="2064" y="2296"/>
            <a:chExt cx="1361" cy="1315"/>
          </a:xfrm>
          <a:solidFill>
            <a:schemeClr val="bg1"/>
          </a:solidFill>
        </p:grpSpPr>
        <p:grpSp>
          <p:nvGrpSpPr>
            <p:cNvPr id="16" name="Group 27"/>
            <p:cNvGrpSpPr>
              <a:grpSpLocks/>
            </p:cNvGrpSpPr>
            <p:nvPr/>
          </p:nvGrpSpPr>
          <p:grpSpPr bwMode="auto">
            <a:xfrm>
              <a:off x="2064" y="2296"/>
              <a:ext cx="1361" cy="1315"/>
              <a:chOff x="2064" y="2296"/>
              <a:chExt cx="1361" cy="1315"/>
            </a:xfrm>
            <a:grpFill/>
          </p:grpSpPr>
          <p:sp>
            <p:nvSpPr>
              <p:cNvPr id="18" name="Oval 19"/>
              <p:cNvSpPr>
                <a:spLocks noChangeArrowheads="1"/>
              </p:cNvSpPr>
              <p:nvPr/>
            </p:nvSpPr>
            <p:spPr bwMode="auto">
              <a:xfrm>
                <a:off x="2064" y="2296"/>
                <a:ext cx="1361" cy="1315"/>
              </a:xfrm>
              <a:prstGeom prst="ellipse">
                <a:avLst/>
              </a:prstGeom>
              <a:grpFill/>
              <a:ln w="76200" algn="ctr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19" name="Line 20"/>
              <p:cNvSpPr>
                <a:spLocks noChangeShapeType="1"/>
              </p:cNvSpPr>
              <p:nvPr/>
            </p:nvSpPr>
            <p:spPr bwMode="auto">
              <a:xfrm>
                <a:off x="2699" y="2341"/>
                <a:ext cx="0" cy="635"/>
              </a:xfrm>
              <a:prstGeom prst="line">
                <a:avLst/>
              </a:prstGeom>
              <a:grpFill/>
              <a:ln w="1270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0" name="Line 21"/>
              <p:cNvSpPr>
                <a:spLocks noChangeShapeType="1"/>
              </p:cNvSpPr>
              <p:nvPr/>
            </p:nvSpPr>
            <p:spPr bwMode="auto">
              <a:xfrm flipV="1">
                <a:off x="2789" y="2840"/>
                <a:ext cx="0" cy="726"/>
              </a:xfrm>
              <a:prstGeom prst="line">
                <a:avLst/>
              </a:prstGeom>
              <a:grpFill/>
              <a:ln w="127000">
                <a:solidFill>
                  <a:srgbClr val="FF0066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sp>
          <p:nvSpPr>
            <p:cNvPr id="17" name="Line 37"/>
            <p:cNvSpPr>
              <a:spLocks noChangeShapeType="1"/>
            </p:cNvSpPr>
            <p:nvPr/>
          </p:nvSpPr>
          <p:spPr bwMode="auto">
            <a:xfrm>
              <a:off x="2653" y="2341"/>
              <a:ext cx="0" cy="726"/>
            </a:xfrm>
            <a:prstGeom prst="line">
              <a:avLst/>
            </a:prstGeom>
            <a:grpFill/>
            <a:ln w="1270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12296" name="Group 28"/>
          <p:cNvGrpSpPr>
            <a:grpSpLocks/>
          </p:cNvGrpSpPr>
          <p:nvPr/>
        </p:nvGrpSpPr>
        <p:grpSpPr bwMode="auto">
          <a:xfrm>
            <a:off x="6500813" y="4071938"/>
            <a:ext cx="2087562" cy="2016125"/>
            <a:chOff x="4014" y="2387"/>
            <a:chExt cx="1315" cy="1270"/>
          </a:xfrm>
        </p:grpSpPr>
        <p:sp>
          <p:nvSpPr>
            <p:cNvPr id="12297" name="Rectangle 22"/>
            <p:cNvSpPr>
              <a:spLocks noChangeArrowheads="1"/>
            </p:cNvSpPr>
            <p:nvPr/>
          </p:nvSpPr>
          <p:spPr bwMode="auto">
            <a:xfrm>
              <a:off x="4014" y="2387"/>
              <a:ext cx="1315" cy="1270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2298" name="Line 23"/>
            <p:cNvSpPr>
              <a:spLocks noChangeShapeType="1"/>
            </p:cNvSpPr>
            <p:nvPr/>
          </p:nvSpPr>
          <p:spPr bwMode="auto">
            <a:xfrm>
              <a:off x="4649" y="2387"/>
              <a:ext cx="0" cy="635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Line 24"/>
            <p:cNvSpPr>
              <a:spLocks noChangeShapeType="1"/>
            </p:cNvSpPr>
            <p:nvPr/>
          </p:nvSpPr>
          <p:spPr bwMode="auto">
            <a:xfrm flipV="1">
              <a:off x="4740" y="2931"/>
              <a:ext cx="0" cy="726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Предписывающие знаки:</a:t>
            </a:r>
          </a:p>
        </p:txBody>
      </p:sp>
      <p:pic>
        <p:nvPicPr>
          <p:cNvPr id="13315" name="Picture 4" descr="Изображение 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2519362" cy="23034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3316" name="Picture 5" descr="Изображение 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052513"/>
            <a:ext cx="2447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Oval 6"/>
          <p:cNvSpPr>
            <a:spLocks noChangeArrowheads="1"/>
          </p:cNvSpPr>
          <p:nvPr/>
        </p:nvSpPr>
        <p:spPr bwMode="auto">
          <a:xfrm>
            <a:off x="468313" y="3933825"/>
            <a:ext cx="2089150" cy="2089150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Verdana" pitchFamily="34" charset="0"/>
              </a:rPr>
              <a:t>50</a:t>
            </a:r>
          </a:p>
        </p:txBody>
      </p:sp>
      <p:grpSp>
        <p:nvGrpSpPr>
          <p:cNvPr id="13318" name="Group 11"/>
          <p:cNvGrpSpPr>
            <a:grpSpLocks/>
          </p:cNvGrpSpPr>
          <p:nvPr/>
        </p:nvGrpSpPr>
        <p:grpSpPr bwMode="auto">
          <a:xfrm>
            <a:off x="3779838" y="4005263"/>
            <a:ext cx="2089150" cy="2089150"/>
            <a:chOff x="2381" y="2523"/>
            <a:chExt cx="1316" cy="1316"/>
          </a:xfrm>
        </p:grpSpPr>
        <p:sp>
          <p:nvSpPr>
            <p:cNvPr id="13322" name="Oval 7"/>
            <p:cNvSpPr>
              <a:spLocks noChangeArrowheads="1"/>
            </p:cNvSpPr>
            <p:nvPr/>
          </p:nvSpPr>
          <p:spPr bwMode="auto">
            <a:xfrm>
              <a:off x="2381" y="2523"/>
              <a:ext cx="1316" cy="1316"/>
            </a:xfrm>
            <a:prstGeom prst="ellipse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sz="4800" b="1">
                  <a:solidFill>
                    <a:schemeClr val="bg1"/>
                  </a:solidFill>
                  <a:latin typeface="Verdana" pitchFamily="34" charset="0"/>
                </a:rPr>
                <a:t>50</a:t>
              </a:r>
            </a:p>
          </p:txBody>
        </p:sp>
        <p:sp>
          <p:nvSpPr>
            <p:cNvPr id="13323" name="Line 8"/>
            <p:cNvSpPr>
              <a:spLocks noChangeShapeType="1"/>
            </p:cNvSpPr>
            <p:nvPr/>
          </p:nvSpPr>
          <p:spPr bwMode="auto">
            <a:xfrm flipH="1">
              <a:off x="2653" y="2750"/>
              <a:ext cx="907" cy="952"/>
            </a:xfrm>
            <a:prstGeom prst="line">
              <a:avLst/>
            </a:prstGeom>
            <a:noFill/>
            <a:ln w="1270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19" name="Group 13"/>
          <p:cNvGrpSpPr>
            <a:grpSpLocks/>
          </p:cNvGrpSpPr>
          <p:nvPr/>
        </p:nvGrpSpPr>
        <p:grpSpPr bwMode="auto">
          <a:xfrm>
            <a:off x="6732588" y="3933825"/>
            <a:ext cx="2089150" cy="2089150"/>
            <a:chOff x="4286" y="2523"/>
            <a:chExt cx="1316" cy="1316"/>
          </a:xfrm>
        </p:grpSpPr>
        <p:sp>
          <p:nvSpPr>
            <p:cNvPr id="13320" name="Oval 9"/>
            <p:cNvSpPr>
              <a:spLocks noChangeArrowheads="1"/>
            </p:cNvSpPr>
            <p:nvPr/>
          </p:nvSpPr>
          <p:spPr bwMode="auto">
            <a:xfrm>
              <a:off x="4286" y="2523"/>
              <a:ext cx="1316" cy="1316"/>
            </a:xfrm>
            <a:prstGeom prst="ellipse">
              <a:avLst/>
            </a:prstGeom>
            <a:solidFill>
              <a:srgbClr val="33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3321" name="Line 10"/>
            <p:cNvSpPr>
              <a:spLocks noChangeShapeType="1"/>
            </p:cNvSpPr>
            <p:nvPr/>
          </p:nvSpPr>
          <p:spPr bwMode="auto">
            <a:xfrm>
              <a:off x="4286" y="3158"/>
              <a:ext cx="1179" cy="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Запрещающие знаки:</a:t>
            </a:r>
          </a:p>
        </p:txBody>
      </p:sp>
      <p:pic>
        <p:nvPicPr>
          <p:cNvPr id="14339" name="Picture 5" descr="Изображение 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1571625"/>
            <a:ext cx="252095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9" descr="Изображение 0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1571625"/>
            <a:ext cx="2519363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Изображение 0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43375"/>
            <a:ext cx="2376488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1" descr="Изображение 0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4071938"/>
            <a:ext cx="2519362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4"/>
          <p:cNvSpPr>
            <a:spLocks noChangeArrowheads="1"/>
          </p:cNvSpPr>
          <p:nvPr/>
        </p:nvSpPr>
        <p:spPr bwMode="auto">
          <a:xfrm>
            <a:off x="0" y="142875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Информационно-указательные знаки:</a:t>
            </a:r>
          </a:p>
        </p:txBody>
      </p:sp>
      <p:pic>
        <p:nvPicPr>
          <p:cNvPr id="15363" name="Picture 4" descr="Изображение 0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23749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Изображение 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571625"/>
            <a:ext cx="26654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Изображение 0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571625"/>
            <a:ext cx="25193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6" name="Group 9"/>
          <p:cNvGrpSpPr>
            <a:grpSpLocks/>
          </p:cNvGrpSpPr>
          <p:nvPr/>
        </p:nvGrpSpPr>
        <p:grpSpPr bwMode="auto">
          <a:xfrm>
            <a:off x="357188" y="4214813"/>
            <a:ext cx="2447925" cy="2374900"/>
            <a:chOff x="295" y="2568"/>
            <a:chExt cx="1496" cy="1406"/>
          </a:xfrm>
        </p:grpSpPr>
        <p:sp>
          <p:nvSpPr>
            <p:cNvPr id="15374" name="Rectangle 7"/>
            <p:cNvSpPr>
              <a:spLocks noChangeArrowheads="1"/>
            </p:cNvSpPr>
            <p:nvPr/>
          </p:nvSpPr>
          <p:spPr bwMode="auto">
            <a:xfrm>
              <a:off x="295" y="2568"/>
              <a:ext cx="1496" cy="1406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375" name="Line 8"/>
            <p:cNvSpPr>
              <a:spLocks noChangeShapeType="1"/>
            </p:cNvSpPr>
            <p:nvPr/>
          </p:nvSpPr>
          <p:spPr bwMode="auto">
            <a:xfrm flipV="1">
              <a:off x="1020" y="2750"/>
              <a:ext cx="0" cy="1224"/>
            </a:xfrm>
            <a:prstGeom prst="line">
              <a:avLst/>
            </a:prstGeom>
            <a:noFill/>
            <a:ln w="3810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3286125" y="4214813"/>
            <a:ext cx="2592388" cy="23749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0">
                <a:solidFill>
                  <a:schemeClr val="bg1"/>
                </a:solidFill>
                <a:latin typeface="Verdana" pitchFamily="34" charset="0"/>
              </a:rPr>
              <a:t>50</a:t>
            </a:r>
          </a:p>
        </p:txBody>
      </p:sp>
      <p:grpSp>
        <p:nvGrpSpPr>
          <p:cNvPr id="15368" name="Group 16"/>
          <p:cNvGrpSpPr>
            <a:grpSpLocks/>
          </p:cNvGrpSpPr>
          <p:nvPr/>
        </p:nvGrpSpPr>
        <p:grpSpPr bwMode="auto">
          <a:xfrm>
            <a:off x="6072188" y="4929188"/>
            <a:ext cx="2808287" cy="1009650"/>
            <a:chOff x="3833" y="2976"/>
            <a:chExt cx="1769" cy="636"/>
          </a:xfrm>
        </p:grpSpPr>
        <p:sp>
          <p:nvSpPr>
            <p:cNvPr id="15372" name="Rectangle 14"/>
            <p:cNvSpPr>
              <a:spLocks noChangeArrowheads="1"/>
            </p:cNvSpPr>
            <p:nvPr/>
          </p:nvSpPr>
          <p:spPr bwMode="auto">
            <a:xfrm>
              <a:off x="3833" y="2976"/>
              <a:ext cx="1769" cy="636"/>
            </a:xfrm>
            <a:prstGeom prst="rect">
              <a:avLst/>
            </a:prstGeom>
            <a:solidFill>
              <a:srgbClr val="3366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5373" name="Line 15"/>
            <p:cNvSpPr>
              <a:spLocks noChangeShapeType="1"/>
            </p:cNvSpPr>
            <p:nvPr/>
          </p:nvSpPr>
          <p:spPr bwMode="auto">
            <a:xfrm>
              <a:off x="3833" y="3294"/>
              <a:ext cx="1587" cy="0"/>
            </a:xfrm>
            <a:prstGeom prst="line">
              <a:avLst/>
            </a:prstGeom>
            <a:noFill/>
            <a:ln w="1905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5369" name="Group 13"/>
          <p:cNvGrpSpPr>
            <a:grpSpLocks/>
          </p:cNvGrpSpPr>
          <p:nvPr/>
        </p:nvGrpSpPr>
        <p:grpSpPr bwMode="auto">
          <a:xfrm>
            <a:off x="7054850" y="4500563"/>
            <a:ext cx="2089150" cy="2089150"/>
            <a:chOff x="4286" y="2568"/>
            <a:chExt cx="1316" cy="1316"/>
          </a:xfrm>
        </p:grpSpPr>
        <p:sp>
          <p:nvSpPr>
            <p:cNvPr id="15370" name="Oval 9"/>
            <p:cNvSpPr>
              <a:spLocks noChangeArrowheads="1"/>
            </p:cNvSpPr>
            <p:nvPr/>
          </p:nvSpPr>
          <p:spPr bwMode="auto">
            <a:xfrm>
              <a:off x="4286" y="2568"/>
              <a:ext cx="1316" cy="1316"/>
            </a:xfrm>
            <a:prstGeom prst="ellipse">
              <a:avLst/>
            </a:prstGeom>
            <a:solidFill>
              <a:srgbClr val="3366FF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48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371" name="Line 10"/>
            <p:cNvSpPr>
              <a:spLocks noChangeShapeType="1"/>
            </p:cNvSpPr>
            <p:nvPr/>
          </p:nvSpPr>
          <p:spPr bwMode="auto">
            <a:xfrm>
              <a:off x="4286" y="3158"/>
              <a:ext cx="1179" cy="0"/>
            </a:xfrm>
            <a:prstGeom prst="line">
              <a:avLst/>
            </a:prstGeom>
            <a:noFill/>
            <a:ln w="1270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Знаки сервиса:</a:t>
            </a:r>
          </a:p>
        </p:txBody>
      </p:sp>
      <p:pic>
        <p:nvPicPr>
          <p:cNvPr id="16387" name="Picture 4" descr="Изображение 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19446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Изображение 0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052513"/>
            <a:ext cx="20161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Изображение 0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513"/>
            <a:ext cx="20891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Изображение 0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052513"/>
            <a:ext cx="20891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Изображение 0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933825"/>
            <a:ext cx="201771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Изображение 0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3933825"/>
            <a:ext cx="201612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Изображение 0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3933825"/>
            <a:ext cx="19431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Изображение 08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7050" y="3933825"/>
            <a:ext cx="19431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Знаки дополнительной информации (таблички):</a:t>
            </a:r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>
            <a:off x="500063" y="1714500"/>
            <a:ext cx="2808287" cy="11525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D3D3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schemeClr val="accent2"/>
                </a:solidFill>
                <a:latin typeface="Verdana" pitchFamily="34" charset="0"/>
              </a:rPr>
              <a:t>300м</a:t>
            </a:r>
          </a:p>
        </p:txBody>
      </p:sp>
      <p:grpSp>
        <p:nvGrpSpPr>
          <p:cNvPr id="17412" name="Group 20"/>
          <p:cNvGrpSpPr>
            <a:grpSpLocks/>
          </p:cNvGrpSpPr>
          <p:nvPr/>
        </p:nvGrpSpPr>
        <p:grpSpPr bwMode="auto">
          <a:xfrm>
            <a:off x="3786188" y="1714500"/>
            <a:ext cx="2808287" cy="1152525"/>
            <a:chOff x="2336" y="890"/>
            <a:chExt cx="1769" cy="726"/>
          </a:xfrm>
        </p:grpSpPr>
        <p:sp>
          <p:nvSpPr>
            <p:cNvPr id="17421" name="AutoShape 8"/>
            <p:cNvSpPr>
              <a:spLocks noChangeArrowheads="1"/>
            </p:cNvSpPr>
            <p:nvPr/>
          </p:nvSpPr>
          <p:spPr bwMode="auto">
            <a:xfrm>
              <a:off x="2336" y="890"/>
              <a:ext cx="1769" cy="7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rgbClr val="3D3D3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ru-RU" sz="4000">
                  <a:solidFill>
                    <a:schemeClr val="accent2"/>
                  </a:solidFill>
                  <a:latin typeface="Verdana" pitchFamily="34" charset="0"/>
                </a:rPr>
                <a:t> 100м</a:t>
              </a:r>
            </a:p>
          </p:txBody>
        </p:sp>
        <p:sp>
          <p:nvSpPr>
            <p:cNvPr id="17422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680" cy="0"/>
            </a:xfrm>
            <a:prstGeom prst="line">
              <a:avLst/>
            </a:prstGeom>
            <a:noFill/>
            <a:ln w="127000">
              <a:solidFill>
                <a:srgbClr val="3D3D3D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7413" name="Group 21"/>
          <p:cNvGrpSpPr>
            <a:grpSpLocks/>
          </p:cNvGrpSpPr>
          <p:nvPr/>
        </p:nvGrpSpPr>
        <p:grpSpPr bwMode="auto">
          <a:xfrm>
            <a:off x="7002463" y="1571625"/>
            <a:ext cx="1152525" cy="2808288"/>
            <a:chOff x="4423" y="753"/>
            <a:chExt cx="726" cy="1769"/>
          </a:xfrm>
        </p:grpSpPr>
        <p:sp>
          <p:nvSpPr>
            <p:cNvPr id="17419" name="AutoShape 11"/>
            <p:cNvSpPr>
              <a:spLocks noChangeArrowheads="1"/>
            </p:cNvSpPr>
            <p:nvPr/>
          </p:nvSpPr>
          <p:spPr bwMode="auto">
            <a:xfrm rot="5400000">
              <a:off x="3901" y="1275"/>
              <a:ext cx="1769" cy="72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rgbClr val="3D3D3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4000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>
              <a:off x="4785" y="981"/>
              <a:ext cx="0" cy="1088"/>
            </a:xfrm>
            <a:prstGeom prst="line">
              <a:avLst/>
            </a:prstGeom>
            <a:noFill/>
            <a:ln w="127000">
              <a:solidFill>
                <a:srgbClr val="3D3D3D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14" name="AutoShape 19"/>
          <p:cNvSpPr>
            <a:spLocks noChangeArrowheads="1"/>
          </p:cNvSpPr>
          <p:nvPr/>
        </p:nvSpPr>
        <p:spPr bwMode="auto">
          <a:xfrm>
            <a:off x="5643563" y="4786313"/>
            <a:ext cx="2592387" cy="1150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D3D3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5400">
                <a:solidFill>
                  <a:schemeClr val="accent2"/>
                </a:solidFill>
                <a:latin typeface="Verdana" pitchFamily="34" charset="0"/>
              </a:rPr>
              <a:t>15т</a:t>
            </a:r>
          </a:p>
        </p:txBody>
      </p:sp>
      <p:grpSp>
        <p:nvGrpSpPr>
          <p:cNvPr id="17415" name="Group 18"/>
          <p:cNvGrpSpPr>
            <a:grpSpLocks/>
          </p:cNvGrpSpPr>
          <p:nvPr/>
        </p:nvGrpSpPr>
        <p:grpSpPr bwMode="auto">
          <a:xfrm>
            <a:off x="3214688" y="4714875"/>
            <a:ext cx="2016125" cy="1655763"/>
            <a:chOff x="2064" y="2296"/>
            <a:chExt cx="1452" cy="1270"/>
          </a:xfrm>
        </p:grpSpPr>
        <p:sp>
          <p:nvSpPr>
            <p:cNvPr id="17417" name="AutoShape 16"/>
            <p:cNvSpPr>
              <a:spLocks noChangeArrowheads="1"/>
            </p:cNvSpPr>
            <p:nvPr/>
          </p:nvSpPr>
          <p:spPr bwMode="auto">
            <a:xfrm>
              <a:off x="2064" y="2296"/>
              <a:ext cx="1452" cy="12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algn="ctr">
              <a:solidFill>
                <a:srgbClr val="3D3D3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2"/>
                </a:solidFill>
                <a:latin typeface="Verdana" pitchFamily="34" charset="0"/>
              </a:endParaRPr>
            </a:p>
          </p:txBody>
        </p:sp>
        <p:pic>
          <p:nvPicPr>
            <p:cNvPr id="17418" name="Picture 17" descr="j029323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2523"/>
              <a:ext cx="1102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416" name="AutoShape 13"/>
          <p:cNvSpPr>
            <a:spLocks noChangeArrowheads="1"/>
          </p:cNvSpPr>
          <p:nvPr/>
        </p:nvSpPr>
        <p:spPr bwMode="auto">
          <a:xfrm>
            <a:off x="428625" y="4643438"/>
            <a:ext cx="2305050" cy="16557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algn="ctr">
            <a:solidFill>
              <a:srgbClr val="3D3D3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5400">
                <a:solidFill>
                  <a:schemeClr val="accent2"/>
                </a:solidFill>
                <a:latin typeface="Verdana" pitchFamily="34" charset="0"/>
              </a:rPr>
              <a:t>STOP</a:t>
            </a:r>
          </a:p>
          <a:p>
            <a:pPr algn="ctr"/>
            <a:r>
              <a:rPr lang="en-US" sz="5400">
                <a:solidFill>
                  <a:schemeClr val="accent2"/>
                </a:solidFill>
                <a:latin typeface="Verdana" pitchFamily="34" charset="0"/>
              </a:rPr>
              <a:t>250</a:t>
            </a:r>
            <a:r>
              <a:rPr lang="ru-RU" sz="5400">
                <a:solidFill>
                  <a:schemeClr val="accent2"/>
                </a:solidFill>
                <a:latin typeface="Verdana" pitchFamily="34" charset="0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Исключи лишний знак!</a:t>
            </a:r>
          </a:p>
        </p:txBody>
      </p:sp>
      <p:pic>
        <p:nvPicPr>
          <p:cNvPr id="4" name="Picture 5" descr="Изображение 0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259238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8"/>
          <p:cNvSpPr>
            <a:spLocks noChangeArrowheads="1"/>
          </p:cNvSpPr>
          <p:nvPr/>
        </p:nvSpPr>
        <p:spPr bwMode="auto">
          <a:xfrm rot="3636660">
            <a:off x="5537200" y="1022350"/>
            <a:ext cx="2016125" cy="1787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pic>
        <p:nvPicPr>
          <p:cNvPr id="7" name="Picture 13" descr="Изображение 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05263"/>
            <a:ext cx="2654300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Изображение 0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4000500"/>
            <a:ext cx="26638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AG00108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420938"/>
            <a:ext cx="176371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Исключи лишний знак!</a:t>
            </a: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3636660">
            <a:off x="1693863" y="1138238"/>
            <a:ext cx="2016125" cy="17875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435600" y="1484313"/>
            <a:ext cx="2016125" cy="1871662"/>
            <a:chOff x="295" y="663"/>
            <a:chExt cx="1270" cy="1179"/>
          </a:xfrm>
        </p:grpSpPr>
        <p:sp>
          <p:nvSpPr>
            <p:cNvPr id="19464" name="AutoShape 8"/>
            <p:cNvSpPr>
              <a:spLocks noChangeArrowheads="1"/>
            </p:cNvSpPr>
            <p:nvPr/>
          </p:nvSpPr>
          <p:spPr bwMode="auto">
            <a:xfrm>
              <a:off x="295" y="663"/>
              <a:ext cx="1270" cy="1179"/>
            </a:xfrm>
            <a:prstGeom prst="diamond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567" y="890"/>
              <a:ext cx="725" cy="726"/>
            </a:xfrm>
            <a:prstGeom prst="diamond">
              <a:avLst/>
            </a:prstGeom>
            <a:solidFill>
              <a:srgbClr val="FFFF00"/>
            </a:solidFill>
            <a:ln w="3810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schemeClr val="accent2"/>
                </a:solidFill>
                <a:latin typeface="Verdana" pitchFamily="34" charset="0"/>
              </a:endParaRPr>
            </a:p>
          </p:txBody>
        </p:sp>
      </p:grp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571625" y="4000500"/>
            <a:ext cx="2089150" cy="2089150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214938" y="4286250"/>
            <a:ext cx="1800225" cy="1582738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57150" algn="ctr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itchFamily="34" charset="0"/>
              </a:rPr>
              <a:t>STOP</a:t>
            </a:r>
            <a:endParaRPr lang="ru-RU" sz="36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9" name="Picture 12" descr="AG0010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214688"/>
            <a:ext cx="720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Исключи лишний знак!</a:t>
            </a:r>
          </a:p>
        </p:txBody>
      </p:sp>
      <p:pic>
        <p:nvPicPr>
          <p:cNvPr id="3" name="Picture 8" descr="Изображение 0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26654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Изображение 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1125538"/>
            <a:ext cx="2447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000125" y="4286250"/>
            <a:ext cx="2089150" cy="2089150"/>
          </a:xfrm>
          <a:prstGeom prst="ellipse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Verdana" pitchFamily="34" charset="0"/>
              </a:rPr>
              <a:t>50</a:t>
            </a:r>
          </a:p>
        </p:txBody>
      </p:sp>
      <p:pic>
        <p:nvPicPr>
          <p:cNvPr id="6" name="Picture 7" descr="Изображение 0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4076700"/>
            <a:ext cx="2519363" cy="2303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12" descr="AG00109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13" y="3786188"/>
            <a:ext cx="6032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292100"/>
            <a:ext cx="9144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54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мероприятия:</a:t>
            </a:r>
            <a:r>
              <a:rPr lang="ru-RU" sz="54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endParaRPr lang="ru-RU" sz="110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57563" y="4643438"/>
            <a:ext cx="2786062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предупреждение детского дорожно-транспортного травматизма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625" y="2133600"/>
            <a:ext cx="2847975" cy="17954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пропаганда правил дорожного движения у школьников</a:t>
            </a:r>
            <a:endParaRPr lang="ru-RU" sz="20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6325" y="2060575"/>
            <a:ext cx="2773363" cy="1944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проверка и закрепление навыков безопасного поведения детей на улицах</a:t>
            </a:r>
            <a:endParaRPr lang="ru-RU" sz="2000" b="1" dirty="0"/>
          </a:p>
        </p:txBody>
      </p:sp>
      <p:pic>
        <p:nvPicPr>
          <p:cNvPr id="3078" name="Picture 4" descr="BD0730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357438"/>
            <a:ext cx="1528762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85750" y="285750"/>
            <a:ext cx="88582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Calibri" pitchFamily="34" charset="0"/>
              </a:rPr>
              <a:t>Не играйте в игры на тротуарах и проезжей части  улицы или дороги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916113"/>
            <a:ext cx="45354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292600"/>
            <a:ext cx="4518025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323850" y="2420938"/>
            <a:ext cx="38576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Кататься на лыжах, коньках и санках нужно на катках, в парках, скверах, на стадионах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412875"/>
            <a:ext cx="40322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323850" y="1844675"/>
            <a:ext cx="3429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Calibri" pitchFamily="34" charset="0"/>
              </a:rPr>
              <a:t>Во время движения не отвлекайте водителя от управления транспортным средством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268413"/>
            <a:ext cx="38766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Зашифрованное письмо: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642974" y="928670"/>
            <a:ext cx="1021563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7C80"/>
                    </a:gs>
                    <a:gs pos="100000">
                      <a:srgbClr val="FF3300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"Прежде, чем перейти дорогу, найди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643050"/>
            <a:ext cx="350043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безопасное</a:t>
            </a: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3448056" y="1659382"/>
            <a:ext cx="574434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6699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место для перехода.</a:t>
            </a:r>
            <a:endParaRPr lang="ru-RU" sz="36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143116"/>
            <a:ext cx="5331503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Остановись</a:t>
            </a: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 </a:t>
            </a:r>
            <a:endParaRPr lang="ru-RU" sz="40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2143116"/>
            <a:ext cx="2357454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у края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30404" y="2143116"/>
            <a:ext cx="340795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тротуара.</a:t>
            </a:r>
            <a:endParaRPr lang="ru-RU" sz="36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86059"/>
            <a:ext cx="666141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Сначала посмотри           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2786058"/>
            <a:ext cx="2214578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налево</a:t>
            </a:r>
            <a:endParaRPr lang="ru-RU" sz="40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2786058"/>
            <a:ext cx="28574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66">
                        <a:gamma/>
                        <a:shade val="3176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atin typeface="+mn-lt"/>
                <a:cs typeface="Arial"/>
              </a:rPr>
              <a:t>потом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3357562"/>
            <a:ext cx="278608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направо,</a:t>
            </a:r>
            <a:endParaRPr lang="ru-RU" sz="40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3429000"/>
            <a:ext cx="5857916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66">
                        <a:gamma/>
                        <a:shade val="34902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atin typeface="+mn-lt"/>
                <a:cs typeface="Arial"/>
              </a:rPr>
              <a:t>нет ли машин.</a:t>
            </a:r>
            <a:endParaRPr lang="ru-RU" sz="36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40005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66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atin typeface="+mn-lt"/>
                <a:cs typeface="Arial"/>
              </a:rPr>
              <a:t>Переходи</a:t>
            </a:r>
            <a:endParaRPr lang="ru-RU" sz="36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4000504"/>
            <a:ext cx="3714776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по прямой.</a:t>
            </a:r>
            <a:endParaRPr lang="ru-RU" sz="4000" dirty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1000100" y="4671815"/>
            <a:ext cx="321471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соблюдай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4643446"/>
            <a:ext cx="500062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+mn-lt"/>
                <a:cs typeface="Arial"/>
              </a:rPr>
              <a:t>правила дорожного</a:t>
            </a:r>
            <a:endParaRPr lang="ru-RU" sz="3600" dirty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5357826"/>
            <a:ext cx="407196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  </a:t>
            </a:r>
            <a:r>
              <a:rPr lang="ru-RU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движения!</a:t>
            </a:r>
            <a:endParaRPr lang="ru-RU" sz="44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500702"/>
            <a:ext cx="1714512" cy="1357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 rot="10800000" flipV="1">
            <a:off x="2928926" y="3959843"/>
            <a:ext cx="2643204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66"/>
                    </a:gs>
                    <a:gs pos="100000">
                      <a:srgbClr val="FF0066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r="100000" b="100000"/>
                  </a:path>
                </a:gradFill>
                <a:latin typeface="+mn-lt"/>
                <a:cs typeface="Arial"/>
              </a:rPr>
              <a:t>дорогу</a:t>
            </a:r>
            <a:endParaRPr lang="ru-RU" sz="3600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10800000" flipV="1">
            <a:off x="-285784" y="4659523"/>
            <a:ext cx="214314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+mn-lt"/>
                <a:cs typeface="Arial"/>
              </a:rPr>
              <a:t>Всегда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Зашифрованное письмо: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22224" y="631805"/>
            <a:ext cx="4143372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Ребята! Изучайте и 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00496" y="642919"/>
            <a:ext cx="307183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соблюдайте</a:t>
            </a:r>
            <a:endParaRPr lang="ru-RU" sz="32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5074" y="642918"/>
            <a:ext cx="292892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правила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9" y="1071546"/>
            <a:ext cx="451764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дорожного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1071546"/>
            <a:ext cx="285752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движения!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500174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Прежде, чем переходить дорогу</a:t>
            </a:r>
            <a:r>
              <a:rPr lang="en-US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убедитесь 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928802"/>
            <a:ext cx="292892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в полной её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71736" y="1928802"/>
            <a:ext cx="328614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безопасности.</a:t>
            </a:r>
            <a:endParaRPr lang="ru-RU" sz="3200" b="1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928802"/>
            <a:ext cx="314324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Переходите 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5F5F5F"/>
                    </a:gs>
                  </a:gsLst>
                  <a:path path="rect">
                    <a:fillToRect r="100000" b="100000"/>
                  </a:path>
                </a:gradFill>
                <a:latin typeface="Arial"/>
                <a:cs typeface="Arial"/>
              </a:rPr>
              <a:t> </a:t>
            </a:r>
            <a:endParaRPr lang="ru-RU" sz="32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" y="2357430"/>
            <a:ext cx="357186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дорогу только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2357430"/>
            <a:ext cx="307183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 зелёный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143636" y="2357430"/>
            <a:ext cx="271464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сигнал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786058"/>
            <a:ext cx="264317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светофора.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6001" y="2786058"/>
            <a:ext cx="92867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71802" y="2786058"/>
            <a:ext cx="264320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переходите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29256" y="2786058"/>
            <a:ext cx="3714743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проезжую часть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3244334"/>
            <a:ext cx="235742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улицы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57290" y="3244334"/>
            <a:ext cx="150019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перед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786051" y="3286124"/>
            <a:ext cx="1714511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близко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429124" y="3286124"/>
            <a:ext cx="4714875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идущим транспортом.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" y="3714752"/>
            <a:ext cx="221454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Помните:</a:t>
            </a:r>
            <a:endParaRPr lang="ru-RU" sz="32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57356" y="3714752"/>
            <a:ext cx="635798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транспорт сразу остановить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143768" y="4000504"/>
            <a:ext cx="221457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нельзя!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429132"/>
            <a:ext cx="350043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Дорога - это</a:t>
            </a: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071802" y="4454378"/>
            <a:ext cx="100013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не</a:t>
            </a:r>
          </a:p>
        </p:txBody>
      </p:sp>
      <p:sp>
        <p:nvSpPr>
          <p:cNvPr id="25628" name="WordArt 19"/>
          <p:cNvSpPr>
            <a:spLocks noChangeArrowheads="1" noChangeShapeType="1" noTextEdit="1"/>
          </p:cNvSpPr>
          <p:nvPr/>
        </p:nvSpPr>
        <p:spPr bwMode="auto">
          <a:xfrm>
            <a:off x="4857750" y="4857750"/>
            <a:ext cx="3752850" cy="145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767600"/>
                  </a:gs>
                </a:gsLst>
                <a:path path="rect">
                  <a:fillToRect r="100000" b="100000"/>
                </a:path>
              </a:gradFill>
              <a:latin typeface="Arial"/>
              <a:cs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 rot="10800000" flipV="1">
            <a:off x="3714744" y="4654141"/>
            <a:ext cx="542925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место для игр!"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000636"/>
            <a:ext cx="2275868" cy="1714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785813" y="0"/>
            <a:ext cx="7500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Выводы:</a:t>
            </a:r>
          </a:p>
        </p:txBody>
      </p:sp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0" y="85725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000" b="1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2800" b="1">
                <a:solidFill>
                  <a:schemeClr val="bg1"/>
                </a:solidFill>
                <a:latin typeface="Verdana" pitchFamily="34" charset="0"/>
              </a:rPr>
              <a:t>Знание и выполнение правил дорожного    движения помогает нам:</a:t>
            </a:r>
          </a:p>
          <a:p>
            <a:pPr algn="ctr"/>
            <a:endParaRPr lang="ru-RU" sz="2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2143125"/>
            <a:ext cx="6858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FF00"/>
                </a:solidFill>
                <a:latin typeface="Verdana" pitchFamily="34" charset="0"/>
              </a:rPr>
              <a:t>-жить,</a:t>
            </a:r>
          </a:p>
          <a:p>
            <a:r>
              <a:rPr lang="ru-RU" sz="2800" b="1">
                <a:solidFill>
                  <a:srgbClr val="FFFF00"/>
                </a:solidFill>
                <a:latin typeface="Verdana" pitchFamily="34" charset="0"/>
              </a:rPr>
              <a:t>-сберечь наше здоровье,</a:t>
            </a:r>
          </a:p>
          <a:p>
            <a:r>
              <a:rPr lang="ru-RU" sz="2800" b="1">
                <a:solidFill>
                  <a:srgbClr val="FFFF00"/>
                </a:solidFill>
                <a:latin typeface="Verdana" pitchFamily="34" charset="0"/>
              </a:rPr>
              <a:t>-сохранить нашу жизнь,</a:t>
            </a:r>
          </a:p>
          <a:p>
            <a:r>
              <a:rPr lang="ru-RU" sz="2800" b="1">
                <a:solidFill>
                  <a:srgbClr val="FFFF00"/>
                </a:solidFill>
                <a:latin typeface="Verdana" pitchFamily="34" charset="0"/>
              </a:rPr>
              <a:t>-сохранить дороги,</a:t>
            </a:r>
          </a:p>
          <a:p>
            <a:r>
              <a:rPr lang="ru-RU" sz="2800" b="1">
                <a:solidFill>
                  <a:srgbClr val="FFFF00"/>
                </a:solidFill>
                <a:latin typeface="Verdana" pitchFamily="34" charset="0"/>
              </a:rPr>
              <a:t>-не повредить машины,</a:t>
            </a:r>
          </a:p>
          <a:p>
            <a:r>
              <a:rPr lang="ru-RU" sz="2800" b="1">
                <a:solidFill>
                  <a:srgbClr val="FFFF00"/>
                </a:solidFill>
                <a:latin typeface="Verdana" pitchFamily="34" charset="0"/>
              </a:rPr>
              <a:t>-чувствовать себя в безопасности.</a:t>
            </a:r>
          </a:p>
        </p:txBody>
      </p:sp>
      <p:pic>
        <p:nvPicPr>
          <p:cNvPr id="5" name="Picture 4" descr="BD071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38" y="3214688"/>
            <a:ext cx="2786062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468313" y="1412875"/>
            <a:ext cx="5072062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Перед нашей школой «зебра» на дорожке, </a:t>
            </a:r>
            <a:b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 И спешат по «зебре» маленькие ножки.</a:t>
            </a:r>
            <a:b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перекрестка смело глаз моргнул багровый,</a:t>
            </a:r>
            <a:b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Тормози водитель, осторожно - школа!</a:t>
            </a:r>
            <a:b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Радоваться солнцу наше назначенье</a:t>
            </a:r>
            <a:b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400" b="1" i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Соблюдайте дети правила движения!</a:t>
            </a:r>
            <a:endParaRPr lang="ru-RU" sz="2400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solidFill>
                <a:srgbClr val="FFFF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195263"/>
            <a:ext cx="1357322" cy="1190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190" y="2353862"/>
            <a:ext cx="3998372" cy="2963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39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357313"/>
            <a:ext cx="878681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Спасибо за внимания!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334963"/>
            <a:ext cx="91440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Задачи мероприятия:</a:t>
            </a:r>
            <a:r>
              <a:rPr lang="ru-RU" sz="4800">
                <a:ea typeface="Times New Roman" pitchFamily="18" charset="0"/>
                <a:cs typeface="Arial" charset="0"/>
              </a:rPr>
              <a:t> </a:t>
            </a:r>
            <a:endParaRPr lang="ru-RU" sz="4800"/>
          </a:p>
        </p:txBody>
      </p:sp>
      <p:sp>
        <p:nvSpPr>
          <p:cNvPr id="3" name="Скругленная прямоугольная выноска 2"/>
          <p:cNvSpPr>
            <a:spLocks noChangeArrowheads="1"/>
          </p:cNvSpPr>
          <p:nvPr/>
        </p:nvSpPr>
        <p:spPr bwMode="auto">
          <a:xfrm>
            <a:off x="250825" y="2060575"/>
            <a:ext cx="2736850" cy="1858963"/>
          </a:xfrm>
          <a:prstGeom prst="wedgeRoundRectCallout">
            <a:avLst>
              <a:gd name="adj1" fmla="val -21056"/>
              <a:gd name="adj2" fmla="val 61528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проверить и закрепить знания правил дорожного движения на               улицах и дорогах</a:t>
            </a:r>
          </a:p>
        </p:txBody>
      </p:sp>
      <p:sp>
        <p:nvSpPr>
          <p:cNvPr id="6" name="Скругленная прямоугольная выноска 5"/>
          <p:cNvSpPr>
            <a:spLocks noChangeArrowheads="1"/>
          </p:cNvSpPr>
          <p:nvPr/>
        </p:nvSpPr>
        <p:spPr bwMode="auto">
          <a:xfrm>
            <a:off x="3286125" y="1285875"/>
            <a:ext cx="2725738" cy="1855788"/>
          </a:xfrm>
          <a:prstGeom prst="wedgeRoundRectCallout">
            <a:avLst>
              <a:gd name="adj1" fmla="val -26528"/>
              <a:gd name="adj2" fmla="val 67449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+mn-lt"/>
              </a:rPr>
              <a:t>проверить и закрепить знания  сигналов светофора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кругленная прямоугольная выноска 6"/>
          <p:cNvSpPr>
            <a:spLocks noChangeArrowheads="1"/>
          </p:cNvSpPr>
          <p:nvPr/>
        </p:nvSpPr>
        <p:spPr bwMode="auto">
          <a:xfrm>
            <a:off x="6156325" y="2205038"/>
            <a:ext cx="2857500" cy="1727200"/>
          </a:xfrm>
          <a:prstGeom prst="wedgeRoundRectCallout">
            <a:avLst>
              <a:gd name="adj1" fmla="val -19556"/>
              <a:gd name="adj2" fmla="val 71782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проверить и закрепить знания  пользования общественным транспортом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39750" y="4724400"/>
            <a:ext cx="2714625" cy="17145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</a:rPr>
              <a:t>проверить и закрепить знания  дорожных знаков</a:t>
            </a:r>
          </a:p>
        </p:txBody>
      </p:sp>
      <p:sp>
        <p:nvSpPr>
          <p:cNvPr id="9" name="Скругленная прямоугольная выноска 8"/>
          <p:cNvSpPr>
            <a:spLocks noChangeArrowheads="1"/>
          </p:cNvSpPr>
          <p:nvPr/>
        </p:nvSpPr>
        <p:spPr bwMode="auto">
          <a:xfrm>
            <a:off x="5580063" y="4724400"/>
            <a:ext cx="3246437" cy="1714500"/>
          </a:xfrm>
          <a:prstGeom prst="wedgeRoundRectCallout">
            <a:avLst>
              <a:gd name="adj1" fmla="val -32444"/>
              <a:gd name="adj2" fmla="val 70278"/>
              <a:gd name="adj3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+mn-lt"/>
              </a:rPr>
              <a:t>воспитывать у учащихся культуру безопасного поведения на дороге и в общественных местах</a:t>
            </a:r>
          </a:p>
        </p:txBody>
      </p:sp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697" y="3288151"/>
            <a:ext cx="2358631" cy="23491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Основные причины дорожно-транспортных  происшествий:</a:t>
            </a: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85750" y="1500188"/>
            <a:ext cx="6572250" cy="531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Окончание учебного года, увеличение числа детей на дорогах.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Снижение контроля со стороны родителей.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Скользкие участки дорог во время непогоды.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Яркое ослепляющее солнце.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Плохое состояние дорог.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Рассеянное внимание водителей и пешеходов.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Переход улицы в неустановленном месте.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Переход перед близко идущим транспортом.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Появление пешеходов из-за стоящего на проезжей части транспорта.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Подвижные игры на проезжей части.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Езда на велосипедах по проезжей части.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Снижение обзора во время непогоды из-за зонта, поднятого воротника и т.п.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Переход дорог при коллективном</a:t>
            </a:r>
            <a:r>
              <a:rPr lang="ru-RU" sz="2000" b="1">
                <a:solidFill>
                  <a:srgbClr val="FFFF00"/>
                </a:solidFill>
                <a:latin typeface="Verdana" pitchFamily="34" charset="0"/>
              </a:rPr>
              <a:t> посещении </a:t>
            </a: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театров и прочее.</a:t>
            </a:r>
          </a:p>
          <a:p>
            <a:pPr>
              <a:lnSpc>
                <a:spcPct val="90000"/>
              </a:lnSpc>
            </a:pPr>
            <a:r>
              <a:rPr lang="ru-RU" sz="2000" b="1">
                <a:solidFill>
                  <a:srgbClr val="FFFF00"/>
                </a:solidFill>
                <a:latin typeface="Calibri" pitchFamily="34" charset="0"/>
              </a:rPr>
              <a:t>Адаптация к новым условиям во время отдыха вне дома.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9577" y="1923482"/>
            <a:ext cx="2456968" cy="3078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TN0030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0"/>
            <a:ext cx="153511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2051050" y="692150"/>
            <a:ext cx="4214813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Начинаем разговор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Мы про важный светофор!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На дороге он стоит, 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 За движением следит.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Если красный свет горит, 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Светофор нам говорит: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-- Стой на месте! Не иди!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Ты немножко подожди.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Ярко-жёлтый свет гори,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«Приготовься»,-- говорит.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Светофор предупреждает,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Что он свет переключает.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/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Он зелёный свет включил,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Путь вперёд нам разрешил.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Все машины дружно ждут:</a:t>
            </a:r>
            <a:br>
              <a:rPr lang="ru-RU" b="1">
                <a:solidFill>
                  <a:srgbClr val="FFFF00"/>
                </a:solidFill>
                <a:latin typeface="Calibri" pitchFamily="34" charset="0"/>
              </a:rPr>
            </a:br>
            <a:r>
              <a:rPr lang="ru-RU" b="1">
                <a:solidFill>
                  <a:srgbClr val="FFFF00"/>
                </a:solidFill>
                <a:latin typeface="Calibri" pitchFamily="34" charset="0"/>
              </a:rPr>
              <a:t>Дети с мамами идут.</a:t>
            </a:r>
            <a:r>
              <a:rPr lang="ru-RU">
                <a:solidFill>
                  <a:srgbClr val="FFFF00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028" y="1999658"/>
            <a:ext cx="3634656" cy="27251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79388" y="0"/>
            <a:ext cx="8429625" cy="665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119063" algn="l"/>
              </a:tabLst>
            </a:pPr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Анкета.</a:t>
            </a:r>
            <a:endParaRPr lang="ru-RU" sz="440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tabLst>
                <a:tab pos="119063" algn="l"/>
              </a:tabLst>
            </a:pPr>
            <a:r>
              <a:rPr lang="ru-RU" sz="4000" b="1">
                <a:solidFill>
                  <a:srgbClr val="FFFF00"/>
                </a:solidFill>
                <a:latin typeface="Calibri" pitchFamily="34" charset="0"/>
              </a:rPr>
              <a:t>       «Как ты переходишь через дорогу?»</a:t>
            </a:r>
            <a:endParaRPr lang="ru-RU" sz="4000">
              <a:solidFill>
                <a:srgbClr val="FFFF00"/>
              </a:solidFill>
              <a:latin typeface="Calibri" pitchFamily="34" charset="0"/>
            </a:endParaRP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1.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Там, где ты переходишь, стоит машина. Что надо делать?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2.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Ты переходишь недалеко от остановки. Рядом остановился автобус. Где и как надо переходить?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3.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Ты собрался переходить, но видишь, что медленно приближается автомобиль крупных габаритов (грузовик или автобус). Ты вполне можешь успеть перейти. Что надо делать?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4.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Перед переходом ты пропустил машину. Больше машины ты не видишь… . Можно переходить? 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5.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Почему опасно переходить дорогу вдвоём под руку или держась за руки?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6.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Почему опасно играть рядом с дорогой?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7.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Мальчик спешит в кино, опаздывает. К переходу приближается грузовик, но мальчик видит, что он    вполне успеет перейти. В чём опасность такой ситуации?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8.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Где и как должен ходить пешеход по улицам?</a:t>
            </a:r>
          </a:p>
          <a:p>
            <a:pPr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9.</a:t>
            </a:r>
            <a:r>
              <a:rPr lang="ru-RU" b="1">
                <a:solidFill>
                  <a:srgbClr val="FFFFFF"/>
                </a:solidFill>
              </a:rPr>
              <a:t> 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Назовите наиболее безопасные места для пешехода при двустороннем движении транспорта.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975" cy="119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253188"/>
            <a:ext cx="1142976" cy="160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114300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1. </a:t>
            </a: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Лучше отойти от неё подальше, чтобы она не мешала обзору; в крайнем случае, очень медленно двигаясь</a:t>
            </a: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, приостановиться </a:t>
            </a: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и выглянуть: что там такое за…</a:t>
            </a:r>
            <a:endParaRPr lang="ru-RU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0" y="207168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19063" algn="l"/>
              </a:tabLst>
            </a:pPr>
            <a:r>
              <a:rPr lang="ru-RU" b="1">
                <a:solidFill>
                  <a:srgbClr val="FFFFFF"/>
                </a:solidFill>
                <a:latin typeface="Calibri" pitchFamily="34" charset="0"/>
              </a:rPr>
              <a:t>2. </a:t>
            </a: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Если поблизости есть пешеходный переход или перекрёсток, обязательно переходи там. Если нет, то   подожди, пока отъедет автобус. Ни в коем случае не выбегай спереди! Лучше не обходить и сзади (не видно машины справа!), но, в крайнем случае, очень медленно двигаясь, приостановиться и выглянуть: что там такое за…</a:t>
            </a:r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0" y="3714750"/>
            <a:ext cx="9144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19063" algn="l"/>
              </a:tabLst>
            </a:pPr>
            <a:r>
              <a:rPr lang="ru-RU" sz="2000" b="1">
                <a:solidFill>
                  <a:srgbClr val="FFFFFF"/>
                </a:solidFill>
                <a:latin typeface="Calibri" pitchFamily="34" charset="0"/>
              </a:rPr>
              <a:t>3. </a:t>
            </a: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Главная опасность приближающегося автомобиля состоит в том, что он может помешать заметить другой, движущийся в том же направлении, зачастую с большей скоростью. Пропустите его, даже если он едет медленно</a:t>
            </a:r>
            <a:r>
              <a:rPr lang="ru-RU" i="1">
                <a:solidFill>
                  <a:srgbClr val="FFFFFF"/>
                </a:solidFill>
                <a:latin typeface="Calibri" pitchFamily="34" charset="0"/>
              </a:rPr>
              <a:t>.</a:t>
            </a:r>
            <a:r>
              <a:rPr lang="ru-RU">
                <a:solidFill>
                  <a:srgbClr val="FF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0" y="4929188"/>
            <a:ext cx="9358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19063" algn="l"/>
              </a:tabLst>
            </a:pP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4. Можно, но чуть выждав, пусть проехавшая машина отъедет подальше. А вдруг она скрывает за собой встречную.</a:t>
            </a: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0" y="5643563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19063" algn="l"/>
              </a:tabLst>
            </a:pP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5. Когда переходит дорогу целая колонна детей, то держаться за руки безопасно. Когда же переходят двое-трое, так поступать не следует, потому что при появлении опасности дети могут тянуть друг друга в разные стороны и потерять драгоценные секунды.</a:t>
            </a:r>
          </a:p>
        </p:txBody>
      </p:sp>
      <p:sp>
        <p:nvSpPr>
          <p:cNvPr id="8199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Calibri" pitchFamily="34" charset="0"/>
              </a:rPr>
              <a:t>Советы анкеты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814" y="0"/>
            <a:ext cx="1542186" cy="1123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FF00"/>
                </a:solidFill>
                <a:latin typeface="Calibri" pitchFamily="34" charset="0"/>
              </a:rPr>
              <a:t>Советы анкеты</a:t>
            </a: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0" y="150018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19063" algn="l"/>
              </a:tabLst>
            </a:pP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7. Опасности две. Во-первых, за грузовиком может идти другая машина, скрытая от глаз мальчика.</a:t>
            </a:r>
            <a:endParaRPr lang="ru-RU" b="1">
              <a:solidFill>
                <a:srgbClr val="FFFFFF"/>
              </a:solidFill>
              <a:latin typeface="Calibri" pitchFamily="34" charset="0"/>
            </a:endParaRPr>
          </a:p>
          <a:p>
            <a:pPr>
              <a:tabLst>
                <a:tab pos="119063" algn="l"/>
              </a:tabLst>
            </a:pPr>
            <a:r>
              <a:rPr lang="ru-RU" b="1" i="1">
                <a:solidFill>
                  <a:srgbClr val="FFFFFF"/>
                </a:solidFill>
                <a:latin typeface="Calibri" pitchFamily="34" charset="0"/>
              </a:rPr>
              <a:t>Во-вторых, переходя, мальчик будет наблюдать только за приближающимся грузовиком и может позабыть посмотреть в другую сторону.</a:t>
            </a: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0" y="296703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FFFF"/>
                </a:solidFill>
                <a:latin typeface="Verdana" pitchFamily="34" charset="0"/>
              </a:rPr>
              <a:t>8. По правой стороне тротуара или по дороге навстречу идущему транспорту.</a:t>
            </a:r>
            <a:endParaRPr lang="ru-RU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221" name="Прямоугольник 4"/>
          <p:cNvSpPr>
            <a:spLocks noChangeArrowheads="1"/>
          </p:cNvSpPr>
          <p:nvPr/>
        </p:nvSpPr>
        <p:spPr bwMode="auto">
          <a:xfrm>
            <a:off x="0" y="3571875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19063" algn="l"/>
              </a:tabLst>
            </a:pPr>
            <a:endParaRPr lang="ru-RU" i="1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0" y="3571875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119063" algn="l"/>
              </a:tabLst>
            </a:pPr>
            <a:r>
              <a:rPr lang="ru-RU" sz="2000" b="1">
                <a:solidFill>
                  <a:srgbClr val="FFFFFF"/>
                </a:solidFill>
                <a:latin typeface="Verdana" pitchFamily="34" charset="0"/>
              </a:rPr>
              <a:t>9. </a:t>
            </a:r>
            <a:r>
              <a:rPr lang="ru-RU" b="1" i="1">
                <a:solidFill>
                  <a:srgbClr val="FFFFFF"/>
                </a:solidFill>
                <a:latin typeface="Verdana" pitchFamily="34" charset="0"/>
              </a:rPr>
              <a:t>Тротуар, островок безопасности.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7124" y="3506389"/>
            <a:ext cx="4024314" cy="301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8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2143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Verdana" pitchFamily="34" charset="0"/>
              </a:rPr>
              <a:t>Дорожные знаки:</a:t>
            </a:r>
          </a:p>
        </p:txBody>
      </p:sp>
      <p:sp>
        <p:nvSpPr>
          <p:cNvPr id="102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71500" y="1214438"/>
            <a:ext cx="2705100" cy="16383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Предупре-</a:t>
            </a:r>
          </a:p>
          <a:p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ждающие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3571875" y="1143000"/>
            <a:ext cx="2519363" cy="2089150"/>
          </a:xfrm>
          <a:prstGeom prst="diamond">
            <a:avLst/>
          </a:prstGeom>
          <a:solidFill>
            <a:schemeClr val="bg1"/>
          </a:solidFill>
          <a:ln w="571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0245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6732588" y="1214438"/>
            <a:ext cx="1995487" cy="1782762"/>
          </a:xfrm>
          <a:prstGeom prst="flowChartConnector">
            <a:avLst/>
          </a:prstGeom>
          <a:solidFill>
            <a:schemeClr val="bg1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Запрещающие</a:t>
            </a:r>
          </a:p>
        </p:txBody>
      </p:sp>
      <p:sp>
        <p:nvSpPr>
          <p:cNvPr id="10246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4221163"/>
            <a:ext cx="2305050" cy="1800225"/>
          </a:xfrm>
          <a:prstGeom prst="flowChartConnector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Предписываю-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щие</a:t>
            </a:r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2700338" y="4221163"/>
            <a:ext cx="1495425" cy="180657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Информаци-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онно-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указатель-</a:t>
            </a:r>
          </a:p>
          <a:p>
            <a:pPr algn="ctr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ные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4356100" y="4221163"/>
            <a:ext cx="1368425" cy="18002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4572000" y="4508500"/>
            <a:ext cx="936625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Знаки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сервиса</a:t>
            </a:r>
          </a:p>
        </p:txBody>
      </p:sp>
      <p:sp>
        <p:nvSpPr>
          <p:cNvPr id="10250" name="AutoShape 13"/>
          <p:cNvSpPr>
            <a:spLocks noChangeArrowheads="1"/>
          </p:cNvSpPr>
          <p:nvPr/>
        </p:nvSpPr>
        <p:spPr bwMode="auto">
          <a:xfrm>
            <a:off x="5867400" y="4652963"/>
            <a:ext cx="3097213" cy="1296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Знаки дополнительной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информации</a:t>
            </a:r>
          </a:p>
        </p:txBody>
      </p:sp>
      <p:sp>
        <p:nvSpPr>
          <p:cNvPr id="10251" name="AutoShap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000500" y="1428750"/>
            <a:ext cx="1714500" cy="1439863"/>
          </a:xfrm>
          <a:prstGeom prst="diamond">
            <a:avLst/>
          </a:prstGeom>
          <a:solidFill>
            <a:srgbClr val="FFFF99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Знаки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Приоритета</a:t>
            </a:r>
          </a:p>
          <a:p>
            <a:pPr algn="ctr"/>
            <a:endParaRPr lang="ru-RU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BF2996B16AAC94DA0717F048C262250" ma:contentTypeVersion="0" ma:contentTypeDescription="Создание документа." ma:contentTypeScope="" ma:versionID="bdd0fc7b49fa1aaadff1ca10d9196d9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C9823A-0B82-469B-A884-D2DB959089ED}"/>
</file>

<file path=customXml/itemProps2.xml><?xml version="1.0" encoding="utf-8"?>
<ds:datastoreItem xmlns:ds="http://schemas.openxmlformats.org/officeDocument/2006/customXml" ds:itemID="{EDADB64D-14FA-4188-B5E0-2DCB4338D033}"/>
</file>

<file path=customXml/itemProps3.xml><?xml version="1.0" encoding="utf-8"?>
<ds:datastoreItem xmlns:ds="http://schemas.openxmlformats.org/officeDocument/2006/customXml" ds:itemID="{6D7A096B-9632-4BF3-A809-A4D9C20977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868</Words>
  <Application>Microsoft Office PowerPoint</Application>
  <PresentationFormat>Экран (4:3)</PresentationFormat>
  <Paragraphs>151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Уроки светофора</vt:lpstr>
      <vt:lpstr>Слайд 2</vt:lpstr>
      <vt:lpstr>Слайд 3</vt:lpstr>
      <vt:lpstr>Слайд 4</vt:lpstr>
      <vt:lpstr>Слайд 5</vt:lpstr>
      <vt:lpstr>Слайд 6</vt:lpstr>
      <vt:lpstr>Советы анкеты</vt:lpstr>
      <vt:lpstr>Советы анкеты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светофора</dc:title>
  <dc:creator>Admin</dc:creator>
  <cp:lastModifiedBy>User</cp:lastModifiedBy>
  <cp:revision>75</cp:revision>
  <dcterms:created xsi:type="dcterms:W3CDTF">2011-04-06T15:43:29Z</dcterms:created>
  <dcterms:modified xsi:type="dcterms:W3CDTF">2020-03-05T08:08:17Z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0x0101009BF2996B16AAC94DA0717F048C262250</vt:lpwstr>
  </property>
</Properties>
</file>