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900"/>
    <a:srgbClr val="00CCFF"/>
    <a:srgbClr val="0000CC"/>
    <a:srgbClr val="990000"/>
    <a:srgbClr val="FF0066"/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>
      <p:cViewPr>
        <p:scale>
          <a:sx n="66" d="100"/>
          <a:sy n="66" d="100"/>
        </p:scale>
        <p:origin x="-13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FA4C-CC0F-4CEE-80C5-A2803628A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55E-8B3D-4327-8C58-4B78FB79A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60D4-9CBF-453B-8AE2-B8C08BF6B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08A1-F34C-4D1C-A5E8-73E3B24E8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2AC9-4022-43D8-A5C7-742BD2133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300F-E6E5-49F1-8582-AACD82E77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58BA6-03D8-46EC-AB18-08449E094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1479-6379-40D7-BFC6-2C56B117E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B633-A271-427B-859A-66AC8F487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DB9A-E0F3-4DF8-9CF9-147BA4CD5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EE48A-CCAB-4852-B54B-3D055163A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1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0EF1F5AC-54F5-4BBE-9A3A-276622FF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Классный час по ПДД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9900"/>
                </a:solidFill>
              </a:rPr>
              <a:t>Когда на улице или на перекрёстке нет светофора, регулировщика или дорожных знаков, её переходят только под прямым углом, а не наискосок!</a:t>
            </a:r>
          </a:p>
          <a:p>
            <a:pPr eaLnBrk="1" hangingPunct="1">
              <a:buFont typeface="Wingdings" pitchFamily="2" charset="2"/>
              <a:buNone/>
            </a:pPr>
            <a:endParaRPr lang="ru-RU" b="1" i="1" smtClean="0">
              <a:solidFill>
                <a:srgbClr val="009900"/>
              </a:solidFill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Это должен знать каждый!</a:t>
            </a:r>
          </a:p>
        </p:txBody>
      </p:sp>
      <p:sp>
        <p:nvSpPr>
          <p:cNvPr id="12292" name="PubL"/>
          <p:cNvSpPr>
            <a:spLocks noEditPoints="1" noChangeArrowheads="1"/>
          </p:cNvSpPr>
          <p:nvPr/>
        </p:nvSpPr>
        <p:spPr bwMode="auto">
          <a:xfrm>
            <a:off x="5580063" y="3500438"/>
            <a:ext cx="2663825" cy="2592387"/>
          </a:xfrm>
          <a:custGeom>
            <a:avLst/>
            <a:gdLst>
              <a:gd name="T0" fmla="*/ 665956 w 21600"/>
              <a:gd name="T1" fmla="*/ 0 h 21600"/>
              <a:gd name="T2" fmla="*/ 0 w 21600"/>
              <a:gd name="T3" fmla="*/ 1296194 h 21600"/>
              <a:gd name="T4" fmla="*/ 1331913 w 21600"/>
              <a:gd name="T5" fmla="*/ 2592387 h 21600"/>
              <a:gd name="T6" fmla="*/ 2663825 w 21600"/>
              <a:gd name="T7" fmla="*/ 19442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580063" y="3789363"/>
            <a:ext cx="1439862" cy="360362"/>
          </a:xfrm>
          <a:prstGeom prst="leftRightArrow">
            <a:avLst>
              <a:gd name="adj1" fmla="val 50000"/>
              <a:gd name="adj2" fmla="val 7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740650" y="4797425"/>
            <a:ext cx="360363" cy="1368425"/>
          </a:xfrm>
          <a:prstGeom prst="upDownArrow">
            <a:avLst>
              <a:gd name="adj1" fmla="val 50000"/>
              <a:gd name="adj2" fmla="val 759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580063" y="6092825"/>
            <a:ext cx="714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5580063" y="5805488"/>
            <a:ext cx="71437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651500" y="5949950"/>
            <a:ext cx="215900" cy="1428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5795963" y="4868863"/>
            <a:ext cx="863600" cy="9366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5651500" y="5805488"/>
            <a:ext cx="144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867400" y="4941888"/>
            <a:ext cx="865188" cy="863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867400" y="5805488"/>
            <a:ext cx="0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6659563" y="4724400"/>
            <a:ext cx="217487" cy="730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6804025" y="4797425"/>
            <a:ext cx="73025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6732588" y="4941888"/>
            <a:ext cx="71437" cy="1428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6659563" y="4724400"/>
            <a:ext cx="0" cy="1444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5724525" y="5229225"/>
            <a:ext cx="14398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6300788" y="4941888"/>
            <a:ext cx="142875" cy="935037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9900"/>
                </a:solidFill>
              </a:rPr>
              <a:t>Если на улице нет перекрёстка, то переходить дорогу можно только после того, как вы убедитесь, что переход безопасен (нет движущихся вблизи машин)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9900"/>
                </a:solidFill>
              </a:rPr>
              <a:t>Если вы не успели перейти улицу, особенно с двусторонним движением, то можно переждать движение транспорта на линии, разделяющей дорогу посередине, или на «островке безопасности».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Это должен знать каждый!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b="1" i="1" smtClean="0">
              <a:solidFill>
                <a:srgbClr val="009900"/>
              </a:solidFill>
            </a:endParaRPr>
          </a:p>
          <a:p>
            <a:pPr eaLnBrk="1" hangingPunct="1"/>
            <a:r>
              <a:rPr lang="ru-RU" b="1" i="1" smtClean="0">
                <a:solidFill>
                  <a:srgbClr val="009900"/>
                </a:solidFill>
              </a:rPr>
              <a:t>При приближении машин с включённым проблесковым маячком и специальным звуковым сигналом (сиреной) – улицу переходить нельзя! Ведь таким машинам можно ехать на красный сигнал светофора. Кто из вас знает – что это за машины?</a:t>
            </a: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Это должен знать каждый!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772400" cy="443071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C00FF"/>
                </a:solidFill>
              </a:rPr>
              <a:t>Пожарная машина</a:t>
            </a:r>
          </a:p>
          <a:p>
            <a:pPr eaLnBrk="1" hangingPunct="1">
              <a:buFont typeface="Wingdings" pitchFamily="2" charset="2"/>
              <a:buNone/>
            </a:pPr>
            <a:endParaRPr lang="ru-RU" b="1" i="1" smtClean="0">
              <a:solidFill>
                <a:srgbClr val="CC00FF"/>
              </a:solidFill>
            </a:endParaRPr>
          </a:p>
          <a:p>
            <a:pPr eaLnBrk="1" hangingPunct="1"/>
            <a:r>
              <a:rPr lang="ru-RU" b="1" i="1" smtClean="0">
                <a:solidFill>
                  <a:srgbClr val="CC00FF"/>
                </a:solidFill>
              </a:rPr>
              <a:t>Милицейская машина</a:t>
            </a:r>
          </a:p>
          <a:p>
            <a:pPr eaLnBrk="1" hangingPunct="1">
              <a:buFont typeface="Wingdings" pitchFamily="2" charset="2"/>
              <a:buNone/>
            </a:pPr>
            <a:endParaRPr lang="ru-RU" b="1" i="1" smtClean="0">
              <a:solidFill>
                <a:srgbClr val="CC00FF"/>
              </a:solidFill>
            </a:endParaRPr>
          </a:p>
          <a:p>
            <a:pPr eaLnBrk="1" hangingPunct="1"/>
            <a:r>
              <a:rPr lang="ru-RU" b="1" i="1" smtClean="0">
                <a:solidFill>
                  <a:srgbClr val="CC00FF"/>
                </a:solidFill>
              </a:rPr>
              <a:t>Скорая помощь</a:t>
            </a:r>
          </a:p>
          <a:p>
            <a:pPr eaLnBrk="1" hangingPunct="1">
              <a:buFont typeface="Wingdings" pitchFamily="2" charset="2"/>
              <a:buNone/>
            </a:pPr>
            <a:endParaRPr lang="ru-RU" b="1" i="1" smtClean="0">
              <a:solidFill>
                <a:srgbClr val="CC00FF"/>
              </a:solidFill>
            </a:endParaRPr>
          </a:p>
          <a:p>
            <a:pPr eaLnBrk="1" hangingPunct="1"/>
            <a:r>
              <a:rPr lang="ru-RU" b="1" i="1" smtClean="0">
                <a:solidFill>
                  <a:srgbClr val="CC00FF"/>
                </a:solidFill>
              </a:rPr>
              <a:t>Реанимация</a:t>
            </a:r>
          </a:p>
        </p:txBody>
      </p:sp>
      <p:pic>
        <p:nvPicPr>
          <p:cNvPr id="15364" name="Picture 6" descr="маш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268413"/>
            <a:ext cx="33845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8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305550" cy="177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Машины со спецсигналами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990000"/>
                </a:solidFill>
              </a:rPr>
              <a:t/>
            </a:r>
            <a:br>
              <a:rPr lang="ru-RU" sz="4400" b="1" i="1" smtClean="0">
                <a:solidFill>
                  <a:srgbClr val="990000"/>
                </a:solidFill>
              </a:rPr>
            </a:br>
            <a:r>
              <a:rPr lang="ru-RU" sz="4400" b="1" i="1" smtClean="0">
                <a:solidFill>
                  <a:srgbClr val="990000"/>
                </a:solidFill>
              </a:rPr>
              <a:t>Тут придётся задержаться, чтоб в движенье разобраться.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4400" b="1" i="1" smtClean="0">
              <a:solidFill>
                <a:srgbClr val="99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400" b="1" i="1" smtClean="0">
                <a:solidFill>
                  <a:srgbClr val="990000"/>
                </a:solidFill>
                <a:latin typeface="Times New Roman" pitchFamily="18" charset="0"/>
              </a:rPr>
              <a:t>В этой сложной обстановке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i="1" smtClean="0">
                <a:solidFill>
                  <a:srgbClr val="990000"/>
                </a:solidFill>
                <a:latin typeface="Times New Roman" pitchFamily="18" charset="0"/>
              </a:rPr>
              <a:t> должен ты определить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i="1" smtClean="0">
                <a:solidFill>
                  <a:srgbClr val="990000"/>
                </a:solidFill>
                <a:latin typeface="Times New Roman" pitchFamily="18" charset="0"/>
              </a:rPr>
              <a:t> где и как на остановке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i="1" smtClean="0">
                <a:solidFill>
                  <a:srgbClr val="990000"/>
                </a:solidFill>
                <a:latin typeface="Times New Roman" pitchFamily="18" charset="0"/>
              </a:rPr>
              <a:t>нужно транспорт обходить!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0000FF"/>
                </a:solidFill>
              </a:rPr>
              <a:t>  </a:t>
            </a:r>
            <a:r>
              <a:rPr lang="ru-RU" sz="4800" b="1" i="1" smtClean="0">
                <a:solidFill>
                  <a:srgbClr val="0000FF"/>
                </a:solidFill>
              </a:rPr>
              <a:t>Трамвай                 Автобус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rgbClr val="990000"/>
                </a:solidFill>
              </a:rPr>
              <a:t>Обходи трамвай       а автобус                                                                                                                                   как лошадь,              как быка.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rgbClr val="990000"/>
                </a:solidFill>
              </a:rPr>
              <a:t>    (спереди)                  (сзади)</a:t>
            </a:r>
          </a:p>
        </p:txBody>
      </p:sp>
      <p:pic>
        <p:nvPicPr>
          <p:cNvPr id="17412" name="Picture 4" descr="лош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573463"/>
            <a:ext cx="25923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бы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644900"/>
            <a:ext cx="273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z="3200" b="1" i="1" smtClean="0">
                <a:solidFill>
                  <a:srgbClr val="0000CC"/>
                </a:solidFill>
              </a:rPr>
              <a:t>Мне хочется детям напомнить о важном –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 Дорога бывает опасной и страшной!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    Если вы правил не знали дорожных,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    Я рассказала о бедах возможных!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048375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Помни!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1.Два колеса подряд – их ногами вертят,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А поверх торчком сам хозяин крючком.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               </a:t>
            </a:r>
            <a:r>
              <a:rPr lang="ru-RU" sz="2000" b="1" i="1" smtClean="0">
                <a:solidFill>
                  <a:srgbClr val="0000FF"/>
                </a:solidFill>
              </a:rPr>
              <a:t>Велосипед.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                                                   2.На чужой спине едет,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а на своей груз несёт.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                                                                          </a:t>
            </a:r>
            <a:r>
              <a:rPr lang="ru-RU" sz="2000" b="1" i="1" smtClean="0">
                <a:solidFill>
                  <a:srgbClr val="0000FF"/>
                </a:solidFill>
              </a:rPr>
              <a:t>Седло.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3.Шесть ног, две головы,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Один хвост – кто это?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    </a:t>
            </a:r>
            <a:r>
              <a:rPr lang="ru-RU" sz="2000" b="1" i="1" smtClean="0">
                <a:solidFill>
                  <a:srgbClr val="0000FF"/>
                </a:solidFill>
              </a:rPr>
              <a:t>Всадник на лошади.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                                                            4.Тянется нитка,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А в клубок не смотать.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                                                                      </a:t>
            </a:r>
            <a:r>
              <a:rPr lang="ru-RU" sz="2000" b="1" i="1" smtClean="0">
                <a:solidFill>
                  <a:srgbClr val="0000FF"/>
                </a:solidFill>
              </a:rPr>
              <a:t>Дорога.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5.Два братца убегают,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 Два догоняют.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  </a:t>
            </a:r>
            <a:r>
              <a:rPr lang="ru-RU" sz="2000" b="1" i="1" smtClean="0">
                <a:solidFill>
                  <a:srgbClr val="0000FF"/>
                </a:solidFill>
              </a:rPr>
              <a:t>Передние и задние колёса.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924425" cy="1511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Разминка для ума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Разминка для ума</a:t>
            </a:r>
          </a:p>
        </p:txBody>
      </p:sp>
      <p:pic>
        <p:nvPicPr>
          <p:cNvPr id="5124" name="Picture 4" descr="ребу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777557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CCFF"/>
                </a:solidFill>
              </a:rPr>
              <a:t>По горизонтали:        По вертикали: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4.Велосипед.            1.Регулировщик.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5.Зебра.                     2.Дорога.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7.Дети.                      3.Переход.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8.Автомобиль.        6.Светофор.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0000CC"/>
                </a:solidFill>
              </a:rPr>
              <a:t>9.Тротуар.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72739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Ответы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            </a:t>
            </a:r>
            <a:r>
              <a:rPr lang="ru-RU" b="1" i="1" smtClean="0">
                <a:solidFill>
                  <a:srgbClr val="FF00FF"/>
                </a:solidFill>
              </a:rPr>
              <a:t>Водитель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FF00FF"/>
                </a:solidFill>
              </a:rPr>
              <a:t>                                                     Улица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FF00FF"/>
                </a:solidFill>
              </a:rPr>
              <a:t>   Покрышка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FF00FF"/>
                </a:solidFill>
              </a:rPr>
              <a:t>                                                        Домкрат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5689600" cy="1700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ребусы </a:t>
            </a:r>
          </a:p>
        </p:txBody>
      </p:sp>
      <p:pic>
        <p:nvPicPr>
          <p:cNvPr id="7173" name="Picture 5" descr="Ребу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5329238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1314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00FF"/>
                </a:solidFill>
              </a:rPr>
              <a:t>Дорожный знак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0000FF"/>
                </a:solidFill>
              </a:rPr>
              <a:t>"Светофорное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0000FF"/>
                </a:solidFill>
              </a:rPr>
              <a:t> регулирование"</a:t>
            </a:r>
            <a:r>
              <a:rPr lang="ru-RU" smtClean="0"/>
              <a:t> </a:t>
            </a:r>
            <a:r>
              <a:rPr lang="ru-RU" smtClean="0">
                <a:solidFill>
                  <a:srgbClr val="840000"/>
                </a:solidFill>
                <a:cs typeface="Arial" charset="0"/>
              </a:rPr>
              <a:t>       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84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840000"/>
                </a:solidFill>
                <a:cs typeface="Arial" charset="0"/>
              </a:rPr>
              <a:t>Если видишь красный свет, стоп, ни с места: хода нет.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840000"/>
                </a:solidFill>
                <a:cs typeface="Arial" charset="0"/>
              </a:rPr>
              <a:t>Если жёлтый свет заметишь - будь внимателен и жди.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840000"/>
                </a:solidFill>
                <a:cs typeface="Arial" charset="0"/>
              </a:rPr>
              <a:t>Только при зелёном свете улицу переходи!</a:t>
            </a:r>
            <a:r>
              <a:rPr lang="ru-RU" smtClean="0">
                <a:solidFill>
                  <a:srgbClr val="840000"/>
                </a:solidFill>
                <a:cs typeface="Arial" charset="0"/>
              </a:rPr>
              <a:t>                             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547813" y="0"/>
            <a:ext cx="6115050" cy="17732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Знаки, которые нужно знать!</a:t>
            </a:r>
          </a:p>
        </p:txBody>
      </p:sp>
      <p:pic>
        <p:nvPicPr>
          <p:cNvPr id="8197" name="Picture 5" descr="image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73238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b="1" i="1" smtClean="0">
                <a:solidFill>
                  <a:srgbClr val="0000FF"/>
                </a:solidFill>
                <a:ea typeface="Arial Unicode MS" pitchFamily="34" charset="-128"/>
                <a:cs typeface="Arial" charset="0"/>
              </a:rPr>
              <a:t>Дорожный знак</a:t>
            </a:r>
            <a:br>
              <a:rPr lang="ru-RU" b="1" i="1" smtClean="0">
                <a:solidFill>
                  <a:srgbClr val="0000FF"/>
                </a:solidFill>
                <a:ea typeface="Arial Unicode MS" pitchFamily="34" charset="-128"/>
                <a:cs typeface="Arial" charset="0"/>
              </a:rPr>
            </a:br>
            <a:r>
              <a:rPr lang="ru-RU" b="1" i="1" smtClean="0">
                <a:solidFill>
                  <a:srgbClr val="0000FF"/>
                </a:solidFill>
                <a:ea typeface="Arial Unicode MS" pitchFamily="34" charset="-128"/>
                <a:cs typeface="Arial" charset="0"/>
              </a:rPr>
              <a:t>"Движение без остановки </a:t>
            </a:r>
            <a:r>
              <a:rPr lang="ru-RU" b="1" i="1" smtClean="0">
                <a:solidFill>
                  <a:srgbClr val="0000FF"/>
                </a:solidFill>
                <a:cs typeface="Arial" charset="0"/>
              </a:rPr>
              <a:t/>
            </a:r>
            <a:br>
              <a:rPr lang="ru-RU" b="1" i="1" smtClean="0">
                <a:solidFill>
                  <a:srgbClr val="0000FF"/>
                </a:solidFill>
                <a:cs typeface="Arial" charset="0"/>
              </a:rPr>
            </a:br>
            <a:r>
              <a:rPr lang="ru-RU" b="1" i="1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запрещено</a:t>
            </a:r>
            <a:r>
              <a:rPr lang="ru-RU" b="1" i="1" smtClean="0">
                <a:solidFill>
                  <a:srgbClr val="0000FF"/>
                </a:solidFill>
                <a:cs typeface="Arial" charset="0"/>
              </a:rPr>
              <a:t>»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Здесь уже иного рода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Указатель перехода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Засветилась красным цветом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Надпись: «Стойте!» - значит СТОЙ!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9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900" b="1" i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2900" b="1" i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220" name="Picture 4" descr="image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23749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/>
      <p:bldP spid="1003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09900"/>
                </a:solidFill>
              </a:rPr>
              <a:t>Разрешается ходить только по тротуарам, пешеходным дорожкам, а при их отсутствии – по обочине.</a:t>
            </a:r>
          </a:p>
          <a:p>
            <a:pPr eaLnBrk="1" hangingPunct="1"/>
            <a:r>
              <a:rPr lang="ru-RU" sz="2400" b="1" i="1" smtClean="0">
                <a:solidFill>
                  <a:srgbClr val="009900"/>
                </a:solidFill>
              </a:rPr>
              <a:t> Если вы идёте группой (более4 человек), не растягивайтесь на всю ширину улицы, дороги. Идите парами или тройками, чтобы не мешать двигаться другим людям и машинам.</a:t>
            </a:r>
          </a:p>
          <a:p>
            <a:pPr eaLnBrk="1" hangingPunct="1"/>
            <a:r>
              <a:rPr lang="ru-RU" sz="2400" b="1" i="1" smtClean="0">
                <a:solidFill>
                  <a:srgbClr val="009900"/>
                </a:solidFill>
              </a:rPr>
              <a:t> Если нет тротуара и вы идёте по обочине, то можно идти только с левой стороны, навстречу движению транспорта.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04838" y="260350"/>
            <a:ext cx="79343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Это должен знать каждый!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9900"/>
                </a:solidFill>
              </a:rPr>
              <a:t>Прежде чем переходить дорогу, посмотрите налево, а дойдя до середины дороги – направо, убедитесь в отсутствии транспорта.</a:t>
            </a:r>
          </a:p>
          <a:p>
            <a:pPr eaLnBrk="1" hangingPunct="1"/>
            <a:r>
              <a:rPr lang="ru-RU" b="1" i="1" smtClean="0">
                <a:solidFill>
                  <a:srgbClr val="009900"/>
                </a:solidFill>
              </a:rPr>
              <a:t>Переходить дорогу можно только по пешеходным переходам. Если на улице, особенно на перекрёстке, нет пешеходного перехода, то её переходят только на перекрёстках по линии тротуара или обочины.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Это должен знать каждый!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F2996B16AAC94DA0717F048C262250" ma:contentTypeVersion="0" ma:contentTypeDescription="Создание документа." ma:contentTypeScope="" ma:versionID="bdd0fc7b49fa1aaadff1ca10d9196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D1308B-6C7C-487A-91CE-F27CEE1A101E}"/>
</file>

<file path=customXml/itemProps2.xml><?xml version="1.0" encoding="utf-8"?>
<ds:datastoreItem xmlns:ds="http://schemas.openxmlformats.org/officeDocument/2006/customXml" ds:itemID="{F71ADC1F-EE01-4DD6-9327-F79824325533}"/>
</file>

<file path=customXml/itemProps3.xml><?xml version="1.0" encoding="utf-8"?>
<ds:datastoreItem xmlns:ds="http://schemas.openxmlformats.org/officeDocument/2006/customXml" ds:itemID="{FE7EEB5E-C062-4BA1-B795-C21946B928ED}"/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219</TotalTime>
  <Words>523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Слои</vt:lpstr>
      <vt:lpstr>Классный час по ПДД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 Тут придётся задержаться, чтоб в движенье разобраться.</vt:lpstr>
      <vt:lpstr>  Трамвай                 Автобус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по ПДД</dc:title>
  <dc:creator>pupil</dc:creator>
  <cp:lastModifiedBy>User</cp:lastModifiedBy>
  <cp:revision>13</cp:revision>
  <dcterms:created xsi:type="dcterms:W3CDTF">2006-12-07T08:59:10Z</dcterms:created>
  <dcterms:modified xsi:type="dcterms:W3CDTF">2020-03-05T08:08:38Z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0x0101009BF2996B16AAC94DA0717F048C262250</vt:lpwstr>
  </property>
</Properties>
</file>