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66" r:id="rId7"/>
    <p:sldId id="267" r:id="rId8"/>
    <p:sldId id="258" r:id="rId9"/>
    <p:sldId id="268" r:id="rId10"/>
    <p:sldId id="259" r:id="rId11"/>
    <p:sldId id="260" r:id="rId12"/>
    <p:sldId id="261" r:id="rId13"/>
    <p:sldId id="262" r:id="rId14"/>
    <p:sldId id="269" r:id="rId15"/>
    <p:sldId id="270" r:id="rId16"/>
    <p:sldId id="275" r:id="rId17"/>
    <p:sldId id="271" r:id="rId18"/>
    <p:sldId id="272" r:id="rId19"/>
    <p:sldId id="273" r:id="rId20"/>
    <p:sldId id="280" r:id="rId21"/>
    <p:sldId id="281" r:id="rId22"/>
    <p:sldId id="282" r:id="rId23"/>
    <p:sldId id="283" r:id="rId24"/>
    <p:sldId id="284" r:id="rId25"/>
    <p:sldId id="285" r:id="rId26"/>
    <p:sldId id="276" r:id="rId27"/>
    <p:sldId id="278" r:id="rId28"/>
    <p:sldId id="277" r:id="rId29"/>
    <p:sldId id="296" r:id="rId30"/>
    <p:sldId id="297" r:id="rId31"/>
    <p:sldId id="301" r:id="rId32"/>
    <p:sldId id="303" r:id="rId33"/>
    <p:sldId id="298" r:id="rId34"/>
    <p:sldId id="299" r:id="rId35"/>
    <p:sldId id="300" r:id="rId36"/>
    <p:sldId id="291" r:id="rId37"/>
    <p:sldId id="292" r:id="rId38"/>
    <p:sldId id="293" r:id="rId39"/>
    <p:sldId id="294" r:id="rId40"/>
    <p:sldId id="286" r:id="rId41"/>
    <p:sldId id="287" r:id="rId42"/>
    <p:sldId id="288" r:id="rId43"/>
    <p:sldId id="289" r:id="rId44"/>
    <p:sldId id="290" r:id="rId45"/>
    <p:sldId id="302" r:id="rId46"/>
    <p:sldId id="304" r:id="rId47"/>
    <p:sldId id="305" r:id="rId48"/>
    <p:sldId id="306" r:id="rId49"/>
    <p:sldId id="307" r:id="rId50"/>
    <p:sldId id="308" r:id="rId51"/>
    <p:sldId id="310" r:id="rId52"/>
    <p:sldId id="30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54461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Социально-психолого-педагогическая служба школы</a:t>
            </a:r>
            <a:endParaRPr lang="ru-RU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Рабочие места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Кабинет социального педагога </a:t>
            </a:r>
          </a:p>
          <a:p>
            <a:pPr marL="0" indent="0" algn="ctr">
              <a:buNone/>
            </a:pPr>
            <a:r>
              <a:rPr lang="ru-RU" sz="4800" b="1" dirty="0" smtClean="0"/>
              <a:t>Кабинет </a:t>
            </a:r>
            <a:r>
              <a:rPr lang="ru-RU" sz="4800" b="1" dirty="0"/>
              <a:t>учителя логопеда 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/>
              <a:t>Сенсорная </a:t>
            </a:r>
            <a:r>
              <a:rPr lang="ru-RU" sz="4800" b="1" dirty="0"/>
              <a:t>комната 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/>
              <a:t>К</a:t>
            </a:r>
            <a:r>
              <a:rPr lang="ru-RU" sz="4800" b="1" dirty="0" smtClean="0"/>
              <a:t>омната доверия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Педагог-психолог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Блинова С.Р. (0,5 ставки)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обследования психолого-педагогической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готовности к обучению в школе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1, 5, 10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профориентационной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классах</a:t>
            </a:r>
          </a:p>
          <a:p>
            <a:pPr marL="0" indent="0"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психологического сопровождения при подготовке к экзаменам 9,11 классов</a:t>
            </a:r>
          </a:p>
          <a:p>
            <a:pPr marL="0" indent="0"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коррекционно-развивающих занятий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ребенком ОВЗ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сенсорной комнате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обследования психолого-педагогической готовности к обучению в школе 1, 5, 10 классов.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 descr="D:\Новая папка\Рыжкина\картинки\ClipartOffice2000\CORPBAS\J007875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857628"/>
            <a:ext cx="1928826" cy="2628896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75240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1</a:t>
            </a:r>
            <a:r>
              <a:rPr lang="ru-RU" sz="3600" dirty="0" smtClean="0"/>
              <a:t>.Диагностика </a:t>
            </a:r>
            <a:r>
              <a:rPr lang="ru-RU" sz="3600" dirty="0"/>
              <a:t>психолого-педагогической готовности к обучению в </a:t>
            </a:r>
            <a:r>
              <a:rPr lang="ru-RU" sz="3600" dirty="0" smtClean="0"/>
              <a:t>школе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2</a:t>
            </a:r>
            <a:r>
              <a:rPr lang="ru-RU" sz="3600" dirty="0" smtClean="0"/>
              <a:t>.Индивидуальная </a:t>
            </a:r>
            <a:r>
              <a:rPr lang="ru-RU" sz="3600" dirty="0"/>
              <a:t>работа с </a:t>
            </a:r>
            <a:r>
              <a:rPr lang="ru-RU" sz="3600" dirty="0" smtClean="0"/>
              <a:t>обучающимися, </a:t>
            </a:r>
            <a:r>
              <a:rPr lang="ru-RU" sz="3600" dirty="0"/>
              <a:t>направленная на повышение уровня их </a:t>
            </a:r>
            <a:r>
              <a:rPr lang="ru-RU" sz="3600" dirty="0" smtClean="0"/>
              <a:t>мотивации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3</a:t>
            </a:r>
            <a:r>
              <a:rPr lang="ru-RU" sz="3600" dirty="0" smtClean="0"/>
              <a:t>.Проведение </a:t>
            </a:r>
            <a:r>
              <a:rPr lang="ru-RU" sz="3600" dirty="0"/>
              <a:t>родительских </a:t>
            </a:r>
            <a:r>
              <a:rPr lang="ru-RU" sz="3600" dirty="0" smtClean="0"/>
              <a:t>собраний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4</a:t>
            </a:r>
            <a:r>
              <a:rPr lang="ru-RU" sz="3600" dirty="0" smtClean="0"/>
              <a:t>.Беседы </a:t>
            </a:r>
            <a:r>
              <a:rPr lang="ru-RU" sz="3600" dirty="0"/>
              <a:t>с классными руководителями и </a:t>
            </a:r>
            <a:r>
              <a:rPr lang="ru-RU" sz="3600" dirty="0" smtClean="0"/>
              <a:t>педагогами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>
            <a:normAutofit fontScale="90000"/>
          </a:bodyPr>
          <a:lstStyle/>
          <a:p>
            <a:pPr marL="0" indent="0" fontAlgn="base"/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профориентационной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в </a:t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9, 11 классах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 </a:t>
            </a: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учащихся 9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11 классов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«Профориентация учащихся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выбрать профессию».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.Социологический опрос учащихся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9,11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классов «Профнамерения выпускников 9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11 классов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.Индивидуальная, групповая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запросу.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родительских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собраний.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тематических классных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часов.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рекомендаций.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.Тренинг 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психологического сопровождения при подготовке к экзаменам 9,11 классов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pic>
        <p:nvPicPr>
          <p:cNvPr id="22530" name="Picture 2" descr="D:\Новая папка\Рыжкина\картинки\ClipartOffice2000\CORPBAS\J0078824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3"/>
            <a:ext cx="2530624" cy="286549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87824" y="980728"/>
            <a:ext cx="6048672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уровня тревожности выпускников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Тест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Тест «Моральная устойчивость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Подготовка рекомендаций  выпускникам по подготовке к ЕГЭ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ГИА.</a:t>
            </a:r>
          </a:p>
          <a:p>
            <a:pPr marL="0" indent="0" algn="r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Индивидуальные и групповые занятия (по запросу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Тренинг.</a:t>
            </a:r>
          </a:p>
          <a:p>
            <a:pPr marL="0" indent="0" algn="r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.Оформление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стенда для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выпускников.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с родителями (выступления на родительских собраниях, распространение буклетов).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1300" b="1" dirty="0"/>
              <a:t> 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 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коррекционно-развивающих занятий с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обучающимся с ДЦП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сенсорной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комнате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Живут на свете чудеса» </a:t>
            </a: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Цель </a:t>
            </a:r>
            <a:r>
              <a:rPr lang="ru-RU" dirty="0"/>
              <a:t>программы: целенаправленное и системное коррекционно-развивающее воздействие на сенсорно-перцептивную и эмоционально-волевую сферы ребенка тс ограниченными возможностями здоровья с использованием ресурсов сенсорной комнаты.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Программа включает </a:t>
            </a:r>
            <a:r>
              <a:rPr lang="ru-RU" b="1" i="1" dirty="0">
                <a:solidFill>
                  <a:srgbClr val="7030A0"/>
                </a:solidFill>
              </a:rPr>
              <a:t>три этапа: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/>
              <a:t>1. </a:t>
            </a:r>
            <a:r>
              <a:rPr lang="ru-RU" b="1" i="1" dirty="0"/>
              <a:t>Ознакомительный этап</a:t>
            </a:r>
            <a:r>
              <a:rPr lang="ru-RU" dirty="0"/>
              <a:t> (2 занятия). Цель: знакомство с ребенком, создание благоприятного психологического климата, изучение актуального уровня развития сенсорно-перцептивной и эмоционально-волевой </a:t>
            </a:r>
            <a:r>
              <a:rPr lang="ru-RU" dirty="0" smtClean="0"/>
              <a:t>сфер.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2. </a:t>
            </a:r>
            <a:r>
              <a:rPr lang="ru-RU" b="1" i="1" dirty="0"/>
              <a:t>Коррекционно-развивающий этап</a:t>
            </a:r>
            <a:r>
              <a:rPr lang="ru-RU" dirty="0"/>
              <a:t> </a:t>
            </a:r>
            <a:r>
              <a:rPr lang="ru-RU" dirty="0" smtClean="0"/>
              <a:t>(64 </a:t>
            </a:r>
            <a:r>
              <a:rPr lang="ru-RU" dirty="0"/>
              <a:t>занятий). Цель: коррекция и развитие сенсорно-перцептивной и эмоционально-волевой и познавательной сфер. </a:t>
            </a:r>
          </a:p>
          <a:p>
            <a:pPr marL="0" indent="0" algn="ctr">
              <a:buNone/>
            </a:pPr>
            <a:r>
              <a:rPr lang="ru-RU" b="1" i="1" dirty="0"/>
              <a:t>Завершающий этап </a:t>
            </a:r>
            <a:r>
              <a:rPr lang="ru-RU" dirty="0"/>
              <a:t>(2 занятия). Цель: выявление динамики развития сенсорно-перцептивной и эмоционально-волевой сфер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739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Участники программы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Обучающийся с диагнозом детский церебральный паралич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«В» класса: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Марьенкин Владимир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Занятия проводятся в сенсорной комнате:</a:t>
            </a:r>
          </a:p>
          <a:p>
            <a:pPr marL="0" indent="0" algn="ctr">
              <a:buNone/>
            </a:pPr>
            <a:r>
              <a:rPr lang="ru-RU" sz="3200" dirty="0" smtClean="0"/>
              <a:t> 2 раза в неделю.</a:t>
            </a:r>
          </a:p>
          <a:p>
            <a:pPr marL="0" indent="0" algn="ctr">
              <a:buNone/>
            </a:pPr>
            <a:r>
              <a:rPr lang="ru-RU" sz="3200" b="1" dirty="0" smtClean="0"/>
              <a:t>Понедельник:</a:t>
            </a:r>
          </a:p>
          <a:p>
            <a:pPr marL="0" indent="0" algn="ctr">
              <a:buNone/>
            </a:pPr>
            <a:r>
              <a:rPr lang="ru-RU" sz="3200" dirty="0" smtClean="0"/>
              <a:t>12.15 ч.-12.35 ч.</a:t>
            </a:r>
          </a:p>
          <a:p>
            <a:pPr marL="0" indent="0" algn="ctr">
              <a:buNone/>
            </a:pPr>
            <a:r>
              <a:rPr lang="ru-RU" sz="3200" b="1" dirty="0" smtClean="0"/>
              <a:t>Пятница:</a:t>
            </a:r>
          </a:p>
          <a:p>
            <a:pPr marL="0" indent="0" algn="ctr">
              <a:buNone/>
            </a:pPr>
            <a:r>
              <a:rPr lang="ru-RU" sz="3200" dirty="0" smtClean="0"/>
              <a:t>12.15 ч.-12.35 ч.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31411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СОГЛАСИЕ РОДИТЕЛЕЙ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Согласие родителей (законных представителей) на психологическое сопровождение ребёнка.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Я_____________________________________   являясь родителем (законным представителем)</a:t>
            </a:r>
          </a:p>
          <a:p>
            <a:pPr marL="0" indent="0">
              <a:buNone/>
            </a:pPr>
            <a:r>
              <a:rPr lang="ru-RU" b="1" dirty="0" smtClean="0"/>
              <a:t>________________________________________________                                                          </a:t>
            </a:r>
            <a:r>
              <a:rPr lang="ru-RU" dirty="0" smtClean="0"/>
              <a:t>                       (</a:t>
            </a:r>
            <a:r>
              <a:rPr lang="ru-RU" dirty="0"/>
              <a:t>ФИО ребёнка)</a:t>
            </a:r>
          </a:p>
          <a:p>
            <a:pPr marL="0" indent="0">
              <a:buNone/>
            </a:pPr>
            <a:r>
              <a:rPr lang="ru-RU" dirty="0"/>
              <a:t>даю согласие на проведение диагностического обследования психологом школы МКОУ Островская СОШ. Настоящее согласие дано мной «__»_________20___г. и действует на время пребывания моего ребёнка в школе.</a:t>
            </a:r>
          </a:p>
          <a:p>
            <a:pPr marL="0" indent="0" algn="r">
              <a:buNone/>
            </a:pPr>
            <a:r>
              <a:rPr lang="ru-RU" dirty="0"/>
              <a:t>Подпись____________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81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КЛАССНОМУ РУКОВОДИТЕЛЮ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Н</a:t>
            </a:r>
            <a:r>
              <a:rPr lang="ru-RU" b="1" dirty="0" smtClean="0"/>
              <a:t>аправление </a:t>
            </a:r>
            <a:r>
              <a:rPr lang="ru-RU" b="1" dirty="0"/>
              <a:t>на психологическое </a:t>
            </a:r>
            <a:r>
              <a:rPr lang="ru-RU" b="1" dirty="0" smtClean="0"/>
              <a:t>сопровождение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Я_____________________(ФИО классного руководителя)</a:t>
            </a:r>
          </a:p>
          <a:p>
            <a:pPr marL="0" indent="0">
              <a:buNone/>
            </a:pPr>
            <a:r>
              <a:rPr lang="ru-RU" dirty="0" smtClean="0"/>
              <a:t>являюсь классным руководителем_________(класса)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прошу провести с обучающимся</a:t>
            </a:r>
            <a:r>
              <a:rPr lang="ru-RU" dirty="0" smtClean="0"/>
              <a:t>____________________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         </a:t>
            </a:r>
            <a:r>
              <a:rPr lang="ru-RU" dirty="0" smtClean="0"/>
              <a:t>   </a:t>
            </a:r>
            <a:r>
              <a:rPr lang="ru-RU" dirty="0"/>
              <a:t>(ФИО ребенка)	</a:t>
            </a:r>
          </a:p>
          <a:p>
            <a:pPr marL="0" indent="0" algn="ctr">
              <a:buNone/>
            </a:pPr>
            <a:r>
              <a:rPr lang="ru-RU" dirty="0" smtClean="0"/>
              <a:t>(коррекционную </a:t>
            </a:r>
            <a:r>
              <a:rPr lang="ru-RU" dirty="0"/>
              <a:t>работу, психологическое обследование, дать характеристику и т.п.)</a:t>
            </a:r>
          </a:p>
          <a:p>
            <a:pPr marL="0" indent="0">
              <a:buNone/>
            </a:pPr>
            <a:r>
              <a:rPr lang="ru-RU" dirty="0"/>
              <a:t>«__»_________20___г. </a:t>
            </a:r>
          </a:p>
          <a:p>
            <a:pPr marL="0" indent="0" algn="r">
              <a:buNone/>
            </a:pPr>
            <a:r>
              <a:rPr lang="ru-RU" dirty="0"/>
              <a:t>Подпись____________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211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ЗАЯВЛЕНИЕ РОДИТЕЛЯ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3272" cy="554461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Прошу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зачислить моего сына (дочь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)_____________________________________,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рождения_________________г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. ученика (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цу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) ___________класса </a:t>
            </a:r>
          </a:p>
          <a:p>
            <a:pPr marL="0" indent="0" algn="just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на коррекционные занятия с психологом. Обязуюсь контролировать посещаемость занятий.</a:t>
            </a:r>
          </a:p>
          <a:p>
            <a:pPr marL="0" indent="0" algn="just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Подпись_____________	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Дата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__________________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Сведения о семье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Ф.И.О. матери_________________________________________________________________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Место работы, телефон__________________________________________________________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Ф.И.О. отца__________________________________________________________________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Место работы, телефон__________________________________________________________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Сведения о ребенке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Соматическое состояние ребенка (на учете каких врачей состоит, с какого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возратса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Какие заболевания перенес в раннем возрасте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слуха__________________,состояние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зрения_____________________________.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Ребенок часто жалуется на головную боль, усталость, плохой сон, аппетит, страхи</a:t>
            </a:r>
          </a:p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Какой детский сад посещал Ваш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ребенок_________________________,логопедическая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группа (да, нет)__________________________________________________________________________.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Ф.И.О. классного руководителя__________________________________________________.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67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ВЗАИМОДЕЙСТВИЕ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268760"/>
            <a:ext cx="83582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Социально-психолого-педагогическая служба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562" y="1983140"/>
            <a:ext cx="2000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Социальный педагог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007" y="1983140"/>
            <a:ext cx="200026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Учитель-логопед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3914" y="2029985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28728" y="4357694"/>
            <a:ext cx="564360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500702"/>
            <a:ext cx="81439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(законные представители)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214414" y="1697388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68544" y="1693303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965173" y="171507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285852" y="4071942"/>
            <a:ext cx="42862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6929454" y="4000504"/>
            <a:ext cx="428628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71934" y="5214950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60693" y="3143248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Классный руководитель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75114" y="3170262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Дефектолог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2732370" y="1715074"/>
            <a:ext cx="357190" cy="142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652120" y="1699035"/>
            <a:ext cx="357190" cy="142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://www.domashniy.ru/f/upload/media/58800/illu_article_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4" y="3981451"/>
            <a:ext cx="2771775" cy="27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7535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  <a:t>ПЕДАГОГ-ПСИХОЛОГ: Веселова А.А.</a:t>
            </a:r>
            <a:b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</a:rPr>
              <a:t>Работа с обучающимися:</a:t>
            </a:r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i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68313" y="1221318"/>
            <a:ext cx="82296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2 – 3 классы: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hlink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chemeClr val="hlink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sz="3200" b="1" i="1" dirty="0">
              <a:solidFill>
                <a:schemeClr val="hlink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107950" y="3716867"/>
            <a:ext cx="82296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4 класс:</a:t>
            </a:r>
            <a:r>
              <a:rPr lang="ru-RU" sz="3200" b="1" i="1" dirty="0">
                <a:solidFill>
                  <a:schemeClr val="hlink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chemeClr val="hlink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sz="3200" b="1" i="1" dirty="0">
              <a:solidFill>
                <a:schemeClr val="hlink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6" y="4487671"/>
            <a:ext cx="7192963" cy="2031325"/>
          </a:xfrm>
          <a:noFill/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Изучение уровня готовности к обучению в среднем звене: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«Диагностика смысловой памяти» («10 пар слов»).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«Социометрия».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диагностики развития мышления А.З.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Диагностическое сочинение.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Опросник мотивации в мод.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рямоугольник 11"/>
          <p:cNvSpPr>
            <a:spLocks noChangeArrowheads="1"/>
          </p:cNvSpPr>
          <p:nvPr/>
        </p:nvSpPr>
        <p:spPr bwMode="auto">
          <a:xfrm>
            <a:off x="323851" y="1221318"/>
            <a:ext cx="7561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Диагностики когнитивных процессов у учащихся: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«Корректурная проба»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«10 слов»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диагностики мышления, осведомленности Э. Ф.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Замбацявичене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Тест простых поручений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Дембо-Рубинштейна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msk.doski.ru/i/72/77/727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763184"/>
            <a:ext cx="2951162" cy="2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9389" y="645585"/>
            <a:ext cx="6624637" cy="58547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Изучение личностной сферы, уровня агрессии и школьной тревожности у учащихся: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диагностики показателей и форм агрессии (А.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Дарки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адаптации А.К.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Осницкого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Тест школьной тревожности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идентификации акцентуаций характера у подростков (по А.Е.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Личко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диагностики предрасположенности личности к конфликтному поведению (методика К.Томаса в адаптации Гришиной Н.В.);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«Интеллектуальная лабильность»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Групповой интеллектуальный тест (ГИТ) в адаптации Акимовой М.К., Борисовой Е.М., Козловой В.Т. (6 класс)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ШТУР (7 класс)</a:t>
            </a:r>
          </a:p>
          <a:p>
            <a:pPr eaLnBrk="1" hangingPunct="1">
              <a:buFont typeface="Arial" charset="0"/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/>
          </p:nvPr>
        </p:nvSpPr>
        <p:spPr>
          <a:xfrm>
            <a:off x="468313" y="165101"/>
            <a:ext cx="8229600" cy="4804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6 – 7 классы:</a:t>
            </a:r>
            <a:b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kakzdorovo.center/assets/images/services/orient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123951"/>
            <a:ext cx="40957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ttp://iarl.ru/wp-content/uploads/2014/06/eXEvlutl0wjf02Dq2bcy8QSfW3rnYvxDvuMLl4uhDu3IVqqjuxOa0DSoarxavh3-900%D1%85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658784"/>
            <a:ext cx="3816350" cy="21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68313" y="740834"/>
            <a:ext cx="8229600" cy="452543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Диагностика познавательных и профессиональных интересов, уровня агрессии и школьной тревожности у учащихся: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Шкала тревожности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Метод незаконченных предложений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Опросник Басса-Дарки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ШТУР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Тест  Беннета («Определение  технических способностей»)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Матрица выбора профессии (методика Г. Резапкиной)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Дифференциально-диагностический опросник Е.А. климова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2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4804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8 класс:</a:t>
            </a:r>
            <a:b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50825" y="740833"/>
            <a:ext cx="8229600" cy="670984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Понедельник – Четверг</a:t>
            </a:r>
          </a:p>
          <a:p>
            <a:pPr algn="ctr" eaLnBrk="1" hangingPunct="1">
              <a:buFont typeface="Arial" charset="0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4214809" y="165101"/>
            <a:ext cx="4699003" cy="4804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Коррекционная школа: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i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3708400" y="1316567"/>
            <a:ext cx="53276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Коррекционно-развивающая программа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детей 7-10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умственной отсталостью</a:t>
            </a:r>
          </a:p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(2,3,4 классы)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 работы: Коррекция и развитие высших психических функций детей</a:t>
            </a:r>
            <a:r>
              <a:rPr lang="ru-RU" dirty="0"/>
              <a:t>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Коррекционно-развивающая программа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детей 11-16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умственной отсталостью</a:t>
            </a:r>
          </a:p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(5,6,7,8,9 классы)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 работы: Формирование положительных  межличностных взаимоотношений между детьми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ru-RU" dirty="0"/>
          </a:p>
        </p:txBody>
      </p:sp>
      <p:pic>
        <p:nvPicPr>
          <p:cNvPr id="7173" name="Picture 2" descr="https://pp.vk.me/c622528/v622528442/45999/63izWzlwn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"/>
            <a:ext cx="3592512" cy="35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s://pp.vk.me/c622528/v622528442/459ab/7TcfIdZzx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3141133"/>
            <a:ext cx="3527425" cy="351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s://ucare.timepad.ru/e94025f2-0b9a-4bea-840b-29c852e4d10d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4" y="3678767"/>
            <a:ext cx="41751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http://www.my-psiholog.org.ua/wp-content/uploads/detskiy-psiho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5101"/>
            <a:ext cx="3887788" cy="345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5832475" cy="67098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  <a:t>Работа с родителями:</a:t>
            </a:r>
          </a:p>
        </p:txBody>
      </p: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250826" y="836085"/>
            <a:ext cx="4537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Консультирование (индивидуальное и групповое) по актуальным проблемам с целью оказания адресной помощи;</a:t>
            </a:r>
          </a:p>
          <a:p>
            <a:pPr algn="ctr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Психологическое просвещение: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Выступление на родительских собраниях на темы: «Компьютерная зависимость», «Психологические особенности возрастных периодов»,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«Общение родителей и детей – залог взаимопонимания», «Особенности общения с подростком в семье», «Психологические особенности детей с умственной отсталостью»,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Разработка буклетов и памяток для родителей   </a:t>
            </a:r>
          </a:p>
          <a:p>
            <a:pPr>
              <a:buFont typeface="Arial" charset="0"/>
              <a:buChar char="•"/>
            </a:pPr>
            <a:endParaRPr lang="ru-RU" b="1" dirty="0"/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ttps://ucare.timepad.ru/e94025f2-0b9a-4bea-840b-29c852e4d10d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509434"/>
            <a:ext cx="4464050" cy="320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ttp://www.my-psiholog.org.ua/wp-content/uploads/detskiy-psiho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65100"/>
            <a:ext cx="4608512" cy="40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5832475" cy="67098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</a:rPr>
              <a:t>Работа с педагогами</a:t>
            </a: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50826" y="836085"/>
            <a:ext cx="45370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Консультирование (индивидуальное и групповое) по актуальным проблемам с целью оказания адресной помощи;</a:t>
            </a:r>
          </a:p>
          <a:p>
            <a:pPr algn="ctr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Психологическое просвещение:</a:t>
            </a:r>
          </a:p>
          <a:p>
            <a:pPr algn="ctr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Выступление на педагогических советах;</a:t>
            </a:r>
          </a:p>
          <a:p>
            <a:pPr algn="ctr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буклетов, памяток и стендов для педагогов.</a:t>
            </a:r>
            <a:endParaRPr lang="ru-RU" sz="2000" dirty="0"/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Учителя логопеды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8219256" cy="5544616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Блинова С.Р. (0,5 ставки)</a:t>
            </a:r>
          </a:p>
          <a:p>
            <a:pPr marL="0" indent="0"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 </a:t>
            </a:r>
            <a:r>
              <a:rPr lang="ru-RU" dirty="0"/>
              <a:t>работы учителя-логопеда в рамках ФГОС: своевременное выявление и оказание помощи обучающимся, имеющим нарушения устной и письменной речи.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Работа строится по коррекционно-развивающей программе логопедических </a:t>
            </a:r>
            <a:r>
              <a:rPr lang="ru-RU" dirty="0"/>
              <a:t>занятий  </a:t>
            </a:r>
          </a:p>
          <a:p>
            <a:pPr marL="0" indent="0" algn="r">
              <a:buNone/>
            </a:pPr>
            <a:r>
              <a:rPr lang="ru-RU" dirty="0"/>
              <a:t>среди обучающихся  </a:t>
            </a:r>
            <a:r>
              <a:rPr lang="ru-RU" b="1" u="sng" dirty="0"/>
              <a:t>5 – 7 </a:t>
            </a:r>
            <a:r>
              <a:rPr lang="ru-RU" b="1" u="sng" dirty="0" smtClean="0"/>
              <a:t>классов </a:t>
            </a:r>
          </a:p>
          <a:p>
            <a:pPr marL="0" indent="0" algn="r">
              <a:buNone/>
            </a:pPr>
            <a:r>
              <a:rPr lang="ru-RU" b="1" u="sng" dirty="0" smtClean="0"/>
              <a:t>(обучающиеся с ЗПР).</a:t>
            </a:r>
          </a:p>
          <a:p>
            <a:pPr marL="0" indent="0">
              <a:buNone/>
            </a:pPr>
            <a:r>
              <a:rPr lang="ru-RU" b="1" u="sng" dirty="0" smtClean="0"/>
              <a:t>Занятия проводятся 2 раза </a:t>
            </a:r>
            <a:r>
              <a:rPr lang="ru-RU" b="1" u="sng" dirty="0"/>
              <a:t>в неделю </a:t>
            </a:r>
            <a:r>
              <a:rPr lang="ru-RU" dirty="0"/>
              <a:t>по 15 минут индивидуально или 20 минут в группе.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673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ЗАЯВЛЕНИЕ РОДИТЕЛЯ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b="1" dirty="0" smtClean="0"/>
              <a:t>Прошу </a:t>
            </a:r>
            <a:r>
              <a:rPr lang="ru-RU" sz="3500" b="1" dirty="0"/>
              <a:t>зачислить моего сына (дочь)______________________________________________,</a:t>
            </a:r>
          </a:p>
          <a:p>
            <a:pPr marL="0" indent="0">
              <a:buNone/>
            </a:pPr>
            <a:r>
              <a:rPr lang="ru-RU" sz="3500" b="1" dirty="0"/>
              <a:t>дата </a:t>
            </a:r>
            <a:r>
              <a:rPr lang="ru-RU" sz="3500" b="1" dirty="0" err="1"/>
              <a:t>рождения_________________г</a:t>
            </a:r>
            <a:r>
              <a:rPr lang="ru-RU" sz="3500" b="1" dirty="0"/>
              <a:t>. ученика (</a:t>
            </a:r>
            <a:r>
              <a:rPr lang="ru-RU" sz="3500" b="1" dirty="0" err="1"/>
              <a:t>цу</a:t>
            </a:r>
            <a:r>
              <a:rPr lang="ru-RU" sz="3500" b="1" dirty="0"/>
              <a:t>) ___________класса </a:t>
            </a:r>
          </a:p>
          <a:p>
            <a:pPr marL="0" indent="0">
              <a:buNone/>
            </a:pPr>
            <a:r>
              <a:rPr lang="ru-RU" sz="3500" b="1" dirty="0"/>
              <a:t>на логопедические коррекционные занятия. Обязуюсь контролировать посещаемость занятий.</a:t>
            </a:r>
          </a:p>
          <a:p>
            <a:pPr marL="0" indent="0">
              <a:buNone/>
            </a:pPr>
            <a:r>
              <a:rPr lang="ru-RU" sz="3500" b="1" dirty="0"/>
              <a:t>Подпись_____________	Дата__________________</a:t>
            </a:r>
          </a:p>
          <a:p>
            <a:pPr marL="0" indent="0" algn="ctr">
              <a:buNone/>
            </a:pPr>
            <a:r>
              <a:rPr lang="ru-RU" b="1" dirty="0"/>
              <a:t>Сведения о семье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Ф.И.О. матери_________________________________________________________________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Место работы, телефон________________________________________</a:t>
            </a:r>
          </a:p>
          <a:p>
            <a:pPr marL="0" indent="0">
              <a:buNone/>
            </a:pPr>
            <a:r>
              <a:rPr lang="ru-RU" dirty="0"/>
              <a:t>Ф.И.О. отца__________________________________________________________________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Место работы, телефон________________________________________</a:t>
            </a:r>
          </a:p>
          <a:p>
            <a:pPr marL="0" indent="0" algn="ctr">
              <a:buNone/>
            </a:pPr>
            <a:r>
              <a:rPr lang="ru-RU" b="1" dirty="0"/>
              <a:t>Сведения о ребенке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Соматическое состояние ребенка (на учете каких врачей состоит, с какого </a:t>
            </a:r>
            <a:r>
              <a:rPr lang="ru-RU" dirty="0" err="1"/>
              <a:t>возратса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__________________________________________________________________________________________________________________________________________________________.</a:t>
            </a:r>
          </a:p>
          <a:p>
            <a:pPr marL="0" indent="0">
              <a:buNone/>
            </a:pPr>
            <a:r>
              <a:rPr lang="ru-RU" dirty="0"/>
              <a:t>Какие заболевания перенес в раннем возрасте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__________________________________________________________________________________________________________________________________________________________.</a:t>
            </a:r>
          </a:p>
          <a:p>
            <a:pPr marL="0" indent="0">
              <a:buNone/>
            </a:pPr>
            <a:r>
              <a:rPr lang="ru-RU" dirty="0"/>
              <a:t>Состояние </a:t>
            </a:r>
            <a:r>
              <a:rPr lang="ru-RU" dirty="0" err="1"/>
              <a:t>слуха__________________,состояние</a:t>
            </a:r>
            <a:r>
              <a:rPr lang="ru-RU" dirty="0"/>
              <a:t> зрения_____________________________.</a:t>
            </a:r>
          </a:p>
          <a:p>
            <a:pPr marL="0" indent="0">
              <a:buNone/>
            </a:pPr>
            <a:r>
              <a:rPr lang="ru-RU" dirty="0"/>
              <a:t>Ребенок часто жалуется на головную боль, усталость, плохой сон, аппетит, страхи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__________________________________________________________________________________________________________________________________________________________.</a:t>
            </a:r>
          </a:p>
          <a:p>
            <a:pPr marL="0" indent="0">
              <a:buNone/>
            </a:pPr>
            <a:r>
              <a:rPr lang="ru-RU" dirty="0"/>
              <a:t>Какой детский сад посещал Ваш </a:t>
            </a:r>
            <a:r>
              <a:rPr lang="ru-RU" dirty="0" err="1"/>
              <a:t>ребенок_________________________,логопедическая</a:t>
            </a:r>
            <a:r>
              <a:rPr lang="ru-RU" dirty="0"/>
              <a:t> группа (да, нет)_____________________.</a:t>
            </a:r>
          </a:p>
          <a:p>
            <a:pPr marL="0" indent="0">
              <a:buNone/>
            </a:pPr>
            <a:r>
              <a:rPr lang="ru-RU" dirty="0"/>
              <a:t>Ф.И.О. классного руководителя__________________________________________________.</a:t>
            </a:r>
          </a:p>
          <a:p>
            <a:pPr marL="0" indent="0">
              <a:buNone/>
            </a:pPr>
            <a:r>
              <a:rPr lang="ru-RU" dirty="0"/>
              <a:t>Оставался ли Ваш ребенок на повторное обучение (в каком классе)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_____________________________________________________________________________.</a:t>
            </a:r>
          </a:p>
          <a:p>
            <a:pPr marL="0" indent="0" algn="ctr">
              <a:buNone/>
            </a:pPr>
            <a:r>
              <a:rPr lang="ru-RU" b="1" dirty="0"/>
              <a:t>Укажите, какие школьные трудности испытывает Ваш ребенок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(нужное подчеркнуть):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невнимательный, часто отвлекается, быстро утомляется, гиперактивный, боится отвечать перед классом, часто ленится, </a:t>
            </a:r>
            <a:r>
              <a:rPr lang="ru-RU" dirty="0" err="1"/>
              <a:t>неуверен</a:t>
            </a:r>
            <a:r>
              <a:rPr lang="ru-RU" dirty="0"/>
              <a:t> </a:t>
            </a:r>
            <a:r>
              <a:rPr lang="ru-RU" dirty="0" smtClean="0"/>
              <a:t>в себе</a:t>
            </a:r>
            <a:r>
              <a:rPr lang="ru-RU" dirty="0"/>
              <a:t>, непослушный, с трудом садится за выполнение домашнего задания;</a:t>
            </a:r>
          </a:p>
          <a:p>
            <a:pPr marL="0" indent="0">
              <a:buNone/>
            </a:pPr>
            <a:r>
              <a:rPr lang="ru-RU" dirty="0"/>
              <a:t>- низкая успеваемость по предметам (математика, чтение, русский язык);</a:t>
            </a:r>
          </a:p>
          <a:p>
            <a:pPr marL="0" indent="0">
              <a:buNone/>
            </a:pPr>
            <a:r>
              <a:rPr lang="ru-RU" dirty="0"/>
              <a:t>- мало читает, медленно читает, допускает при чтении много ошибок, не понимает прочитанное, затрудняется </a:t>
            </a:r>
            <a:r>
              <a:rPr lang="ru-RU" dirty="0" err="1"/>
              <a:t>перессказывать</a:t>
            </a:r>
            <a:r>
              <a:rPr lang="ru-RU" dirty="0"/>
              <a:t> текст;</a:t>
            </a:r>
          </a:p>
          <a:p>
            <a:pPr marL="0" indent="0">
              <a:buNone/>
            </a:pPr>
            <a:r>
              <a:rPr lang="ru-RU" dirty="0"/>
              <a:t>- допускает много ошибок при списывании в диктанте, не замечает своих ошибок, не знает как исправить ошибки, не умеет применять правила правописания, плохой почерк.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590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Список обучающихся, зачисленных на логопункт, время занятий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82676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1.Смелов М., 5 «в»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2.Румянцев А.,5 «в»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3.Колчина А., 6 «в»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4.Смирнов Р., 6 «в»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5.Клюкин А.,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 «в»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Румянцев М.,6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в» класс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7.Родионов А., 6 «б»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8.Суворова Л., 7 «а» 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9.Савин А.,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«а»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10.Титова Е.,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«а»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класс.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/>
              <a:t>НА КАЖДОГО ОБУЧАЮЩЕГОСЯ </a:t>
            </a:r>
            <a:r>
              <a:rPr lang="ru-RU" sz="2000" b="1" dirty="0" smtClean="0"/>
              <a:t>ЗАПОЛНЯЕТСЯ: 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РЕЧЕВАЯ </a:t>
            </a:r>
            <a:r>
              <a:rPr lang="ru-RU" b="1" u="sng" dirty="0">
                <a:solidFill>
                  <a:srgbClr val="7030A0"/>
                </a:solidFill>
              </a:rPr>
              <a:t>КАРТА 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196752"/>
            <a:ext cx="5184576" cy="54726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400" b="1" dirty="0" smtClean="0">
                <a:solidFill>
                  <a:srgbClr val="7030A0"/>
                </a:solidFill>
              </a:rPr>
              <a:t>Понедельник:</a:t>
            </a:r>
          </a:p>
          <a:p>
            <a:pPr marL="0" indent="0" algn="ctr">
              <a:buNone/>
            </a:pPr>
            <a:r>
              <a:rPr lang="ru-RU" sz="7400" b="1" dirty="0"/>
              <a:t>12.55 Смелов М., Румянцев А</a:t>
            </a:r>
            <a:r>
              <a:rPr lang="ru-RU" sz="7400" b="1" dirty="0" smtClean="0"/>
              <a:t>.</a:t>
            </a:r>
          </a:p>
          <a:p>
            <a:pPr marL="0" indent="0" algn="ctr">
              <a:buNone/>
            </a:pPr>
            <a:r>
              <a:rPr lang="ru-RU" sz="7400" b="1" dirty="0" smtClean="0">
                <a:solidFill>
                  <a:srgbClr val="7030A0"/>
                </a:solidFill>
              </a:rPr>
              <a:t>Вторник:</a:t>
            </a:r>
          </a:p>
          <a:p>
            <a:pPr marL="0" indent="0" algn="ctr">
              <a:buNone/>
            </a:pPr>
            <a:r>
              <a:rPr lang="ru-RU" sz="7400" b="1" dirty="0" smtClean="0"/>
              <a:t>13.00 Смирнов Р., </a:t>
            </a:r>
            <a:r>
              <a:rPr lang="ru-RU" sz="7400" b="1" dirty="0" err="1" smtClean="0"/>
              <a:t>Клюкин</a:t>
            </a:r>
            <a:r>
              <a:rPr lang="ru-RU" sz="7400" b="1" dirty="0" smtClean="0"/>
              <a:t> А.</a:t>
            </a:r>
          </a:p>
          <a:p>
            <a:pPr marL="0" indent="0" algn="ctr">
              <a:buNone/>
            </a:pPr>
            <a:r>
              <a:rPr lang="ru-RU" sz="7400" b="1" dirty="0" smtClean="0"/>
              <a:t>14.00 Родионов А.</a:t>
            </a:r>
          </a:p>
          <a:p>
            <a:pPr marL="0" indent="0" algn="ctr">
              <a:buNone/>
            </a:pPr>
            <a:r>
              <a:rPr lang="ru-RU" sz="7400" b="1" dirty="0" smtClean="0">
                <a:solidFill>
                  <a:srgbClr val="7030A0"/>
                </a:solidFill>
              </a:rPr>
              <a:t>Среда:</a:t>
            </a:r>
          </a:p>
          <a:p>
            <a:pPr marL="0" indent="0" algn="ctr">
              <a:buNone/>
            </a:pPr>
            <a:r>
              <a:rPr lang="ru-RU" sz="7400" b="1" dirty="0" smtClean="0"/>
              <a:t>12.55 Смелов М., Румянцев А.</a:t>
            </a:r>
          </a:p>
          <a:p>
            <a:pPr marL="0" indent="0" algn="ctr">
              <a:buNone/>
            </a:pPr>
            <a:r>
              <a:rPr lang="ru-RU" sz="7400" b="1" dirty="0" smtClean="0"/>
              <a:t>14.10 Колчина А., Румянцев М.</a:t>
            </a:r>
          </a:p>
          <a:p>
            <a:pPr marL="0" indent="0" algn="ctr">
              <a:buNone/>
            </a:pPr>
            <a:r>
              <a:rPr lang="ru-RU" sz="7400" b="1" dirty="0" smtClean="0">
                <a:solidFill>
                  <a:srgbClr val="7030A0"/>
                </a:solidFill>
              </a:rPr>
              <a:t>Четверг:</a:t>
            </a:r>
          </a:p>
          <a:p>
            <a:pPr marL="0" indent="0" algn="ctr">
              <a:buNone/>
            </a:pPr>
            <a:r>
              <a:rPr lang="ru-RU" sz="7400" b="1" dirty="0" smtClean="0"/>
              <a:t>12.55 Титова Е., Суворова Л., Савин А.</a:t>
            </a:r>
          </a:p>
          <a:p>
            <a:pPr marL="0" indent="0" algn="ctr">
              <a:buNone/>
            </a:pPr>
            <a:r>
              <a:rPr lang="ru-RU" sz="7400" b="1" dirty="0" smtClean="0"/>
              <a:t>13.15 Родионов А.</a:t>
            </a:r>
          </a:p>
          <a:p>
            <a:pPr marL="0" indent="0" algn="ctr">
              <a:buNone/>
            </a:pPr>
            <a:r>
              <a:rPr lang="ru-RU" sz="7400" b="1" dirty="0" smtClean="0">
                <a:solidFill>
                  <a:srgbClr val="7030A0"/>
                </a:solidFill>
              </a:rPr>
              <a:t>Пятница:</a:t>
            </a:r>
          </a:p>
          <a:p>
            <a:pPr marL="0" indent="0" algn="ctr">
              <a:buNone/>
            </a:pPr>
            <a:r>
              <a:rPr lang="ru-RU" sz="7400" b="1" dirty="0" smtClean="0"/>
              <a:t>11.20 </a:t>
            </a:r>
            <a:r>
              <a:rPr lang="ru-RU" sz="7400" b="1" dirty="0"/>
              <a:t>Титова Е., Суворова Л., Савин А</a:t>
            </a:r>
            <a:r>
              <a:rPr lang="ru-RU" sz="7400" b="1" dirty="0" smtClean="0"/>
              <a:t>.</a:t>
            </a:r>
          </a:p>
          <a:p>
            <a:pPr marL="0" indent="0" algn="ctr">
              <a:buNone/>
            </a:pPr>
            <a:r>
              <a:rPr lang="ru-RU" sz="7400" b="1" dirty="0"/>
              <a:t>13.00 Смирнов Р., </a:t>
            </a:r>
            <a:r>
              <a:rPr lang="ru-RU" sz="7400" b="1" dirty="0" err="1"/>
              <a:t>Клюкин</a:t>
            </a:r>
            <a:r>
              <a:rPr lang="ru-RU" sz="7400" b="1" dirty="0"/>
              <a:t> А</a:t>
            </a:r>
            <a:r>
              <a:rPr lang="ru-RU" sz="7400" b="1" dirty="0" smtClean="0"/>
              <a:t>.</a:t>
            </a:r>
          </a:p>
          <a:p>
            <a:pPr marL="0" indent="0" algn="ctr">
              <a:buNone/>
            </a:pPr>
            <a:r>
              <a:rPr lang="ru-RU" sz="7400" b="1" dirty="0"/>
              <a:t>14.10 Колчина А., Румянцев М</a:t>
            </a:r>
            <a:r>
              <a:rPr lang="ru-RU" sz="7400" b="1" dirty="0" smtClean="0"/>
              <a:t>.</a:t>
            </a:r>
          </a:p>
          <a:p>
            <a:pPr marL="0" indent="0" algn="ctr">
              <a:buNone/>
            </a:pPr>
            <a:endParaRPr lang="ru-RU" sz="74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9098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Учителя логопеды</a:t>
            </a:r>
            <a:endParaRPr lang="ru-RU" dirty="0" smtClean="0"/>
          </a:p>
        </p:txBody>
      </p:sp>
      <p:sp>
        <p:nvSpPr>
          <p:cNvPr id="8195" name="Объект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b="1" u="sng" dirty="0" smtClean="0">
                <a:solidFill>
                  <a:srgbClr val="0070C0"/>
                </a:solidFill>
              </a:rPr>
              <a:t>Терехова Т.В.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Цели и задачи работы: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коррекция нарушения в развитии устной и письменной речи обучающихся;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- разъяснение специальных знаний по логопедии среди педагогов, родителей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(законных представителей), обучающихся.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8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800" b="1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СЕНСОРНАЯ КОМНАТА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smtClean="0"/>
              <a:t>Цель </a:t>
            </a:r>
            <a:r>
              <a:rPr lang="ru-RU" smtClean="0"/>
              <a:t>: </a:t>
            </a:r>
            <a:r>
              <a:rPr lang="ru-RU" dirty="0" smtClean="0"/>
              <a:t>целенаправленное и системное коррекционно-развивающее воздействие на </a:t>
            </a:r>
            <a:r>
              <a:rPr lang="ru-RU" dirty="0" err="1" smtClean="0"/>
              <a:t>сенсорно-перцептивную</a:t>
            </a:r>
            <a:r>
              <a:rPr lang="ru-RU" dirty="0" smtClean="0"/>
              <a:t> и эмоционально-волевую сферы ребенка тс ограниченными возможностями здоровья с использованием ресурсов сенсорной комнаты.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50069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/>
              <a:t>В логопедический пункт зачисляются обучающиеся общеобразовательного учреждения, имеющие нарушения в: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/>
              <a:t>   - развитии устной и письменной речи, препятствующие их успешному освоению общеобразовательных программ (дети с общим недоразвитием речи (1-4 </a:t>
            </a:r>
            <a:r>
              <a:rPr lang="ru-RU" sz="2800" dirty="0" err="1" smtClean="0"/>
              <a:t>кл</a:t>
            </a:r>
            <a:r>
              <a:rPr lang="ru-RU" sz="2800" dirty="0" smtClean="0"/>
              <a:t>.);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/>
              <a:t>-фонетико-фонематическим недоразвитием речи (1-2 </a:t>
            </a:r>
            <a:r>
              <a:rPr lang="ru-RU" sz="2800" dirty="0" err="1" smtClean="0"/>
              <a:t>кл</a:t>
            </a:r>
            <a:r>
              <a:rPr lang="ru-RU" sz="2800" dirty="0" smtClean="0"/>
              <a:t>.); -нарушением чтения и письма (2-3-4 </a:t>
            </a:r>
            <a:r>
              <a:rPr lang="ru-RU" sz="2800" dirty="0" err="1" smtClean="0"/>
              <a:t>кл</a:t>
            </a:r>
            <a:r>
              <a:rPr lang="ru-RU" sz="2800" dirty="0" smtClean="0"/>
              <a:t>.).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Дата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7894974E-B56D-4A15-9D27-ADC7A27AC194}" type="datetime1">
              <a:rPr lang="ru-RU" smtClean="0"/>
              <a:pPr/>
              <a:t>13.02.2018</a:t>
            </a:fld>
            <a:endParaRPr lang="ru-RU" smtClean="0"/>
          </a:p>
        </p:txBody>
      </p:sp>
      <p:sp>
        <p:nvSpPr>
          <p:cNvPr id="819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Терехова Т.В.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Порядок комплектования: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Список обучающихся, зачисленных на логопункт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8186766" cy="5669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Смольянинов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Тимофей-1а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/>
              <a:t>2. Смирнов Александр-1 а</a:t>
            </a:r>
          </a:p>
          <a:p>
            <a:pPr marL="0" indent="0" algn="just">
              <a:buNone/>
            </a:pPr>
            <a:r>
              <a:rPr lang="ru-RU" sz="1200" b="1" dirty="0" smtClean="0"/>
              <a:t>3.Соболев Егор-1 б</a:t>
            </a:r>
          </a:p>
          <a:p>
            <a:pPr marL="0" indent="0" algn="just">
              <a:buNone/>
            </a:pPr>
            <a:r>
              <a:rPr lang="ru-RU" sz="1200" b="1" dirty="0" smtClean="0"/>
              <a:t>4. Назимов Артемий-1б</a:t>
            </a:r>
          </a:p>
          <a:p>
            <a:pPr marL="0" indent="0" algn="just">
              <a:buNone/>
            </a:pPr>
            <a:r>
              <a:rPr lang="ru-RU" sz="1200" b="1" dirty="0" smtClean="0"/>
              <a:t>5.Скворцов Матвей-1в</a:t>
            </a:r>
          </a:p>
          <a:p>
            <a:pPr marL="0" indent="0" algn="just">
              <a:buNone/>
            </a:pPr>
            <a:r>
              <a:rPr lang="ru-RU" sz="1200" b="1" dirty="0" smtClean="0"/>
              <a:t>6.Маширов Сергей-1в</a:t>
            </a:r>
          </a:p>
          <a:p>
            <a:pPr marL="0" indent="0" algn="just">
              <a:buNone/>
            </a:pPr>
            <a:r>
              <a:rPr lang="ru-RU" sz="1200" b="1" dirty="0" smtClean="0"/>
              <a:t>7.Коротаев Андрей -1 в</a:t>
            </a:r>
          </a:p>
          <a:p>
            <a:pPr marL="0" indent="0" algn="just">
              <a:buNone/>
            </a:pPr>
            <a:r>
              <a:rPr lang="ru-RU" sz="1200" b="1" dirty="0" smtClean="0"/>
              <a:t>8. Суворова Даша-1в</a:t>
            </a:r>
          </a:p>
          <a:p>
            <a:pPr marL="0" indent="0" algn="just">
              <a:buNone/>
            </a:pPr>
            <a:r>
              <a:rPr lang="ru-RU" sz="1200" b="1" dirty="0" smtClean="0"/>
              <a:t>9. Громов Савелий-1в</a:t>
            </a:r>
          </a:p>
          <a:p>
            <a:pPr marL="0" indent="0" algn="just">
              <a:buNone/>
            </a:pPr>
            <a:r>
              <a:rPr lang="ru-RU" sz="1200" b="1" dirty="0" smtClean="0"/>
              <a:t>10. </a:t>
            </a:r>
            <a:r>
              <a:rPr lang="ru-RU" sz="1200" b="1" dirty="0" err="1" smtClean="0"/>
              <a:t>Синицин</a:t>
            </a:r>
            <a:r>
              <a:rPr lang="ru-RU" sz="1200" b="1" dirty="0" smtClean="0"/>
              <a:t> Иван-1в </a:t>
            </a:r>
          </a:p>
          <a:p>
            <a:pPr marL="0" indent="0" algn="just">
              <a:buNone/>
            </a:pPr>
            <a:r>
              <a:rPr lang="ru-RU" sz="1200" b="1" dirty="0" smtClean="0"/>
              <a:t>11. Румянцев Илья-1 а</a:t>
            </a:r>
          </a:p>
          <a:p>
            <a:pPr marL="0" indent="0" algn="just">
              <a:buNone/>
            </a:pPr>
            <a:r>
              <a:rPr lang="ru-RU" sz="1200" b="1" dirty="0" smtClean="0"/>
              <a:t>12. </a:t>
            </a:r>
            <a:r>
              <a:rPr lang="ru-RU" sz="1200" b="1" dirty="0" err="1" smtClean="0"/>
              <a:t>Марьёнкин</a:t>
            </a:r>
            <a:r>
              <a:rPr lang="ru-RU" sz="1200" b="1" dirty="0" smtClean="0"/>
              <a:t> Владимир- 1в</a:t>
            </a:r>
          </a:p>
          <a:p>
            <a:pPr marL="0" indent="0" algn="just">
              <a:buNone/>
            </a:pPr>
            <a:r>
              <a:rPr lang="ru-RU" sz="1200" b="1" dirty="0" smtClean="0"/>
              <a:t>13. </a:t>
            </a:r>
            <a:r>
              <a:rPr lang="ru-RU" sz="1200" b="1" dirty="0" err="1" smtClean="0"/>
              <a:t>Опутина</a:t>
            </a:r>
            <a:r>
              <a:rPr lang="ru-RU" sz="1200" b="1" dirty="0" smtClean="0"/>
              <a:t> Ксения-2б</a:t>
            </a:r>
          </a:p>
          <a:p>
            <a:pPr marL="0" indent="0" algn="just">
              <a:buNone/>
            </a:pPr>
            <a:r>
              <a:rPr lang="ru-RU" sz="1200" b="1" dirty="0" smtClean="0"/>
              <a:t>14.Тихомиров Даниил-2 б</a:t>
            </a:r>
          </a:p>
          <a:p>
            <a:pPr marL="0" indent="0" algn="just">
              <a:buNone/>
            </a:pPr>
            <a:r>
              <a:rPr lang="ru-RU" sz="1200" b="1" dirty="0" smtClean="0"/>
              <a:t>15. Виноградов- 2в</a:t>
            </a:r>
          </a:p>
          <a:p>
            <a:pPr marL="0" indent="0" algn="just">
              <a:buNone/>
            </a:pPr>
            <a:r>
              <a:rPr lang="ru-RU" sz="1200" b="1" dirty="0" smtClean="0"/>
              <a:t>16.Кувалдин Никита-3а</a:t>
            </a:r>
          </a:p>
          <a:p>
            <a:pPr marL="0" indent="0" algn="just">
              <a:buNone/>
            </a:pPr>
            <a:r>
              <a:rPr lang="ru-RU" sz="1200" b="1" dirty="0" smtClean="0"/>
              <a:t>17.  Золотова Настя-3 а</a:t>
            </a:r>
          </a:p>
          <a:p>
            <a:pPr marL="0" indent="0" algn="just">
              <a:buNone/>
            </a:pPr>
            <a:r>
              <a:rPr lang="ru-RU" sz="1200" b="1" dirty="0" smtClean="0"/>
              <a:t>18.Коротаева Катя-3 в</a:t>
            </a:r>
          </a:p>
          <a:p>
            <a:pPr marL="0" indent="0" algn="just">
              <a:buNone/>
            </a:pPr>
            <a:r>
              <a:rPr lang="ru-RU" sz="1200" b="1" dirty="0" smtClean="0"/>
              <a:t>19.Печищев Максим-3 б</a:t>
            </a:r>
          </a:p>
          <a:p>
            <a:pPr marL="0" indent="0" algn="just">
              <a:buNone/>
            </a:pPr>
            <a:r>
              <a:rPr lang="ru-RU" sz="1200" b="1" dirty="0" smtClean="0"/>
              <a:t>20. Николаев Сергей-4 в</a:t>
            </a:r>
          </a:p>
          <a:p>
            <a:pPr marL="0" indent="0" algn="just">
              <a:buNone/>
            </a:pPr>
            <a:r>
              <a:rPr lang="ru-RU" sz="1200" b="1" dirty="0" smtClean="0"/>
              <a:t>21. Малышев Данил-4 в</a:t>
            </a:r>
          </a:p>
          <a:p>
            <a:pPr marL="0" indent="0" algn="r">
              <a:buNone/>
            </a:pPr>
            <a:r>
              <a:rPr lang="ru-RU" sz="2000" b="1" dirty="0" smtClean="0"/>
              <a:t>НА </a:t>
            </a:r>
            <a:r>
              <a:rPr lang="ru-RU" sz="2000" b="1" dirty="0"/>
              <a:t>КАЖДОГО ОБУЧАЮЩЕГОСЯ </a:t>
            </a:r>
            <a:r>
              <a:rPr lang="ru-RU" sz="2000" b="1" dirty="0" smtClean="0"/>
              <a:t>ЗАПОЛНЯЕТСЯ: </a:t>
            </a:r>
          </a:p>
          <a:p>
            <a:pPr marL="0" indent="0" algn="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РЕЧЕВАЯ </a:t>
            </a:r>
            <a:r>
              <a:rPr lang="ru-RU" b="1" u="sng" dirty="0">
                <a:solidFill>
                  <a:srgbClr val="7030A0"/>
                </a:solidFill>
              </a:rPr>
              <a:t>КАРТА 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098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ПРОГРАММА ЛОГОПЕДИЧЕСКОГО СОПРОВОЖДЕНИЯ РЕБЕНКА-ИНВАЛИДА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329114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обеспечение условий для оптимального развития обучающегося.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Основные направления:</a:t>
            </a:r>
          </a:p>
          <a:p>
            <a:pPr>
              <a:buNone/>
            </a:pPr>
            <a:r>
              <a:rPr lang="ru-RU" dirty="0" smtClean="0"/>
              <a:t>1.Диагностическая работа.</a:t>
            </a:r>
          </a:p>
          <a:p>
            <a:pPr>
              <a:buNone/>
            </a:pPr>
            <a:r>
              <a:rPr lang="ru-RU" dirty="0" smtClean="0"/>
              <a:t>2.Аналитическая работа.</a:t>
            </a:r>
          </a:p>
          <a:p>
            <a:pPr>
              <a:buNone/>
            </a:pPr>
            <a:r>
              <a:rPr lang="ru-RU" dirty="0" smtClean="0"/>
              <a:t>3.Организационная работа.</a:t>
            </a:r>
          </a:p>
          <a:p>
            <a:pPr>
              <a:buNone/>
            </a:pPr>
            <a:r>
              <a:rPr lang="ru-RU" dirty="0" smtClean="0"/>
              <a:t>4.Консультативная работа.</a:t>
            </a:r>
          </a:p>
          <a:p>
            <a:pPr>
              <a:buNone/>
            </a:pPr>
            <a:r>
              <a:rPr lang="ru-RU" dirty="0" smtClean="0"/>
              <a:t>5.Профилактическая работа.</a:t>
            </a:r>
          </a:p>
          <a:p>
            <a:pPr>
              <a:buNone/>
            </a:pPr>
            <a:r>
              <a:rPr lang="ru-RU" dirty="0" smtClean="0"/>
              <a:t>6.Коррекционно-развивающая работа.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186238" cy="49292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Обучающийся с диагнозом детский церебральный паралич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«В» класса: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Марьенкин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Владимир.</a:t>
            </a:r>
          </a:p>
          <a:p>
            <a:pPr marL="0" indent="0" algn="ctr">
              <a:buNone/>
            </a:pPr>
            <a:r>
              <a:rPr lang="ru-RU" b="1" dirty="0" smtClean="0"/>
              <a:t>Занятия проводятся в сенсорной комнате:</a:t>
            </a:r>
          </a:p>
          <a:p>
            <a:pPr marL="0" indent="0" algn="ctr">
              <a:buNone/>
            </a:pPr>
            <a:r>
              <a:rPr lang="ru-RU" dirty="0" smtClean="0"/>
              <a:t> 2 раза в неделю.</a:t>
            </a:r>
          </a:p>
          <a:p>
            <a:pPr marL="0" indent="0" algn="ctr">
              <a:buNone/>
            </a:pPr>
            <a:r>
              <a:rPr lang="ru-RU" b="1" dirty="0" smtClean="0"/>
              <a:t>Понедельник:</a:t>
            </a:r>
          </a:p>
          <a:p>
            <a:pPr marL="0" indent="0" algn="ctr">
              <a:buNone/>
            </a:pPr>
            <a:r>
              <a:rPr lang="ru-RU" dirty="0" smtClean="0"/>
              <a:t>12.00 ч.-12.15 ч.</a:t>
            </a:r>
          </a:p>
          <a:p>
            <a:pPr marL="0" indent="0" algn="ctr">
              <a:buNone/>
            </a:pPr>
            <a:r>
              <a:rPr lang="ru-RU" b="1" dirty="0" smtClean="0"/>
              <a:t>Пятница:</a:t>
            </a:r>
          </a:p>
          <a:p>
            <a:pPr marL="0" indent="0" algn="ctr">
              <a:buNone/>
            </a:pPr>
            <a:r>
              <a:rPr lang="ru-RU" dirty="0" smtClean="0"/>
              <a:t>12.00 ч.-12.15 ч.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КАБИНЕТ ЛОГОПЕДА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24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0F1FB288-0338-49F5-9AD9-454165C1D301}" type="datetime1">
              <a:rPr lang="ru-RU" smtClean="0"/>
              <a:pPr/>
              <a:t>13.02.2018</a:t>
            </a:fld>
            <a:endParaRPr lang="ru-RU" smtClean="0"/>
          </a:p>
        </p:txBody>
      </p:sp>
      <p:sp>
        <p:nvSpPr>
          <p:cNvPr id="1024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Терехова Т.В.</a:t>
            </a:r>
          </a:p>
        </p:txBody>
      </p:sp>
      <p:pic>
        <p:nvPicPr>
          <p:cNvPr id="10245" name="Picture 2" descr="C:\Users\Администратор\Desktop\моя работа фото\DSCN1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09725"/>
            <a:ext cx="7643813" cy="50339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НАГЛЯДНЫЕ  ПОСОБИЯ  И МАТЕРИАЛЫ</a:t>
            </a:r>
          </a:p>
        </p:txBody>
      </p:sp>
      <p:sp>
        <p:nvSpPr>
          <p:cNvPr id="11267" name="Дата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B36AEFB4-E103-4736-92D0-6CDF19EBFBFA}" type="datetime1">
              <a:rPr lang="ru-RU" smtClean="0"/>
              <a:pPr/>
              <a:t>13.02.2018</a:t>
            </a:fld>
            <a:endParaRPr lang="ru-RU" smtClean="0"/>
          </a:p>
        </p:txBody>
      </p:sp>
      <p:sp>
        <p:nvSpPr>
          <p:cNvPr id="1126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Терехова Т.В.</a:t>
            </a:r>
          </a:p>
        </p:txBody>
      </p:sp>
      <p:pic>
        <p:nvPicPr>
          <p:cNvPr id="11269" name="Picture 8" descr="C:\Users\Администратор\Desktop\моя работа фото\DSCN1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43063"/>
            <a:ext cx="7643812" cy="4991100"/>
          </a:xfr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7030A0"/>
                </a:solidFill>
              </a:rPr>
              <a:t>НА  ЗАНЯТИЯХ ….</a:t>
            </a:r>
          </a:p>
        </p:txBody>
      </p:sp>
      <p:sp>
        <p:nvSpPr>
          <p:cNvPr id="12291" name="Дата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95E15768-0510-4C3F-B6EA-EBD867ECE43B}" type="datetime1">
              <a:rPr lang="ru-RU" smtClean="0"/>
              <a:pPr/>
              <a:t>13.02.2018</a:t>
            </a:fld>
            <a:endParaRPr lang="ru-RU" smtClean="0"/>
          </a:p>
        </p:txBody>
      </p:sp>
      <p:sp>
        <p:nvSpPr>
          <p:cNvPr id="1229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Терехова Т.В.</a:t>
            </a:r>
          </a:p>
        </p:txBody>
      </p:sp>
      <p:pic>
        <p:nvPicPr>
          <p:cNvPr id="12293" name="Picture 7" descr="C:\Users\Администратор\Desktop\моя работа фото\DSCN1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2928938" cy="2428875"/>
          </a:xfrm>
          <a:noFill/>
        </p:spPr>
      </p:pic>
      <p:pic>
        <p:nvPicPr>
          <p:cNvPr id="12294" name="Picture 8" descr="C:\Users\Администратор\Desktop\моя работа фото\DSCN1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0018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C:\Users\Администратор\Desktop\моя работа фото\DSCN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71938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Учителя логопеды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8115328" cy="51260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Баскакова И.Г. (работа в коррекционной школе)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работы: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у обучающихся правильной, чёткой речи с соответствующим возрасту словарным запасом и уровнем связной речи, что обеспечивалось разноплановым систематическим воздействием, направленным на развитие речевых и неречевых процессов.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Работает по адаптированной рабочей программе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разработанной на основе Программы специальных (коррекционных) образовательных учреждений: 1-4,5-9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В 2 сб./ Под ред. В.В. Воронковой. -  М.: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Гуманитар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изд. центр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Владос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2014.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8329642" cy="621510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период с 1 по 15 .09 2015г. было проведено логопедическое обследование детей.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основании результатов обследования зачислено на логопедические занятия 15 обучающихся с 1 по 7 класс коррекционной школы.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/>
                <a:cs typeface="Times New Roman" pitchFamily="18" charset="0"/>
              </a:rPr>
              <a:t>По результатам логопедического обследования сформировано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7 подгрупп от 2 до 4 человек </a:t>
            </a:r>
            <a:r>
              <a:rPr lang="ru-RU" dirty="0" smtClean="0">
                <a:latin typeface="Times New Roman" pitchFamily="18" charset="0"/>
                <a:ea typeface="SimSun"/>
                <a:cs typeface="Times New Roman" pitchFamily="18" charset="0"/>
              </a:rPr>
              <a:t>в соответствии с выявленными нарушениями звукопроизношения и с  учетом психолого-педагогических особенностей детей.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SimSun"/>
                <a:cs typeface="Times New Roman" pitchFamily="18" charset="0"/>
              </a:rPr>
              <a:t> Занятия  проводятся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от2х до 4х раз  в  неделю </a:t>
            </a:r>
            <a:r>
              <a:rPr lang="ru-RU" dirty="0" smtClean="0">
                <a:latin typeface="Times New Roman" pitchFamily="18" charset="0"/>
                <a:ea typeface="SimSun"/>
                <a:cs typeface="Times New Roman" pitchFamily="18" charset="0"/>
              </a:rPr>
              <a:t>с каждой   подгруппой.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SimSun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Индивидуальная   работа проводится  2   раза  в  неделю</a:t>
            </a:r>
            <a:r>
              <a:rPr lang="ru-RU" dirty="0" smtClean="0">
                <a:latin typeface="Times New Roman" pitchFamily="18" charset="0"/>
                <a:ea typeface="SimSun"/>
                <a:cs typeface="Times New Roman" pitchFamily="18" charset="0"/>
              </a:rPr>
              <a:t>, в  зависимости от поставленного диагноза. 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143248"/>
            <a:ext cx="307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рисунков, чтецов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27860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Подгрупповые занятия.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285749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 с применением игровых приемов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85789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Логопедические занятия с использованием методической литературы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74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занятия на праздниках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56435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Подгрупповые занятия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хозяин\Desktop\фото логопедия\для Ирины Ген\DSC04563.JPG"/>
          <p:cNvPicPr/>
          <p:nvPr/>
        </p:nvPicPr>
        <p:blipFill>
          <a:blip r:embed="rId2" cstate="print"/>
          <a:srcRect l="13414" r="11137"/>
          <a:stretch>
            <a:fillRect/>
          </a:stretch>
        </p:blipFill>
        <p:spPr bwMode="auto">
          <a:xfrm rot="20976069">
            <a:off x="292831" y="3936687"/>
            <a:ext cx="18339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хозяин\Desktop\фото логопедия\для Ирины Ген\DSC04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8716">
            <a:off x="3873104" y="852337"/>
            <a:ext cx="2229880" cy="16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хозяин\Desktop\фото логопедия\для Ирины Ген\DSC045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5992">
            <a:off x="6357950" y="857232"/>
            <a:ext cx="2456095" cy="18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хозяин\Desktop\фото логопедия\для Ирины Ген\фото кружковцев арт 2014\P10007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3944">
            <a:off x="361869" y="427449"/>
            <a:ext cx="2012521" cy="15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хозяин\Desktop\фото логопедия\для Ирины Ген\фото кружковцев арт 2014\P10006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714752"/>
            <a:ext cx="2246355" cy="16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хозяин\Desktop\фото школа\для Ирины Ген\Инклюзив\P10001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3771">
            <a:off x="6629892" y="3898461"/>
            <a:ext cx="2092994" cy="15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хозяин\Desktop\фото школа\для Ирины Ген\Инклюзив\P1000197.JPG"/>
          <p:cNvPicPr/>
          <p:nvPr/>
        </p:nvPicPr>
        <p:blipFill>
          <a:blip r:embed="rId8" cstate="print"/>
          <a:srcRect l="3978" r="19765" b="16451"/>
          <a:stretch>
            <a:fillRect/>
          </a:stretch>
        </p:blipFill>
        <p:spPr bwMode="auto">
          <a:xfrm rot="20339972">
            <a:off x="1636683" y="1100861"/>
            <a:ext cx="2153834" cy="17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хозяин\Desktop\фото логопедия\для Ирины Ген\DSC0455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857628"/>
            <a:ext cx="1562615" cy="20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1" grpId="0"/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3" name="Рисунок 2" descr="C:\Users\хозяин\Desktop\фото логопедия\для Ирины Ген\DSC045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2437">
            <a:off x="421814" y="1769523"/>
            <a:ext cx="19168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хозяин\Desktop\фото школа\для Ирины Ген\тренинг\P1000131.JPG"/>
          <p:cNvPicPr/>
          <p:nvPr/>
        </p:nvPicPr>
        <p:blipFill>
          <a:blip r:embed="rId3" cstate="print"/>
          <a:srcRect r="21285"/>
          <a:stretch>
            <a:fillRect/>
          </a:stretch>
        </p:blipFill>
        <p:spPr bwMode="auto">
          <a:xfrm>
            <a:off x="3286116" y="1000108"/>
            <a:ext cx="2071702" cy="16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хозяин\Desktop\фото школа\для Ирины Ген\Инклюзив\P10001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8919">
            <a:off x="6286512" y="2000240"/>
            <a:ext cx="2411730" cy="180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логопедия\для Ирины Ген\DSC045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500438"/>
            <a:ext cx="2528964" cy="189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5572140"/>
            <a:ext cx="2714644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Обследование детей по речевым картам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4071942"/>
            <a:ext cx="207170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Развиваем мелкую моторику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714620"/>
            <a:ext cx="264320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2"/>
                </a:solidFill>
              </a:rPr>
              <a:t>Тренинговые</a:t>
            </a:r>
            <a:r>
              <a:rPr lang="ru-RU" sz="1600" dirty="0" smtClean="0">
                <a:solidFill>
                  <a:schemeClr val="accent2"/>
                </a:solidFill>
              </a:rPr>
              <a:t> занятия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 с учащимися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11" name="Рисунок 10" descr="C:\Users\хозяин\Desktop\фото логопедия\для Ирины Ген\DSC045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3502">
            <a:off x="4298121" y="4007552"/>
            <a:ext cx="2238118" cy="1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72198" y="5715016"/>
            <a:ext cx="2214578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Произносим правильно </a:t>
            </a:r>
            <a:endParaRPr lang="ru-RU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ЗАДАЧИ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291264" cy="587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-организация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своевременной комплексной личностно-ориентированной социально-педагогической, психологической и правовой помощи учащимся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-содействие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формировании эмоционально благоприятной атмосферы в детских и педагогических коллективах учреждения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образования,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-предупреждение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семейного неблагополучия,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насилия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отношении детей и профилактика асоциального поведения, безнадзорности, правонарушений учащихся,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психолого-педагогической культуры всех участников образовательного процесса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Направления работы </a:t>
            </a:r>
            <a:r>
              <a:rPr lang="ru-RU" b="1" u="sng" dirty="0" smtClean="0">
                <a:solidFill>
                  <a:srgbClr val="7030A0"/>
                </a:solidFill>
              </a:rPr>
              <a:t>учителя-дефектолога (</a:t>
            </a:r>
            <a:r>
              <a:rPr lang="ru-RU" b="1" dirty="0" smtClean="0">
                <a:solidFill>
                  <a:srgbClr val="7030A0"/>
                </a:solidFill>
              </a:rPr>
              <a:t>Разина О.С.)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Диагностическое обследование</a:t>
            </a:r>
          </a:p>
          <a:p>
            <a:r>
              <a:rPr lang="ru-RU" dirty="0" smtClean="0"/>
              <a:t>Коррекционно-педагогическая работа</a:t>
            </a:r>
          </a:p>
          <a:p>
            <a:r>
              <a:rPr lang="ru-RU" dirty="0" smtClean="0"/>
              <a:t>Коррекционно-развивающая работа</a:t>
            </a:r>
          </a:p>
          <a:p>
            <a:r>
              <a:rPr lang="ru-RU" dirty="0" smtClean="0"/>
              <a:t>Участие в методической работе МКОУ Островская СОШ</a:t>
            </a:r>
          </a:p>
          <a:p>
            <a:r>
              <a:rPr lang="ru-RU" dirty="0" smtClean="0"/>
              <a:t>Работа с родителями</a:t>
            </a:r>
          </a:p>
          <a:p>
            <a:pPr>
              <a:buNone/>
            </a:pPr>
            <a:r>
              <a:rPr lang="ru-RU" dirty="0" smtClean="0"/>
              <a:t>Учитель-дефектолог обследует познавательную сферу, состояние психических процессов, психомоторику, сенсорное развитие.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58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Коррекционно-развивающая работа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7150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Формирование </a:t>
            </a:r>
            <a:r>
              <a:rPr lang="ru-RU" dirty="0" smtClean="0"/>
              <a:t>обще интеллектуальных </a:t>
            </a:r>
            <a:r>
              <a:rPr lang="ru-RU" dirty="0"/>
              <a:t>умений (операции анализа, сравнения, обобщения, выделение существенных признаков и закономерностей, гибкость мыслительных процессов);</a:t>
            </a:r>
          </a:p>
          <a:p>
            <a:pPr lvl="0"/>
            <a:r>
              <a:rPr lang="ru-RU" dirty="0"/>
              <a:t>Развитие внимания (устойчивость, концентрация, повышение объема, переключение, самоконтроль и т.д.); </a:t>
            </a:r>
          </a:p>
          <a:p>
            <a:pPr lvl="0"/>
            <a:r>
              <a:rPr lang="ru-RU" dirty="0"/>
              <a:t>Развитие памяти (расширение объема, устойчивость, формирование приемов запоминания, развитие смысловой памяти); </a:t>
            </a:r>
          </a:p>
          <a:p>
            <a:pPr lvl="0"/>
            <a:r>
              <a:rPr lang="ru-RU" dirty="0"/>
              <a:t>Развитие восприятия (пространственного, слухового) и сенсомоторной координации; </a:t>
            </a:r>
          </a:p>
          <a:p>
            <a:pPr lvl="0"/>
            <a:r>
              <a:rPr lang="ru-RU" dirty="0"/>
              <a:t>Формирование учебной мотивации;</a:t>
            </a:r>
          </a:p>
          <a:p>
            <a:pPr lvl="0"/>
            <a:r>
              <a:rPr lang="ru-RU" dirty="0"/>
              <a:t>Ликвидацию пробелов знаний;</a:t>
            </a:r>
          </a:p>
          <a:p>
            <a:pPr lvl="0"/>
            <a:r>
              <a:rPr lang="ru-RU" dirty="0"/>
              <a:t>Обогащение словаря, развитие связной речи;</a:t>
            </a:r>
          </a:p>
          <a:p>
            <a:pPr lvl="0"/>
            <a:r>
              <a:rPr lang="ru-RU" dirty="0"/>
              <a:t>Развитие личностной сферы, в том числе снятие характерных для адаптационного периода тревожности, робости;</a:t>
            </a:r>
          </a:p>
          <a:p>
            <a:pPr lvl="0"/>
            <a:r>
              <a:rPr lang="ru-RU" dirty="0"/>
              <a:t>Формирование адекватной самооценки, развитие коммуникативных способностей.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72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 smtClean="0"/>
              <a:t> </a:t>
            </a:r>
            <a:endParaRPr lang="ru-RU" sz="11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185" y="228600"/>
            <a:ext cx="8229600" cy="14858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Дефектологические занятия: индивидуальные, групповые, фронтальные.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Индивидуальная форма работы является наиболее эффективной, продолжительность занятий составляет 20-25 мин. </a:t>
            </a:r>
            <a:br>
              <a:rPr lang="ru-RU" sz="3100" b="1" dirty="0" smtClean="0"/>
            </a:br>
            <a:r>
              <a:rPr lang="ru-RU" sz="3100" b="1" dirty="0" smtClean="0"/>
              <a:t>Дети объединяются в подгруппы из 2-3 человека, а время занятий увеличивается до 25-30 минут. Занятия проводятся 5 раз в неделю.</a:t>
            </a:r>
            <a:br>
              <a:rPr lang="ru-RU" sz="3100" b="1" dirty="0" smtClean="0"/>
            </a:br>
            <a:r>
              <a:rPr lang="ru-RU" sz="3100" b="1" dirty="0" smtClean="0"/>
              <a:t>Количество детей, занимающихся с учителем-дефектологом: 10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37974" y="97795"/>
            <a:ext cx="2680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835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Содержание работы с педагогами.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ЗАДАЧИ:</a:t>
            </a:r>
          </a:p>
          <a:p>
            <a:r>
              <a:rPr lang="ru-RU" dirty="0" smtClean="0"/>
              <a:t>Ознакомить педагогов с особенностями и закономерностями развития детей с ЗПР и УО.</a:t>
            </a:r>
          </a:p>
          <a:p>
            <a:r>
              <a:rPr lang="ru-RU" dirty="0" smtClean="0"/>
              <a:t>Обучить адекватным способам взаимодействия с детьми ЗПР и УО.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ФОРМЫ РАБОТЫ</a:t>
            </a:r>
          </a:p>
          <a:p>
            <a:r>
              <a:rPr lang="ru-RU" dirty="0" smtClean="0"/>
              <a:t>Индивидуальные консультации</a:t>
            </a:r>
          </a:p>
          <a:p>
            <a:r>
              <a:rPr lang="ru-RU" dirty="0" smtClean="0"/>
              <a:t>Групповые консультации</a:t>
            </a:r>
          </a:p>
          <a:p>
            <a:r>
              <a:rPr lang="ru-RU" dirty="0" smtClean="0"/>
              <a:t>Лекции-дискуссии</a:t>
            </a:r>
          </a:p>
          <a:p>
            <a:r>
              <a:rPr lang="ru-RU" dirty="0" smtClean="0"/>
              <a:t>Деловые игры</a:t>
            </a:r>
          </a:p>
          <a:p>
            <a:r>
              <a:rPr lang="ru-RU" dirty="0" smtClean="0"/>
              <a:t>Вечера опросов и ответов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3000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Формы работы с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3600" dirty="0" smtClean="0"/>
              <a:t>Индивидуальные консультации</a:t>
            </a:r>
          </a:p>
          <a:p>
            <a:r>
              <a:rPr lang="ru-RU" sz="3600" dirty="0" smtClean="0"/>
              <a:t>Групповые консультации</a:t>
            </a:r>
          </a:p>
          <a:p>
            <a:r>
              <a:rPr lang="ru-RU" sz="3600" dirty="0" smtClean="0"/>
              <a:t>Обще групповые собрания</a:t>
            </a:r>
          </a:p>
          <a:p>
            <a:r>
              <a:rPr lang="ru-RU" sz="3600" dirty="0" smtClean="0"/>
              <a:t>Информация в «</a:t>
            </a:r>
            <a:r>
              <a:rPr lang="ru-RU" sz="3600" dirty="0"/>
              <a:t>у</a:t>
            </a:r>
            <a:r>
              <a:rPr lang="ru-RU" sz="3600" dirty="0" smtClean="0"/>
              <a:t>голках родителей»</a:t>
            </a:r>
          </a:p>
          <a:p>
            <a:r>
              <a:rPr lang="ru-RU" sz="3600" dirty="0" smtClean="0"/>
              <a:t>Анкетирование родителей</a:t>
            </a:r>
          </a:p>
          <a:p>
            <a:r>
              <a:rPr lang="ru-RU" sz="3600" dirty="0" smtClean="0"/>
              <a:t>Выставка коррекционных игр</a:t>
            </a:r>
          </a:p>
          <a:p>
            <a:r>
              <a:rPr lang="ru-RU" sz="3600" dirty="0" smtClean="0"/>
              <a:t>Открытые занятия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34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СЕНСОРНАЯ КОМНАТА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С 2015 учебного года в МКОУ Островская СОШ оборудована сенсорная комната.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3600" b="1" u="sng" dirty="0" smtClean="0"/>
              <a:t>Цель: </a:t>
            </a:r>
            <a:r>
              <a:rPr lang="ru-RU" sz="3600" dirty="0" smtClean="0"/>
              <a:t>сохранение и укрепление психофизического и эмоционального здоровья обучающихся с помощью мультисенсорной среды.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322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472518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Тактильная дорожка, сухой душ, мягкие формы, «фонтан».</a:t>
            </a:r>
            <a:endParaRPr lang="ru-RU" dirty="0"/>
          </a:p>
        </p:txBody>
      </p:sp>
      <p:pic>
        <p:nvPicPr>
          <p:cNvPr id="1026" name="Picture 2" descr="C:\Users\Work\Desktop\Новая папка (2)\DSCN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7143801" cy="4982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Вибромузыкальный сухой бассейн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Work\Desktop\Новая папка (2)\DSCN2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34683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8684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Аппаратно-программный комплекс для слабовидящих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Work\Desktop\Новая папка (2)\DSCN2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11140"/>
            <a:ext cx="4214842" cy="3161132"/>
          </a:xfrm>
          <a:prstGeom prst="rect">
            <a:avLst/>
          </a:prstGeom>
          <a:noFill/>
        </p:spPr>
      </p:pic>
      <p:pic>
        <p:nvPicPr>
          <p:cNvPr id="3076" name="Picture 4" descr="C:\Users\Work\Desktop\Новая папка (2)\DSCN2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357717" cy="32682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Фиброоптическое волокно, компьютерная программа для слабослышащих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Work\Desktop\Новая папка (2)\DSCN2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429024" cy="4572033"/>
          </a:xfrm>
          <a:prstGeom prst="rect">
            <a:avLst/>
          </a:prstGeom>
          <a:noFill/>
        </p:spPr>
      </p:pic>
      <p:pic>
        <p:nvPicPr>
          <p:cNvPr id="4099" name="Picture 3" descr="C:\Users\Work\Desktop\Новая папка (2)\DSCN2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4790063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Принципы  деятельности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742950" indent="-742950" algn="ctr">
              <a:buAutoNum type="arabicPeriod"/>
            </a:pPr>
            <a:r>
              <a:rPr lang="ru-RU" sz="3600" b="1" dirty="0" smtClean="0"/>
              <a:t>Приоритет </a:t>
            </a:r>
            <a:r>
              <a:rPr lang="ru-RU" sz="3600" b="1" dirty="0"/>
              <a:t>интересов </a:t>
            </a:r>
            <a:r>
              <a:rPr lang="ru-RU" sz="3600" b="1" dirty="0" smtClean="0"/>
              <a:t>ребенка.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2. Непрерывность </a:t>
            </a:r>
            <a:r>
              <a:rPr lang="ru-RU" sz="3600" b="1" dirty="0"/>
              <a:t>и комплексный подход в организации </a:t>
            </a:r>
            <a:r>
              <a:rPr lang="ru-RU" sz="3600" b="1" dirty="0" smtClean="0"/>
              <a:t>сопровождения.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3. Конфиденциальность </a:t>
            </a:r>
            <a:r>
              <a:rPr lang="ru-RU" sz="3600" b="1" dirty="0"/>
              <a:t>информации о ребёнке и его </a:t>
            </a:r>
            <a:r>
              <a:rPr lang="ru-RU" sz="3600" b="1" dirty="0" smtClean="0"/>
              <a:t>семье.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4. Рекомендательный </a:t>
            </a:r>
            <a:r>
              <a:rPr lang="ru-RU" sz="3600" b="1" dirty="0"/>
              <a:t>характер оказания помощи и </a:t>
            </a:r>
            <a:r>
              <a:rPr lang="ru-RU" sz="3600" b="1" dirty="0" smtClean="0"/>
              <a:t>услуг.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САНИТАРНАЯ ЗОНА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Work\Desktop\Новая папка (2)\DSCN2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37836"/>
            <a:ext cx="7143799" cy="4888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Благодарю, сотрудников социально-психолого-педагогической службы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8229600" cy="2697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за помощь в подготовке данной презентации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Основные направления деятельности специалистов службы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1</a:t>
            </a:r>
            <a:r>
              <a:rPr lang="ru-RU" sz="3400" dirty="0" smtClean="0"/>
              <a:t> .</a:t>
            </a:r>
            <a:r>
              <a:rPr lang="ru-RU" sz="3400" b="1" dirty="0"/>
              <a:t>Д</a:t>
            </a:r>
            <a:r>
              <a:rPr lang="ru-RU" sz="3400" b="1" dirty="0" smtClean="0"/>
              <a:t>иагностическая деятельность.</a:t>
            </a:r>
            <a:endParaRPr lang="ru-RU" sz="3400" b="1" dirty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2</a:t>
            </a:r>
            <a:r>
              <a:rPr lang="ru-RU" sz="3400" b="1" dirty="0" smtClean="0"/>
              <a:t>. Консультирование</a:t>
            </a:r>
            <a:r>
              <a:rPr lang="ru-RU" sz="3400" b="1" dirty="0"/>
              <a:t>.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3</a:t>
            </a:r>
            <a:r>
              <a:rPr lang="ru-RU" sz="3400" b="1" dirty="0" smtClean="0"/>
              <a:t>. </a:t>
            </a:r>
            <a:r>
              <a:rPr lang="ru-RU" sz="3400" b="1" dirty="0"/>
              <a:t>И</a:t>
            </a:r>
            <a:r>
              <a:rPr lang="ru-RU" sz="3400" b="1" dirty="0" smtClean="0"/>
              <a:t>ндивидуально-воспитательная работа.</a:t>
            </a:r>
            <a:endParaRPr lang="ru-RU" sz="3400" b="1" dirty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4</a:t>
            </a:r>
            <a:r>
              <a:rPr lang="ru-RU" sz="3400" b="1" dirty="0" smtClean="0"/>
              <a:t>. </a:t>
            </a:r>
            <a:r>
              <a:rPr lang="ru-RU" sz="3400" b="1" dirty="0"/>
              <a:t>П</a:t>
            </a:r>
            <a:r>
              <a:rPr lang="ru-RU" sz="3400" b="1" dirty="0" smtClean="0"/>
              <a:t>рофилактическая деятельность.</a:t>
            </a:r>
            <a:endParaRPr lang="ru-RU" sz="3400" b="1" dirty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5</a:t>
            </a:r>
            <a:r>
              <a:rPr lang="ru-RU" sz="3400" b="1" dirty="0" smtClean="0"/>
              <a:t>. Просвещение</a:t>
            </a:r>
            <a:r>
              <a:rPr lang="ru-RU" sz="3400" b="1" dirty="0"/>
              <a:t>.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6</a:t>
            </a:r>
            <a:r>
              <a:rPr lang="ru-RU" sz="3400" b="1" dirty="0" smtClean="0"/>
              <a:t>. </a:t>
            </a:r>
            <a:r>
              <a:rPr lang="ru-RU" sz="3400" b="1" dirty="0"/>
              <a:t>К</a:t>
            </a:r>
            <a:r>
              <a:rPr lang="ru-RU" sz="3400" b="1" dirty="0" smtClean="0"/>
              <a:t>оррекционно-развивающая </a:t>
            </a:r>
            <a:r>
              <a:rPr lang="ru-RU" sz="3400" b="1" dirty="0"/>
              <a:t>работа.</a:t>
            </a:r>
          </a:p>
          <a:p>
            <a:endParaRPr lang="ru-RU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7030A0"/>
                </a:solidFill>
              </a:rPr>
              <a:t>Формы работы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- анкетирование обучающихся и родителей;</a:t>
            </a:r>
          </a:p>
          <a:p>
            <a:pPr marL="0" indent="0" algn="ctr">
              <a:buNone/>
            </a:pPr>
            <a:r>
              <a:rPr lang="ru-RU" b="1" dirty="0"/>
              <a:t>- диагностика развития обучающихся;</a:t>
            </a:r>
          </a:p>
          <a:p>
            <a:pPr marL="0" indent="0" algn="ctr">
              <a:buNone/>
            </a:pPr>
            <a:r>
              <a:rPr lang="ru-RU" b="1" dirty="0"/>
              <a:t>- консультирование обучающихся и семей;</a:t>
            </a:r>
          </a:p>
          <a:p>
            <a:pPr marL="0" indent="0" algn="ctr">
              <a:buNone/>
            </a:pPr>
            <a:r>
              <a:rPr lang="ru-RU" b="1" dirty="0"/>
              <a:t>- разработка индивидуальных программ;</a:t>
            </a:r>
          </a:p>
          <a:p>
            <a:pPr marL="0" indent="0" algn="ctr">
              <a:buNone/>
            </a:pPr>
            <a:r>
              <a:rPr lang="ru-RU" b="1" dirty="0" smtClean="0"/>
              <a:t>- </a:t>
            </a:r>
            <a:r>
              <a:rPr lang="ru-RU" b="1" dirty="0"/>
              <a:t>профилактические встречи, беседы;</a:t>
            </a:r>
          </a:p>
          <a:p>
            <a:pPr marL="0" indent="0" algn="ctr">
              <a:buNone/>
            </a:pPr>
            <a:r>
              <a:rPr lang="ru-RU" b="1" dirty="0"/>
              <a:t>- коррекционно-развивающие занятия;</a:t>
            </a:r>
          </a:p>
          <a:p>
            <a:pPr marL="0" indent="0" algn="ctr">
              <a:buNone/>
            </a:pPr>
            <a:r>
              <a:rPr lang="ru-RU" b="1" dirty="0"/>
              <a:t>- тренинги;</a:t>
            </a:r>
          </a:p>
          <a:p>
            <a:pPr marL="0" indent="0" algn="ctr">
              <a:buNone/>
            </a:pPr>
            <a:r>
              <a:rPr lang="ru-RU" b="1" dirty="0"/>
              <a:t>- посещение семей детей, требующих особого </a:t>
            </a:r>
            <a:r>
              <a:rPr lang="ru-RU" b="1" dirty="0" smtClean="0"/>
              <a:t>внимания;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- рейды по местам концентрации подростков;</a:t>
            </a:r>
          </a:p>
          <a:p>
            <a:pPr marL="0" indent="0" algn="ctr">
              <a:buNone/>
            </a:pPr>
            <a:r>
              <a:rPr lang="ru-RU" b="1" dirty="0"/>
              <a:t>- Совет профилактики;</a:t>
            </a:r>
          </a:p>
          <a:p>
            <a:pPr marL="0" indent="0" algn="ctr">
              <a:buNone/>
            </a:pPr>
            <a:r>
              <a:rPr lang="ru-RU" b="1" dirty="0" smtClean="0"/>
              <a:t>-</a:t>
            </a:r>
            <a:r>
              <a:rPr lang="ru-RU" b="1" dirty="0"/>
              <a:t> оформление информационных </a:t>
            </a:r>
            <a:r>
              <a:rPr lang="ru-RU" b="1" dirty="0" smtClean="0"/>
              <a:t>стендов и т.п.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7030A0"/>
                </a:solidFill>
              </a:rPr>
              <a:t>С</a:t>
            </a:r>
            <a:r>
              <a:rPr lang="ru-RU" sz="3200" b="1" u="sng" dirty="0" smtClean="0">
                <a:solidFill>
                  <a:srgbClr val="7030A0"/>
                </a:solidFill>
              </a:rPr>
              <a:t>остав </a:t>
            </a:r>
            <a:r>
              <a:rPr lang="ru-RU" sz="3200" b="1" u="sng" dirty="0">
                <a:solidFill>
                  <a:srgbClr val="7030A0"/>
                </a:solidFill>
              </a:rPr>
              <a:t>социально-психологической службы</a:t>
            </a:r>
            <a:endParaRPr lang="ru-RU" sz="3200" u="sng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071546"/>
            <a:ext cx="8605620" cy="580166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500" b="1" dirty="0" smtClean="0"/>
              <a:t>Руководитель службы</a:t>
            </a:r>
            <a:r>
              <a:rPr lang="ru-RU" sz="3500" dirty="0" smtClean="0"/>
              <a:t>: Архангельская Е.А.</a:t>
            </a:r>
          </a:p>
          <a:p>
            <a:pPr marL="0" indent="0" algn="r">
              <a:buNone/>
            </a:pPr>
            <a:r>
              <a:rPr lang="ru-RU" sz="3500" b="1" dirty="0" smtClean="0"/>
              <a:t>Руководитель МО: </a:t>
            </a:r>
            <a:r>
              <a:rPr lang="ru-RU" sz="3500" dirty="0" smtClean="0"/>
              <a:t>Блинова С.Р.</a:t>
            </a:r>
            <a:endParaRPr lang="ru-RU" sz="3500" dirty="0"/>
          </a:p>
          <a:p>
            <a:pPr marL="0" indent="0" algn="ctr">
              <a:buNone/>
            </a:pPr>
            <a:r>
              <a:rPr lang="ru-RU" sz="3500" b="1" u="sng" dirty="0" smtClean="0"/>
              <a:t>Социальный </a:t>
            </a:r>
            <a:r>
              <a:rPr lang="ru-RU" sz="3500" b="1" u="sng" dirty="0"/>
              <a:t>педагог </a:t>
            </a:r>
            <a:endParaRPr lang="ru-RU" sz="3500" b="1" u="sng" dirty="0" smtClean="0"/>
          </a:p>
          <a:p>
            <a:pPr marL="0" indent="0" algn="r">
              <a:buNone/>
            </a:pPr>
            <a:r>
              <a:rPr lang="ru-RU" sz="3500" dirty="0" smtClean="0"/>
              <a:t>Смирнова </a:t>
            </a:r>
            <a:r>
              <a:rPr lang="ru-RU" sz="3500" dirty="0"/>
              <a:t>Н.А</a:t>
            </a:r>
            <a:r>
              <a:rPr lang="ru-RU" sz="3500" dirty="0" smtClean="0"/>
              <a:t>. (работа в </a:t>
            </a:r>
            <a:r>
              <a:rPr lang="ru-RU" sz="3500" dirty="0" err="1" smtClean="0"/>
              <a:t>коррек.школе</a:t>
            </a:r>
            <a:r>
              <a:rPr lang="ru-RU" sz="3500" dirty="0" smtClean="0"/>
              <a:t>)   </a:t>
            </a:r>
          </a:p>
          <a:p>
            <a:pPr marL="0" indent="0" algn="ctr">
              <a:buNone/>
            </a:pPr>
            <a:r>
              <a:rPr lang="ru-RU" sz="3500" dirty="0" smtClean="0"/>
              <a:t>  </a:t>
            </a:r>
            <a:r>
              <a:rPr lang="ru-RU" sz="3500" dirty="0"/>
              <a:t>Гапонова Л.Н</a:t>
            </a:r>
            <a:r>
              <a:rPr lang="ru-RU" sz="3500" dirty="0" smtClean="0"/>
              <a:t>. (работа в основной школе)</a:t>
            </a:r>
            <a:endParaRPr lang="ru-RU" sz="3500" dirty="0"/>
          </a:p>
          <a:p>
            <a:pPr marL="0" indent="0" algn="ctr">
              <a:buNone/>
            </a:pPr>
            <a:r>
              <a:rPr lang="ru-RU" sz="3500" u="sng" dirty="0" smtClean="0"/>
              <a:t> </a:t>
            </a:r>
            <a:r>
              <a:rPr lang="ru-RU" sz="3500" b="1" u="sng" dirty="0" smtClean="0"/>
              <a:t>Педагог-психолог</a:t>
            </a:r>
          </a:p>
          <a:p>
            <a:pPr marL="0" indent="0" algn="ctr">
              <a:buNone/>
            </a:pPr>
            <a:r>
              <a:rPr lang="ru-RU" sz="3500" dirty="0" smtClean="0"/>
              <a:t>Разина О.С.(работа </a:t>
            </a:r>
            <a:r>
              <a:rPr lang="ru-RU" sz="3500" dirty="0" smtClean="0"/>
              <a:t>с </a:t>
            </a:r>
            <a:r>
              <a:rPr lang="ru-RU" sz="3500" dirty="0" smtClean="0"/>
              <a:t>1,2,4,7,8,10 </a:t>
            </a:r>
            <a:r>
              <a:rPr lang="ru-RU" sz="3500" dirty="0" smtClean="0"/>
              <a:t>классами)       </a:t>
            </a:r>
            <a:endParaRPr lang="ru-RU" sz="3500" dirty="0" smtClean="0"/>
          </a:p>
          <a:p>
            <a:pPr marL="0" indent="0" algn="ctr">
              <a:buNone/>
            </a:pPr>
            <a:r>
              <a:rPr lang="ru-RU" sz="3500" dirty="0" smtClean="0"/>
              <a:t>   </a:t>
            </a:r>
            <a:r>
              <a:rPr lang="ru-RU" sz="3500" dirty="0" smtClean="0"/>
              <a:t>Блинова С.Р. (работа с </a:t>
            </a:r>
            <a:r>
              <a:rPr lang="ru-RU" sz="3500" dirty="0" smtClean="0"/>
              <a:t>3,5,6,9,11 </a:t>
            </a:r>
            <a:r>
              <a:rPr lang="ru-RU" sz="3500" dirty="0" smtClean="0"/>
              <a:t>классами)</a:t>
            </a:r>
          </a:p>
          <a:p>
            <a:pPr marL="0" indent="0" algn="ctr">
              <a:buNone/>
            </a:pPr>
            <a:r>
              <a:rPr lang="ru-RU" sz="3500" dirty="0" smtClean="0"/>
              <a:t> </a:t>
            </a:r>
            <a:r>
              <a:rPr lang="ru-RU" sz="3500" b="1" u="sng" dirty="0"/>
              <a:t>У</a:t>
            </a:r>
            <a:r>
              <a:rPr lang="ru-RU" sz="3500" b="1" u="sng" dirty="0" smtClean="0"/>
              <a:t>читель-логопед </a:t>
            </a:r>
          </a:p>
          <a:p>
            <a:pPr marL="0" indent="0">
              <a:buNone/>
            </a:pPr>
            <a:r>
              <a:rPr lang="ru-RU" sz="3500" dirty="0" smtClean="0"/>
              <a:t>Терехова </a:t>
            </a:r>
            <a:r>
              <a:rPr lang="ru-RU" sz="3500" dirty="0"/>
              <a:t>Т.В</a:t>
            </a:r>
            <a:r>
              <a:rPr lang="ru-RU" sz="3500" dirty="0" smtClean="0"/>
              <a:t>.           </a:t>
            </a:r>
            <a:r>
              <a:rPr lang="ru-RU" sz="3500" dirty="0"/>
              <a:t>Блинова С.Р</a:t>
            </a:r>
            <a:r>
              <a:rPr lang="ru-RU" sz="3500" dirty="0" smtClean="0"/>
              <a:t>.              Баскакова </a:t>
            </a:r>
            <a:r>
              <a:rPr lang="ru-RU" sz="3500" dirty="0"/>
              <a:t>И.Г</a:t>
            </a:r>
            <a:r>
              <a:rPr lang="ru-RU" sz="3500" dirty="0" smtClean="0"/>
              <a:t>.</a:t>
            </a:r>
          </a:p>
          <a:p>
            <a:pPr marL="0" indent="0">
              <a:buNone/>
            </a:pPr>
            <a:r>
              <a:rPr lang="ru-RU" sz="3500" dirty="0" smtClean="0"/>
              <a:t>  (1-4классы)        (</a:t>
            </a:r>
            <a:r>
              <a:rPr lang="ru-RU" sz="3500" dirty="0" smtClean="0"/>
              <a:t>5-9классы,ЗПР</a:t>
            </a:r>
            <a:r>
              <a:rPr lang="ru-RU" sz="3500" dirty="0" smtClean="0"/>
              <a:t>)      (</a:t>
            </a:r>
            <a:r>
              <a:rPr lang="ru-RU" sz="3500" dirty="0" err="1" smtClean="0"/>
              <a:t>коррекц.школа</a:t>
            </a:r>
            <a:r>
              <a:rPr lang="ru-RU" sz="3500" dirty="0" smtClean="0"/>
              <a:t>)</a:t>
            </a:r>
            <a:endParaRPr lang="ru-RU" sz="3500" dirty="0"/>
          </a:p>
          <a:p>
            <a:pPr marL="0" indent="0" algn="ctr">
              <a:buNone/>
            </a:pPr>
            <a:endParaRPr lang="ru-RU" sz="1300" dirty="0" smtClean="0"/>
          </a:p>
          <a:p>
            <a:pPr marL="0" indent="0" algn="ctr">
              <a:buNone/>
            </a:pPr>
            <a:r>
              <a:rPr lang="ru-RU" sz="3500" u="sng" dirty="0" smtClean="0"/>
              <a:t> </a:t>
            </a:r>
            <a:r>
              <a:rPr lang="ru-RU" sz="3500" b="1" u="sng" dirty="0"/>
              <a:t>Д</a:t>
            </a:r>
            <a:r>
              <a:rPr lang="ru-RU" sz="3500" b="1" u="sng" dirty="0" smtClean="0"/>
              <a:t>ефектолог </a:t>
            </a:r>
          </a:p>
          <a:p>
            <a:pPr marL="0" indent="0" algn="ctr">
              <a:buNone/>
            </a:pPr>
            <a:r>
              <a:rPr lang="ru-RU" sz="3500" dirty="0" smtClean="0"/>
              <a:t>Разина </a:t>
            </a:r>
            <a:r>
              <a:rPr lang="ru-RU" sz="3500" dirty="0"/>
              <a:t>О.С</a:t>
            </a:r>
            <a:r>
              <a:rPr lang="ru-RU" sz="3500" dirty="0" smtClean="0"/>
              <a:t>. </a:t>
            </a:r>
            <a:endParaRPr lang="ru-RU" sz="3500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 РАБОТЫ СПЕЦИАЛИСТОВ СЛУЖБЫ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Педагоги-психологи:</a:t>
            </a:r>
          </a:p>
          <a:p>
            <a:pPr algn="ctr">
              <a:buNone/>
            </a:pPr>
            <a:endParaRPr lang="ru-RU" sz="9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b="1" i="1" dirty="0" smtClean="0"/>
              <a:t>Блинова Светлана Рудольфовна	                        </a:t>
            </a:r>
            <a:r>
              <a:rPr lang="ru-RU" sz="7200" b="1" i="1" dirty="0" smtClean="0"/>
              <a:t>Разина Ольга Сергеевна</a:t>
            </a:r>
            <a:endParaRPr lang="ru-RU" sz="7200" dirty="0" smtClean="0"/>
          </a:p>
          <a:p>
            <a:pPr algn="ctr">
              <a:buNone/>
            </a:pPr>
            <a:r>
              <a:rPr lang="ru-RU" sz="7200" b="1" dirty="0" smtClean="0"/>
              <a:t>      </a:t>
            </a:r>
            <a:r>
              <a:rPr lang="ru-RU" sz="7200" b="1" u="sng" dirty="0" err="1" smtClean="0"/>
              <a:t>Пн.-пт</a:t>
            </a:r>
            <a:r>
              <a:rPr lang="ru-RU" sz="7200" b="1" u="sng" dirty="0" smtClean="0"/>
              <a:t>: 9.00-12.30</a:t>
            </a:r>
            <a:r>
              <a:rPr lang="ru-RU" sz="7200" b="1" dirty="0" smtClean="0"/>
              <a:t>	                                                   </a:t>
            </a:r>
            <a:r>
              <a:rPr lang="ru-RU" sz="7200" b="1" u="sng" dirty="0" err="1" smtClean="0"/>
              <a:t>Пн.-пт</a:t>
            </a:r>
            <a:r>
              <a:rPr lang="ru-RU" sz="7200" b="1" u="sng" dirty="0" smtClean="0"/>
              <a:t>: </a:t>
            </a:r>
            <a:r>
              <a:rPr lang="ru-RU" sz="7200" b="1" u="sng" dirty="0" smtClean="0"/>
              <a:t>8.00-15.00</a:t>
            </a:r>
            <a:endParaRPr lang="ru-RU" sz="7200" dirty="0" smtClean="0"/>
          </a:p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Учителя логопеды:</a:t>
            </a:r>
          </a:p>
          <a:p>
            <a:pPr algn="ctr">
              <a:buNone/>
            </a:pPr>
            <a:endParaRPr lang="ru-RU" sz="9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b="1" i="1" dirty="0" smtClean="0"/>
              <a:t>Терехова Татьяна Владимировна              Блинова Светлана Рудольфовна</a:t>
            </a:r>
            <a:endParaRPr lang="ru-RU" sz="7200" dirty="0" smtClean="0"/>
          </a:p>
          <a:p>
            <a:pPr algn="ctr">
              <a:buNone/>
            </a:pPr>
            <a:r>
              <a:rPr lang="ru-RU" sz="7200" b="1" u="sng" dirty="0" err="1" smtClean="0"/>
              <a:t>Пн.-пт</a:t>
            </a:r>
            <a:r>
              <a:rPr lang="ru-RU" sz="7200" b="1" u="sng" dirty="0" smtClean="0"/>
              <a:t>: 11.00-15.00 </a:t>
            </a:r>
            <a:r>
              <a:rPr lang="ru-RU" sz="7200" b="1" dirty="0" smtClean="0"/>
              <a:t>                                   </a:t>
            </a:r>
            <a:r>
              <a:rPr lang="ru-RU" sz="7200" b="1" u="sng" dirty="0" smtClean="0"/>
              <a:t> </a:t>
            </a:r>
            <a:r>
              <a:rPr lang="ru-RU" sz="7200" b="1" u="sng" dirty="0" err="1" smtClean="0"/>
              <a:t>Пн.-пт</a:t>
            </a:r>
            <a:r>
              <a:rPr lang="ru-RU" sz="7200" b="1" u="sng" dirty="0" smtClean="0"/>
              <a:t>: 12.30-14.30</a:t>
            </a:r>
            <a:endParaRPr lang="ru-RU" sz="7200" dirty="0" smtClean="0"/>
          </a:p>
          <a:p>
            <a:pPr algn="ctr">
              <a:buNone/>
            </a:pPr>
            <a:endParaRPr lang="ru-RU" sz="7200" b="1" i="1" dirty="0" smtClean="0"/>
          </a:p>
          <a:p>
            <a:pPr algn="ctr">
              <a:buNone/>
            </a:pPr>
            <a:r>
              <a:rPr lang="ru-RU" sz="7200" b="1" i="1" dirty="0" smtClean="0"/>
              <a:t>Баскакова Ирина Геннадьевна</a:t>
            </a:r>
            <a:endParaRPr lang="ru-RU" sz="7200" dirty="0" smtClean="0"/>
          </a:p>
          <a:p>
            <a:pPr algn="ctr">
              <a:buNone/>
            </a:pPr>
            <a:r>
              <a:rPr lang="ru-RU" sz="7200" b="1" u="sng" dirty="0" smtClean="0"/>
              <a:t>Пн.-пт:11.00-13.00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Социальные педагоги: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7200" b="1" i="1" dirty="0" smtClean="0"/>
              <a:t>Гапонова Лариса Николаевна          </a:t>
            </a:r>
          </a:p>
          <a:p>
            <a:pPr algn="r">
              <a:buNone/>
            </a:pPr>
            <a:r>
              <a:rPr lang="ru-RU" sz="7200" b="1" i="1" dirty="0" smtClean="0"/>
              <a:t>                                                             Смирнова Наталья Александровна</a:t>
            </a:r>
          </a:p>
          <a:p>
            <a:pPr algn="just">
              <a:buNone/>
            </a:pPr>
            <a:r>
              <a:rPr lang="ru-RU" sz="7200" dirty="0" smtClean="0"/>
              <a:t> </a:t>
            </a:r>
            <a:r>
              <a:rPr lang="ru-RU" sz="7200" b="1" u="sng" dirty="0" err="1" smtClean="0"/>
              <a:t>Пн-пт</a:t>
            </a:r>
            <a:r>
              <a:rPr lang="ru-RU" sz="7200" b="1" u="sng" dirty="0" smtClean="0"/>
              <a:t>: 11.00-18.00</a:t>
            </a:r>
            <a:r>
              <a:rPr lang="ru-RU" sz="7200" b="1" dirty="0" smtClean="0"/>
              <a:t>                                                                      </a:t>
            </a:r>
            <a:r>
              <a:rPr lang="ru-RU" sz="7200" b="1" u="sng" dirty="0" err="1" smtClean="0"/>
              <a:t>Пн.-пт</a:t>
            </a:r>
            <a:r>
              <a:rPr lang="ru-RU" sz="7200" b="1" u="sng" dirty="0" smtClean="0"/>
              <a:t>:  8.00-12.00</a:t>
            </a:r>
            <a:endParaRPr lang="ru-RU" sz="5600" b="1" i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56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Дефектолог: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b="1" i="1" dirty="0" smtClean="0"/>
              <a:t>Разина Ольга Сергеевна</a:t>
            </a:r>
          </a:p>
          <a:p>
            <a:pPr algn="ctr">
              <a:buNone/>
            </a:pPr>
            <a:r>
              <a:rPr lang="ru-RU" sz="7200" b="1" i="1" u="sng" dirty="0" smtClean="0"/>
              <a:t>Пн.-пт</a:t>
            </a:r>
            <a:r>
              <a:rPr lang="ru-RU" sz="7200" b="1" i="1" u="sng" smtClean="0"/>
              <a:t>.: </a:t>
            </a:r>
            <a:r>
              <a:rPr lang="ru-RU" sz="7200" b="1" i="1" u="sng" smtClean="0"/>
              <a:t>9.00-11.00</a:t>
            </a:r>
            <a:endParaRPr lang="ru-RU" sz="7200" u="sng" dirty="0" smtClean="0"/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18590F-29DB-41B3-8ACF-89758CFBB5F4}"/>
</file>

<file path=customXml/itemProps2.xml><?xml version="1.0" encoding="utf-8"?>
<ds:datastoreItem xmlns:ds="http://schemas.openxmlformats.org/officeDocument/2006/customXml" ds:itemID="{F5EF29C7-02ED-4B0B-94FF-FD24933447EC}"/>
</file>

<file path=customXml/itemProps3.xml><?xml version="1.0" encoding="utf-8"?>
<ds:datastoreItem xmlns:ds="http://schemas.openxmlformats.org/officeDocument/2006/customXml" ds:itemID="{44531CF3-1DEF-48BA-9B8E-71E38644F2A1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2156</Words>
  <Application>Microsoft Office PowerPoint</Application>
  <PresentationFormat>Экран (4:3)</PresentationFormat>
  <Paragraphs>431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Социально-психолого-педагогическая служба школы</vt:lpstr>
      <vt:lpstr>ВЗАИМОДЕЙСТВИЕ</vt:lpstr>
      <vt:lpstr>СЕНСОРНАЯ КОМНАТА</vt:lpstr>
      <vt:lpstr>ЗАДАЧИ</vt:lpstr>
      <vt:lpstr>Принципы  деятельности</vt:lpstr>
      <vt:lpstr>Основные направления деятельности специалистов службы</vt:lpstr>
      <vt:lpstr>Формы работы</vt:lpstr>
      <vt:lpstr>Состав социально-психологической службы</vt:lpstr>
      <vt:lpstr>ВРЕМЯ РАБОТЫ СПЕЦИАЛИСТОВ СЛУЖБЫ</vt:lpstr>
      <vt:lpstr>Рабочие места</vt:lpstr>
      <vt:lpstr>Педагог-психолог</vt:lpstr>
      <vt:lpstr>Программа обследования психолого-педагогической готовности к обучению в школе 1, 5, 10 классов. </vt:lpstr>
      <vt:lpstr>   Программа  профориентационной работы в  9, 11 классах    </vt:lpstr>
      <vt:lpstr>Программа психологического сопровождения при подготовке к экзаменам 9,11 классов  </vt:lpstr>
      <vt:lpstr>     Программа коррекционно-развивающих занятий с обучающимся с ДЦП в сенсорной комнате «Живут на свете чудеса»    </vt:lpstr>
      <vt:lpstr>Участники программы</vt:lpstr>
      <vt:lpstr>СОГЛАСИЕ РОДИТЕЛЕЙ</vt:lpstr>
      <vt:lpstr>КЛАССНОМУ РУКОВОДИТЕЛЮ </vt:lpstr>
      <vt:lpstr>ЗАЯВЛЕНИЕ РОДИТЕЛЯ</vt:lpstr>
      <vt:lpstr> ПЕДАГОГ-ПСИХОЛОГ: Веселова А.А. Работа с обучающимися: </vt:lpstr>
      <vt:lpstr>  6 – 7 классы:  </vt:lpstr>
      <vt:lpstr>  8 класс:  </vt:lpstr>
      <vt:lpstr>  Коррекционная школа:  </vt:lpstr>
      <vt:lpstr>Слайд 24</vt:lpstr>
      <vt:lpstr>Слайд 25</vt:lpstr>
      <vt:lpstr>Учителя логопеды</vt:lpstr>
      <vt:lpstr>ЗАЯВЛЕНИЕ РОДИТЕЛЯ</vt:lpstr>
      <vt:lpstr>Список обучающихся, зачисленных на логопункт, время занятий</vt:lpstr>
      <vt:lpstr>Учителя логопеды</vt:lpstr>
      <vt:lpstr>Порядок комплектования:</vt:lpstr>
      <vt:lpstr>Список обучающихся, зачисленных на логопункт</vt:lpstr>
      <vt:lpstr>ПРОГРАММА ЛОГОПЕДИЧЕСКОГО СОПРОВОЖДЕНИЯ РЕБЕНКА-ИНВАЛИДА</vt:lpstr>
      <vt:lpstr>КАБИНЕТ ЛОГОПЕДА</vt:lpstr>
      <vt:lpstr>НАГЛЯДНЫЕ  ПОСОБИЯ  И МАТЕРИАЛЫ</vt:lpstr>
      <vt:lpstr>НА  ЗАНЯТИЯХ ….</vt:lpstr>
      <vt:lpstr>Учителя логопеды</vt:lpstr>
      <vt:lpstr>Слайд 37</vt:lpstr>
      <vt:lpstr>Слайд 38</vt:lpstr>
      <vt:lpstr>  Мероприятия   </vt:lpstr>
      <vt:lpstr>Направления работы учителя-дефектолога (Разина О.С.)</vt:lpstr>
      <vt:lpstr>Коррекционно-развивающая работа</vt:lpstr>
      <vt:lpstr>             Дефектологические занятия: индивидуальные, групповые, фронтальные.   Индивидуальная форма работы является наиболее эффективной, продолжительность занятий составляет 20-25 мин.  Дети объединяются в подгруппы из 2-3 человека, а время занятий увеличивается до 25-30 минут. Занятия проводятся 5 раз в неделю. Количество детей, занимающихся с учителем-дефектологом: 10 </vt:lpstr>
      <vt:lpstr> Содержание работы с педагогами. </vt:lpstr>
      <vt:lpstr>Формы работы с родителями</vt:lpstr>
      <vt:lpstr>СЕНСОРНАЯ КОМНАТА</vt:lpstr>
      <vt:lpstr>Слайд 46</vt:lpstr>
      <vt:lpstr>Вибромузыкальный сухой бассейн</vt:lpstr>
      <vt:lpstr>Аппаратно-программный комплекс для слабовидящих</vt:lpstr>
      <vt:lpstr>Фиброоптическое волокно, компьютерная программа для слабослышащих</vt:lpstr>
      <vt:lpstr>САНИТАРНАЯ ЗОНА</vt:lpstr>
      <vt:lpstr>Благодарю, сотрудников социально-психолого-педагогической службы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ПСИХОЛОГИЧЕСКОЙ РАБОТЫ В ШКОЛЕ</dc:title>
  <cp:lastModifiedBy>Work</cp:lastModifiedBy>
  <cp:revision>62</cp:revision>
  <dcterms:modified xsi:type="dcterms:W3CDTF">2018-02-13T09:02:15Z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