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3"/>
  </p:sldMasterIdLst>
  <p:sldIdLst>
    <p:sldId id="256" r:id="rId4"/>
    <p:sldId id="335" r:id="rId5"/>
    <p:sldId id="336" r:id="rId6"/>
    <p:sldId id="338" r:id="rId7"/>
    <p:sldId id="337" r:id="rId8"/>
    <p:sldId id="340" r:id="rId9"/>
    <p:sldId id="341" r:id="rId10"/>
    <p:sldId id="34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A50021"/>
    <a:srgbClr val="003300"/>
    <a:srgbClr val="99CC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190D787-D32D-4E92-B227-0E52D5AD77D3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" y="27919"/>
            <a:ext cx="9128301" cy="703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409925" y="133940"/>
            <a:ext cx="8352928" cy="694811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r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None/>
              <a:defRPr kumimoji="0"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None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None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None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0099"/>
                </a:solidFill>
              </a:rPr>
              <a:t>МКОУ «Островская средняя общеобразовательная школа»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1027" name="Picture 3" descr="C:\Users\Маргарита\Desktop\незнайка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50" l="219" r="99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82548"/>
            <a:ext cx="3122300" cy="272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83768" y="1052736"/>
            <a:ext cx="46242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Мини - кейс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1883733"/>
            <a:ext cx="62712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«Как Незнайка в театр ходил»</a:t>
            </a:r>
            <a:endParaRPr lang="ru-RU" sz="32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70272" y="2708920"/>
            <a:ext cx="32512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u="sng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Автор: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Цветкова М.Е.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97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endParaRPr lang="ru-RU" dirty="0"/>
          </a:p>
          <a:p>
            <a:pPr algn="ctr">
              <a:spcBef>
                <a:spcPts val="1200"/>
              </a:spcBef>
            </a:pPr>
            <a:r>
              <a:rPr lang="ru-RU" sz="2400" dirty="0" smtClean="0">
                <a:solidFill>
                  <a:srgbClr val="002060"/>
                </a:solidFill>
              </a:rPr>
              <a:t>Участники: 7-8 лет, до 8 человек</a:t>
            </a:r>
          </a:p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ru-RU" sz="2400" dirty="0" smtClean="0">
                <a:solidFill>
                  <a:srgbClr val="002060"/>
                </a:solidFill>
              </a:rPr>
              <a:t>Направленность (направление):практическая коммуникативная</a:t>
            </a:r>
            <a:endParaRPr lang="ru-RU" sz="2400" dirty="0">
              <a:solidFill>
                <a:srgbClr val="002060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ru-RU" sz="2400" dirty="0" smtClean="0">
                <a:solidFill>
                  <a:srgbClr val="002060"/>
                </a:solidFill>
              </a:rPr>
              <a:t>Главный </a:t>
            </a:r>
            <a:r>
              <a:rPr lang="ru-RU" sz="2400" dirty="0">
                <a:solidFill>
                  <a:srgbClr val="002060"/>
                </a:solidFill>
              </a:rPr>
              <a:t>результат работы с кейсом (для ребенка): познакомиться с правилами поведения в театре</a:t>
            </a:r>
          </a:p>
          <a:p>
            <a:pPr algn="ctr">
              <a:spcBef>
                <a:spcPts val="1200"/>
              </a:spcBef>
            </a:pPr>
            <a:r>
              <a:rPr lang="ru-RU" sz="2400" dirty="0" smtClean="0">
                <a:solidFill>
                  <a:srgbClr val="002060"/>
                </a:solidFill>
              </a:rPr>
              <a:t>научиться правильно вести себя в театре, Дополнительные </a:t>
            </a:r>
            <a:r>
              <a:rPr lang="ru-RU" sz="2400" dirty="0">
                <a:solidFill>
                  <a:srgbClr val="002060"/>
                </a:solidFill>
              </a:rPr>
              <a:t>результаты (для ребенка):</a:t>
            </a:r>
          </a:p>
          <a:p>
            <a:pPr algn="ctr">
              <a:spcBef>
                <a:spcPts val="1200"/>
              </a:spcBef>
            </a:pPr>
            <a:r>
              <a:rPr lang="ru-RU" sz="2400" dirty="0">
                <a:solidFill>
                  <a:srgbClr val="002060"/>
                </a:solidFill>
              </a:rPr>
              <a:t>Формы работы</a:t>
            </a:r>
            <a:r>
              <a:rPr lang="ru-RU" sz="2400" dirty="0" smtClean="0">
                <a:solidFill>
                  <a:srgbClr val="002060"/>
                </a:solidFill>
              </a:rPr>
              <a:t>: Кейс-иллюстрация  </a:t>
            </a:r>
            <a:r>
              <a:rPr lang="ru-RU" sz="2400" dirty="0">
                <a:solidFill>
                  <a:srgbClr val="002060"/>
                </a:solidFill>
              </a:rPr>
              <a:t>(ситуационно -ролевая игра)</a:t>
            </a:r>
          </a:p>
          <a:p>
            <a:pPr algn="ctr">
              <a:spcBef>
                <a:spcPts val="1200"/>
              </a:spcBef>
            </a:pPr>
            <a:r>
              <a:rPr lang="ru-RU" sz="2400" dirty="0" smtClean="0">
                <a:solidFill>
                  <a:srgbClr val="002060"/>
                </a:solidFill>
              </a:rPr>
              <a:t>Цифровые </a:t>
            </a:r>
            <a:r>
              <a:rPr lang="ru-RU" sz="2400" dirty="0">
                <a:solidFill>
                  <a:srgbClr val="002060"/>
                </a:solidFill>
              </a:rPr>
              <a:t>инструменты и сервисы:: персональный компьютер </a:t>
            </a:r>
            <a:r>
              <a:rPr lang="ru-RU" sz="2400" dirty="0" smtClean="0">
                <a:solidFill>
                  <a:srgbClr val="002060"/>
                </a:solidFill>
              </a:rPr>
              <a:t>и презентация для </a:t>
            </a:r>
            <a:r>
              <a:rPr lang="ru-RU" sz="2400" dirty="0">
                <a:solidFill>
                  <a:srgbClr val="002060"/>
                </a:solidFill>
              </a:rPr>
              <a:t>интерактивной </a:t>
            </a:r>
            <a:r>
              <a:rPr lang="ru-RU" sz="2400" dirty="0" smtClean="0">
                <a:solidFill>
                  <a:srgbClr val="002060"/>
                </a:solidFill>
              </a:rPr>
              <a:t>игры.</a:t>
            </a:r>
            <a:endParaRPr lang="ru-RU" sz="2400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</a:pPr>
            <a:r>
              <a:rPr lang="ru-RU" sz="2400" dirty="0" smtClean="0">
                <a:solidFill>
                  <a:srgbClr val="002060"/>
                </a:solidFill>
              </a:rPr>
              <a:t>Время: 20 минут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 smtClean="0"/>
              <a:t>Общая характеристика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1449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Проблемная ситуация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pic>
        <p:nvPicPr>
          <p:cNvPr id="1026" name="Picture 2" descr="C:\Users\Маргарита\Desktop\незнайка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17490"/>
            <a:ext cx="4553748" cy="384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052736"/>
            <a:ext cx="6400800" cy="3474720"/>
          </a:xfrm>
        </p:spPr>
        <p:txBody>
          <a:bodyPr>
            <a:normAutofit/>
          </a:bodyPr>
          <a:lstStyle/>
          <a:p>
            <a:r>
              <a:rPr lang="ru-RU" dirty="0" smtClean="0"/>
              <a:t> Сегодня Незнайка купил билет в театр, и в первый раз отравился смотреть спектакль. Спектакль ему очень понравился, он с удовольствием смотрел его, грызя семечки и громко смеясь, порой вскакивая с места и комментируя происходящее на сцене. Досмотреть  спектакль до конца у Незнайки не получилось. Незнайку выгнали с середины премьеры. </a:t>
            </a:r>
          </a:p>
        </p:txBody>
      </p:sp>
    </p:spTree>
    <p:extLst>
      <p:ext uri="{BB962C8B-B14F-4D97-AF65-F5344CB8AC3E}">
        <p14:creationId xmlns:p14="http://schemas.microsoft.com/office/powerpoint/2010/main" val="212541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ргарита\Desktop\незнайка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772" y="4218665"/>
            <a:ext cx="3491880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362835"/>
            <a:ext cx="7560840" cy="522905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2800" dirty="0">
              <a:solidFill>
                <a:srgbClr val="002060"/>
              </a:solidFill>
            </a:endParaRPr>
          </a:p>
          <a:p>
            <a:pPr marL="457200" lvl="0" indent="-45720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Первый этап –  ознакомиться  </a:t>
            </a:r>
            <a:r>
              <a:rPr lang="ru-RU" sz="2000" dirty="0" smtClean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подробностями и  особенностями  ситуации.  </a:t>
            </a:r>
            <a:endParaRPr lang="ru-RU" sz="2000" dirty="0">
              <a:solidFill>
                <a:srgbClr val="8E73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lvl="0" indent="-45720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Второй </a:t>
            </a:r>
            <a:r>
              <a:rPr lang="ru-RU" sz="2000" dirty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этап –  </a:t>
            </a:r>
            <a:r>
              <a:rPr lang="ru-RU" sz="2000" dirty="0" smtClean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выделить </a:t>
            </a:r>
            <a:r>
              <a:rPr lang="ru-RU" sz="2000" dirty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основную </a:t>
            </a:r>
            <a:r>
              <a:rPr lang="ru-RU" sz="2000" dirty="0" smtClean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проблему: отсутствие знаний правил поведения в театре. </a:t>
            </a:r>
            <a:endParaRPr lang="ru-RU" sz="2000" dirty="0">
              <a:solidFill>
                <a:srgbClr val="8E73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lvl="0" indent="-457200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Третий этап: анализ ситуации. Последствия  не соблюдения правил поведения в театре? Кому поведение Незнайки мешало?</a:t>
            </a:r>
            <a:endParaRPr lang="ru-RU" sz="2000" dirty="0">
              <a:solidFill>
                <a:srgbClr val="8E73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lvl="0" indent="-45720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Четвертый </a:t>
            </a:r>
            <a:r>
              <a:rPr lang="ru-RU" sz="2000" dirty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этап – </a:t>
            </a:r>
            <a:r>
              <a:rPr lang="ru-RU" sz="2000" dirty="0" smtClean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знакомство  с правилами поведения в театре.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2400" b="1" dirty="0" smtClean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</a:t>
            </a:r>
            <a:r>
              <a:rPr lang="ru-RU" sz="2400" b="1" u="sng" dirty="0" smtClean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Продукт: </a:t>
            </a:r>
            <a:endParaRPr lang="ru-RU" sz="2400" b="1" u="sng" dirty="0">
              <a:solidFill>
                <a:srgbClr val="8E73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lvl="0" indent="-45720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Дети  изучают культуру поведения в общественных местах, непосредственно в театре;</a:t>
            </a:r>
            <a:endParaRPr lang="ru-RU" sz="2000" dirty="0">
              <a:solidFill>
                <a:srgbClr val="8E73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lvl="0" indent="-45720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Появление </a:t>
            </a:r>
            <a:r>
              <a:rPr lang="ru-RU" sz="2000" dirty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опыта </a:t>
            </a:r>
            <a:r>
              <a:rPr lang="ru-RU" sz="2000" dirty="0" smtClean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анализировать своё поведение и поведение других; </a:t>
            </a:r>
            <a:endParaRPr lang="ru-RU" sz="2000" dirty="0">
              <a:solidFill>
                <a:srgbClr val="8E73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lvl="0" indent="-45720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Повышение </a:t>
            </a:r>
            <a:r>
              <a:rPr lang="ru-RU" sz="2000" dirty="0">
                <a:solidFill>
                  <a:srgbClr val="8E73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уровня коммуникативных навыков</a:t>
            </a:r>
          </a:p>
          <a:p>
            <a:endParaRPr lang="ru-RU" b="1" dirty="0"/>
          </a:p>
          <a:p>
            <a:pPr marL="45720" indent="0">
              <a:buNone/>
            </a:pPr>
            <a:endParaRPr lang="ru-RU" b="1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03648" y="254982"/>
            <a:ext cx="7509520" cy="587393"/>
          </a:xfrm>
          <a:prstGeom prst="rect">
            <a:avLst/>
          </a:prstGeom>
        </p:spPr>
        <p:txBody>
          <a:bodyPr vert="horz" anchor="b" anchorCtr="0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 smtClean="0"/>
              <a:t>Содержание кейса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4528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endParaRPr lang="ru-RU" sz="2900" b="1" dirty="0"/>
          </a:p>
        </p:txBody>
      </p:sp>
      <p:pic>
        <p:nvPicPr>
          <p:cNvPr id="3074" name="Picture 2" descr="C:\Users\Маргарита\Desktop\незнайка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41740"/>
            <a:ext cx="4108153" cy="291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1844824"/>
            <a:ext cx="6400800" cy="3474720"/>
          </a:xfrm>
        </p:spPr>
        <p:txBody>
          <a:bodyPr/>
          <a:lstStyle/>
          <a:p>
            <a:r>
              <a:rPr lang="ru-RU" dirty="0" smtClean="0"/>
              <a:t>Презентация в картинках «Как Незнайка вёл себя в театре»</a:t>
            </a:r>
          </a:p>
          <a:p>
            <a:r>
              <a:rPr lang="ru-RU" dirty="0" smtClean="0"/>
              <a:t> Видеоматериал «Правила поведения в театре» </a:t>
            </a:r>
          </a:p>
          <a:p>
            <a:r>
              <a:rPr lang="ru-RU" dirty="0"/>
              <a:t> </a:t>
            </a:r>
            <a:r>
              <a:rPr lang="ru-RU" dirty="0" smtClean="0"/>
              <a:t>Ситуативные карточки «Что такое хорошо, что такое плохо в театре» 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156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 smtClean="0"/>
              <a:t>Содержание кейса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3150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6512511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Методический </a:t>
            </a:r>
            <a:r>
              <a:rPr lang="ru-RU" sz="4000" b="1" dirty="0" smtClean="0"/>
              <a:t>инструментарий</a:t>
            </a:r>
            <a:endParaRPr lang="ru-RU" sz="4000" b="1" dirty="0"/>
          </a:p>
        </p:txBody>
      </p:sp>
      <p:pic>
        <p:nvPicPr>
          <p:cNvPr id="4098" name="Picture 2" descr="C:\Users\Маргарита\Desktop\незнайка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00" l="40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3016"/>
            <a:ext cx="3236429" cy="282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844824"/>
            <a:ext cx="7704856" cy="397877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кейса должна быть актуальной и соответствовать теме занятия.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должен быть написан 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интересно, простым и доходчивым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языком, выделять самую суть проблемы («</a:t>
            </a:r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седцевину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должен иметь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соответствующий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возрасту уровень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трудности;</a:t>
            </a:r>
          </a:p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кейсе рассматривается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конкретная ситуация, имеющая место в реальной жизни </a:t>
            </a: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должен иллюстрировать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типичные ситуации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70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512511" cy="114300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Оценка работы, рефлексия</a:t>
            </a:r>
            <a:endParaRPr lang="ru-RU" sz="40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844824"/>
            <a:ext cx="3899925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268760"/>
            <a:ext cx="5996136" cy="44256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b="1" u="sng" dirty="0">
                <a:solidFill>
                  <a:srgbClr val="002060"/>
                </a:solidFill>
              </a:rPr>
              <a:t>Критерии </a:t>
            </a:r>
            <a:r>
              <a:rPr lang="ru-RU" sz="2000" b="1" u="sng" dirty="0" smtClean="0">
                <a:solidFill>
                  <a:srgbClr val="002060"/>
                </a:solidFill>
              </a:rPr>
              <a:t>оценки / самооценки:</a:t>
            </a:r>
            <a:endParaRPr lang="ru-RU" sz="2000" b="1" u="sng" dirty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Активная работа  </a:t>
            </a:r>
            <a:r>
              <a:rPr lang="ru-RU" sz="2000" dirty="0">
                <a:solidFill>
                  <a:srgbClr val="002060"/>
                </a:solidFill>
              </a:rPr>
              <a:t>детей в </a:t>
            </a:r>
            <a:r>
              <a:rPr lang="ru-RU" sz="2000" dirty="0" smtClean="0">
                <a:solidFill>
                  <a:srgbClr val="002060"/>
                </a:solidFill>
              </a:rPr>
              <a:t>обсуждениях;    </a:t>
            </a:r>
            <a:endParaRPr lang="ru-RU" sz="20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Построение </a:t>
            </a:r>
            <a:r>
              <a:rPr lang="ru-RU" sz="2000" dirty="0">
                <a:solidFill>
                  <a:srgbClr val="002060"/>
                </a:solidFill>
              </a:rPr>
              <a:t>грамотных </a:t>
            </a:r>
            <a:r>
              <a:rPr lang="ru-RU" sz="2000" dirty="0" smtClean="0">
                <a:solidFill>
                  <a:srgbClr val="002060"/>
                </a:solidFill>
              </a:rPr>
              <a:t>, полных высказываний.  </a:t>
            </a:r>
            <a:endParaRPr lang="ru-RU" sz="20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ru-RU" sz="2000" b="1" u="sng" dirty="0">
                <a:solidFill>
                  <a:srgbClr val="002060"/>
                </a:solidFill>
              </a:rPr>
              <a:t>Механизмы оценки / самооценки: 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</a:rPr>
              <a:t>Наблюдение</a:t>
            </a:r>
            <a:r>
              <a:rPr lang="ru-RU" sz="2000" dirty="0">
                <a:solidFill>
                  <a:srgbClr val="002060"/>
                </a:solidFill>
              </a:rPr>
              <a:t>;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    </a:t>
            </a:r>
            <a:r>
              <a:rPr lang="ru-RU" sz="2000" dirty="0" smtClean="0">
                <a:solidFill>
                  <a:srgbClr val="002060"/>
                </a:solidFill>
              </a:rPr>
              <a:t>Анализ </a:t>
            </a:r>
            <a:r>
              <a:rPr lang="ru-RU" sz="2000" dirty="0">
                <a:solidFill>
                  <a:srgbClr val="002060"/>
                </a:solidFill>
              </a:rPr>
              <a:t>занятия;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    </a:t>
            </a:r>
            <a:r>
              <a:rPr lang="ru-RU" sz="2000" dirty="0" smtClean="0">
                <a:solidFill>
                  <a:srgbClr val="002060"/>
                </a:solidFill>
              </a:rPr>
              <a:t>Анализ работы </a:t>
            </a:r>
            <a:r>
              <a:rPr lang="ru-RU" sz="2000" dirty="0">
                <a:solidFill>
                  <a:srgbClr val="002060"/>
                </a:solidFill>
              </a:rPr>
              <a:t>детей</a:t>
            </a:r>
          </a:p>
          <a:p>
            <a:pPr marL="45720" indent="0">
              <a:buNone/>
            </a:pPr>
            <a:r>
              <a:rPr lang="ru-RU" sz="2000" b="1" u="sng" dirty="0">
                <a:solidFill>
                  <a:srgbClr val="002060"/>
                </a:solidFill>
              </a:rPr>
              <a:t>Формы организации рефлексии:</a:t>
            </a:r>
          </a:p>
          <a:p>
            <a:pPr marL="45720" indent="0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Приглашение детей на спектакль т/о «Театр –Студия» </a:t>
            </a:r>
            <a:r>
              <a:rPr lang="ru-RU" sz="2000" u="sng" dirty="0" smtClean="0">
                <a:solidFill>
                  <a:srgbClr val="002060"/>
                </a:solidFill>
              </a:rPr>
              <a:t>«Приключения Незнайки»</a:t>
            </a:r>
          </a:p>
          <a:p>
            <a:pPr marL="45720" indent="0">
              <a:buNone/>
            </a:pPr>
            <a:endParaRPr lang="ru-RU" sz="28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endParaRPr lang="ru-RU" sz="28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54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9" y="260648"/>
            <a:ext cx="8280920" cy="620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70902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9A9F18D2BA0744EA2AE51B9A351697A" ma:contentTypeVersion="1" ma:contentTypeDescription="Создание документа." ma:contentTypeScope="" ma:versionID="7d667bb17e86ae82af99e8929550b1e4">
  <xsd:schema xmlns:xsd="http://www.w3.org/2001/XMLSchema" xmlns:xs="http://www.w3.org/2001/XMLSchema" xmlns:p="http://schemas.microsoft.com/office/2006/metadata/properties" xmlns:ns2="ad84efdd-f02b-4d55-b97e-6080985796e9" targetNamespace="http://schemas.microsoft.com/office/2006/metadata/properties" ma:root="true" ma:fieldsID="89c68d654e90fa1b993e11bf55ada8be" ns2:_="">
    <xsd:import namespace="ad84efdd-f02b-4d55-b97e-6080985796e9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84efdd-f02b-4d55-b97e-6080985796e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2FA060-DAB1-466E-BE19-D78AC70A2B3D}"/>
</file>

<file path=customXml/itemProps2.xml><?xml version="1.0" encoding="utf-8"?>
<ds:datastoreItem xmlns:ds="http://schemas.openxmlformats.org/officeDocument/2006/customXml" ds:itemID="{0ED03314-9181-48D1-8584-7D19A80DF841}"/>
</file>

<file path=customXml/itemProps3.xml><?xml version="1.0" encoding="utf-8"?>
<ds:datastoreItem xmlns:ds="http://schemas.openxmlformats.org/officeDocument/2006/customXml" ds:itemID="{62BF1DCF-4758-49D2-9763-1DD3BFE4A480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517</TotalTime>
  <Words>305</Words>
  <Application>Microsoft Office PowerPoint</Application>
  <PresentationFormat>Экран (4:3)</PresentationFormat>
  <Paragraphs>48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Воздушный поток</vt:lpstr>
      <vt:lpstr>Презентация PowerPoint</vt:lpstr>
      <vt:lpstr> </vt:lpstr>
      <vt:lpstr>Проблемная ситуация </vt:lpstr>
      <vt:lpstr>Презентация PowerPoint</vt:lpstr>
      <vt:lpstr> </vt:lpstr>
      <vt:lpstr>Методический инструментарий</vt:lpstr>
      <vt:lpstr>Оценка работы, рефлексия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Социально-педагогическое сопровождение   и индивидуальная помощь обучающимся в работе социального педагога</dc:title>
  <dc:creator>Пользователь Windows</dc:creator>
  <cp:lastModifiedBy>Маргарита</cp:lastModifiedBy>
  <cp:revision>67</cp:revision>
  <dcterms:created xsi:type="dcterms:W3CDTF">2020-09-23T21:49:13Z</dcterms:created>
  <dcterms:modified xsi:type="dcterms:W3CDTF">2020-11-07T17:58:27Z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0x010100E9A9F18D2BA0744EA2AE51B9A351697A</vt:lpwstr>
  </property>
</Properties>
</file>