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2" r:id="rId4"/>
    <p:sldId id="285" r:id="rId5"/>
    <p:sldId id="269" r:id="rId6"/>
    <p:sldId id="286" r:id="rId7"/>
    <p:sldId id="287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023"/>
    <a:srgbClr val="D7181E"/>
    <a:srgbClr val="FFCCCC"/>
    <a:srgbClr val="FFFF99"/>
    <a:srgbClr val="B3CEE5"/>
    <a:srgbClr val="CCFF99"/>
    <a:srgbClr val="FFCC99"/>
    <a:srgbClr val="F3A671"/>
    <a:srgbClr val="005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98" y="114"/>
      </p:cViewPr>
      <p:guideLst>
        <p:guide orient="horz" pos="2251"/>
        <p:guide pos="22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8T17:41:35.845" idx="2">
    <p:pos x="10" y="10"/>
    <p:text>5.19.1 "Пешеходный переход"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7999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 ДОРОЖНОГО </a:t>
            </a:r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ДВИЖЕНИЯ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8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6" y="1974115"/>
            <a:ext cx="6346560" cy="376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7171" y="5761682"/>
            <a:ext cx="7146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Вместе с дорожным знаком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«Пешеходный переход» располагается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светофор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дорожная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разметка.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315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00" y="2172466"/>
            <a:ext cx="2710008" cy="2710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166490"/>
            <a:ext cx="714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Вместе с дорожным знаком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Пешеходный переход» появились и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такие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как «Подземный пешеходный переход»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«Надземный пешеходный переход».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9" y="2172466"/>
            <a:ext cx="2712017" cy="2712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Овал 2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976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02" y="2199519"/>
            <a:ext cx="4853672" cy="323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632032"/>
            <a:ext cx="714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Израиле  существует дорожный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знак: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«Осторожно</a:t>
            </a:r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лягушки</a:t>
            </a:r>
            <a:r>
              <a:rPr lang="ru-RU" sz="2000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!»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008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275" y="126946"/>
            <a:ext cx="67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РОССИЙСКОЙ ФЕДЕРАЦИИ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5" y="1237141"/>
            <a:ext cx="3425625" cy="496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1123" y="1140492"/>
            <a:ext cx="323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Действующие Правила дорожного движения Российской Федерации были утверждены Постановлением Совета Министров Правительства Российской Федерации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23.10.1993 года №1090.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1123" y="3200831"/>
            <a:ext cx="323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Начиная с 1993 года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них внесено 56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изменений 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дополнений.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1122" y="4031828"/>
            <a:ext cx="323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Современные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устанавливают взаимоотношения между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всеми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дорожного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движения: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водителями,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пешеходами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пассажирами.</a:t>
            </a:r>
          </a:p>
        </p:txBody>
      </p:sp>
    </p:spTree>
    <p:extLst>
      <p:ext uri="{BB962C8B-B14F-4D97-AF65-F5344CB8AC3E}">
        <p14:creationId xmlns:p14="http://schemas.microsoft.com/office/powerpoint/2010/main" val="19818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2" y="625393"/>
            <a:ext cx="4422105" cy="2948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9171" y="3753463"/>
            <a:ext cx="6432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1880 году в Москве прохожие стали свидетелями необычного п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роисшествия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Человек, без особого труда удерживая равновесие, едет на велосипеде. Полицмейстер города был очень недоволен скоплением народа, конных повозок, чьи седоки остановились посмотреть на чудное транспортное средство.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следующий день вышло указание о запрете езды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велосипеде, так как это пугает лошадей и людей.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Такие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же запреты были установлены и в других крупных городах.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5547" y="625393"/>
            <a:ext cx="2264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Фото из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архива Московского музея-усадьбы «Останкино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Катание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на велосипедах в Михайловском.</a:t>
            </a:r>
          </a:p>
          <a:p>
            <a:r>
              <a:rPr lang="ru-RU" sz="14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Ламберг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1880-е годы,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Московская губ., Подольский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уезд. </a:t>
            </a:r>
            <a:endParaRPr lang="ru-RU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2" y="368997"/>
            <a:ext cx="2602882" cy="3904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90844" y="257192"/>
            <a:ext cx="4002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1882 году в России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разработаны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«Обязательные постановления о езде на велосипедах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», 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1894 году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опубликован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Правительственный указ, который вводил в действие «Правила езды на велосипедах по городу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42" y="4319843"/>
            <a:ext cx="2602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Фото из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архива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МАММ/МДФ. Победитель гонок Карл Булла. </a:t>
            </a:r>
            <a:b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Между 1895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1910 годами, </a:t>
            </a:r>
            <a:b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Санкт-Петербург. </a:t>
            </a:r>
            <a:r>
              <a:rPr lang="en-US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843" y="5762799"/>
            <a:ext cx="6077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Воспрещается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ездить на велосипедах, а ровно проводить их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руках по тротуарам и пешеходным дорожкам в скверах, садах, и других местах».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90844" y="1857064"/>
            <a:ext cx="400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Давайте </a:t>
            </a:r>
            <a:r>
              <a:rPr lang="ru-RU" sz="1600" dirty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рассмотрим некоторые пункты, может быть вы скажете потом, что вам показалось знакомым</a:t>
            </a:r>
            <a:r>
              <a:rPr lang="ru-RU" sz="1600" dirty="0" smtClean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?!</a:t>
            </a:r>
            <a:endParaRPr lang="ru-RU" sz="1600" dirty="0">
              <a:solidFill>
                <a:srgbClr val="D120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0844" y="2706249"/>
            <a:ext cx="4002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Ездить по городским улицам допускается только на низких (безопасных) двухколесных велосипедах лицам, получившим право на то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установленном порядке. Каждый велосипедист при езде на нем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городу должен быть снабжен выданным на этот предмет из канцелярии градоначальника номерным знаком, звонком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(с наступлением темного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суток) фонарем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75" y="348473"/>
            <a:ext cx="2504250" cy="3756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868" y="273906"/>
            <a:ext cx="4185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ленинградских правилах уличного движения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1947 года говорилось: ездить на велосипеде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улицам и дорогам разрешается лицам не моложе 13 лет, а скорость в черте города ограничивалась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 км/час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Вводилось и такое требование: «при групповой езде велосипедисты должны ехать в один ряд друг за другом на расстоянии не менее 2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253" y="4286633"/>
            <a:ext cx="3020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уличного движения по г. Москве,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действовавшие 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1955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году указывали,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что велосипедист мог выезжать на проезжую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часть с 14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лет,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разрешалось со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скоростью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более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 км/ч.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868" y="2771024"/>
            <a:ext cx="4116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правилах того времени 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Московской области запрещалось «ездить на велосипеде, не соответствующем росту велосипедиста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6" y="3950532"/>
            <a:ext cx="3147437" cy="2537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1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50" y="2109299"/>
            <a:ext cx="1958508" cy="2535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65646" y="671135"/>
            <a:ext cx="3827214" cy="12458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Начиная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 1896 года велосипедисты являются участниками всех Олимпийских игр. Они первыми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1986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году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совершили кругосветное путешествие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сухопутном транспорте.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4633" y="182648"/>
            <a:ext cx="6778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 ЗНАЕТЕ ЛИ ВЫ?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47275" y="1111958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177825" y="2137913"/>
            <a:ext cx="3829604" cy="1707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Высшую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награду «Бриллиантовую звезду» получил русский велосипедист Анисим Панкратов за то, что поехал от Харбина до Петербурга, оттуда через Атлантику по морю, по безводной пустыне </a:t>
            </a:r>
            <a:r>
              <a:rPr lang="ru-RU" altLang="zh-CN" sz="1499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Кобри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и пескам Небраски через океан в Японию, Корею 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Китай.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64563" y="281154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1177825" y="4181379"/>
            <a:ext cx="5916782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Самым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длинным велосипедом является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тандем на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11 человек, длиной 22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464563" y="4284629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1165646" y="4829560"/>
            <a:ext cx="5951123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большой велосипед построен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во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Франкфурте-на-Майне. Длина велосипеда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6,25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диаметр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колес 2,5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64563" y="5043111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1165646" y="5708446"/>
            <a:ext cx="5142209" cy="1015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маленький велосипед для своих выступлений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цирке использовал швейцарский клоун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err="1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Райн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</a:t>
            </a:r>
            <a:r>
              <a:rPr lang="ru-RU" altLang="zh-CN" sz="1499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Фришкнейхт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 Его велосипед имел в высоту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9, </a:t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 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ширину 14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сантиметров.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64563" y="604226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29" y="678914"/>
            <a:ext cx="1932288" cy="1241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7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275" y="272114"/>
            <a:ext cx="67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Какой дорожный знак вы считаете жизненно важным для всех пешеходов? Назовите его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91" y="1537607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0" y="5701505"/>
            <a:ext cx="714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 дорожный знак </a:t>
            </a:r>
            <a:b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переход» </a:t>
            </a:r>
          </a:p>
        </p:txBody>
      </p:sp>
    </p:spTree>
    <p:extLst>
      <p:ext uri="{BB962C8B-B14F-4D97-AF65-F5344CB8AC3E}">
        <p14:creationId xmlns:p14="http://schemas.microsoft.com/office/powerpoint/2010/main" val="9894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41" y="1272454"/>
            <a:ext cx="5283494" cy="3605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4774" y="76454"/>
            <a:ext cx="695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Родоначальником этого знака </a:t>
            </a:r>
            <a:r>
              <a:rPr lang="ru-RU" dirty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1927 году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был дорожный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принадлежащий к группе указательных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Осторожно, пешеходы</a:t>
            </a: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675" y="5150331"/>
            <a:ext cx="6952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знака, квадрат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700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миллиметров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Укреплялись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столбах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высоте 1.8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поверхности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земли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нижнего края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устанавливались на обочине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бровки полотна дороги. Знаки устанавливались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расстоянии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150-200 м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места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опасности.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518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1927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66" y="1227577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Осторожно пешеходы»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727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1951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Осторожно пешеходы»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66" y="1265692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088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1961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«Пешеходы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»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3" y="1398328"/>
            <a:ext cx="3901092" cy="3596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958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1977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479" y1="64167" x2="30479" y2="64167"/>
                        <a14:foregroundMark x1="39295" y1="59167" x2="39295" y2="59167"/>
                        <a14:foregroundMark x1="27204" y1="71111" x2="44081" y2="58889"/>
                        <a14:foregroundMark x1="52393" y1="57778" x2="49370" y2="63333"/>
                        <a14:foregroundMark x1="49874" y1="43056" x2="50126" y2="59167"/>
                        <a14:foregroundMark x1="8564" y1="87222" x2="50630" y2="10833"/>
                        <a14:foregroundMark x1="50630" y1="11389" x2="89673" y2="88611"/>
                        <a14:foregroundMark x1="89169" y1="88611" x2="8564" y2="86389"/>
                        <a14:foregroundMark x1="45592" y1="31111" x2="25189" y2="70833"/>
                        <a14:foregroundMark x1="49370" y1="21389" x2="81360" y2="85556"/>
                        <a14:foregroundMark x1="78086" y1="68333" x2="39043" y2="78611"/>
                        <a14:foregroundMark x1="23678" y1="59722" x2="67254" y2="91667"/>
                        <a14:foregroundMark x1="51134" y1="27500" x2="36524" y2="82778"/>
                        <a14:foregroundMark x1="48866" y1="19722" x2="45088" y2="29722"/>
                        <a14:foregroundMark x1="49370" y1="19444" x2="60202" y2="39722"/>
                        <a14:foregroundMark x1="77330" y1="71944" x2="84887" y2="83056"/>
                        <a14:foregroundMark x1="76574" y1="83333" x2="69270" y2="69167"/>
                        <a14:foregroundMark x1="61965" y1="84722" x2="63980" y2="75833"/>
                        <a14:foregroundMark x1="65491" y1="85278" x2="61965" y2="80278"/>
                        <a14:foregroundMark x1="65995" y1="78056" x2="74055" y2="87778"/>
                        <a14:foregroundMark x1="68262" y1="76944" x2="76322" y2="89167"/>
                        <a14:foregroundMark x1="64736" y1="58056" x2="61461" y2="71389"/>
                        <a14:foregroundMark x1="61713" y1="66389" x2="57431" y2="57778"/>
                        <a14:foregroundMark x1="55416" y1="46389" x2="57431" y2="61389"/>
                        <a14:foregroundMark x1="52393" y1="41944" x2="52897" y2="55278"/>
                        <a14:foregroundMark x1="38539" y1="56667" x2="45340" y2="51944"/>
                        <a14:foregroundMark x1="36020" y1="52222" x2="47355" y2="38889"/>
                        <a14:foregroundMark x1="50882" y1="40278" x2="60453" y2="46111"/>
                        <a14:foregroundMark x1="58942" y1="47500" x2="60705" y2="57222"/>
                        <a14:foregroundMark x1="53652" y1="64167" x2="61461" y2="82778"/>
                        <a14:foregroundMark x1="50126" y1="67500" x2="56423" y2="81667"/>
                        <a14:foregroundMark x1="47607" y1="82500" x2="48615" y2="75000"/>
                        <a14:foregroundMark x1="25441" y1="84444" x2="32494" y2="75000"/>
                        <a14:foregroundMark x1="17632" y1="83889" x2="25189" y2="69722"/>
                        <a14:foregroundMark x1="15869" y1="83611" x2="21159" y2="84167"/>
                        <a14:foregroundMark x1="22418" y1="80556" x2="28715" y2="72778"/>
                        <a14:foregroundMark x1="33249" y1="70833" x2="36524" y2="78611"/>
                        <a14:foregroundMark x1="33249" y1="85000" x2="37531" y2="75556"/>
                        <a14:foregroundMark x1="37028" y1="85000" x2="45340" y2="85278"/>
                        <a14:foregroundMark x1="45592" y1="73056" x2="50630" y2="63333"/>
                        <a14:foregroundMark x1="17632" y1="97778" x2="17632" y2="97778"/>
                        <a14:foregroundMark x1="19899" y1="98056" x2="82620" y2="98056"/>
                        <a14:foregroundMark x1="84131" y1="98611" x2="90428" y2="96667"/>
                        <a14:foregroundMark x1="85642" y1="96944" x2="9824" y2="97222"/>
                        <a14:foregroundMark x1="91688" y1="96389" x2="94962" y2="93889"/>
                        <a14:foregroundMark x1="96474" y1="93056" x2="97481" y2="88889"/>
                        <a14:foregroundMark x1="97481" y1="87500" x2="96222" y2="81667"/>
                        <a14:foregroundMark x1="95214" y1="80556" x2="55668" y2="5278"/>
                        <a14:foregroundMark x1="54156" y1="4722" x2="50126" y2="2778"/>
                        <a14:foregroundMark x1="48866" y1="3333" x2="42065" y2="7222"/>
                        <a14:foregroundMark x1="41814" y1="8333" x2="3023" y2="81944"/>
                        <a14:foregroundMark x1="8312" y1="97222" x2="2771" y2="91944"/>
                        <a14:foregroundMark x1="2519" y1="83889" x2="2015" y2="90000"/>
                        <a14:foregroundMark x1="89673" y1="98333" x2="92695" y2="96944"/>
                        <a14:foregroundMark x1="98237" y1="91389" x2="98741" y2="84722"/>
                        <a14:foregroundMark x1="97733" y1="83611" x2="57935" y2="5833"/>
                        <a14:foregroundMark x1="56171" y1="4722" x2="51385" y2="1667"/>
                        <a14:foregroundMark x1="49622" y1="1667" x2="42317" y2="4722"/>
                        <a14:foregroundMark x1="40554" y1="7222" x2="2015" y2="82500"/>
                        <a14:foregroundMark x1="1511" y1="83056" x2="1763" y2="92222"/>
                        <a14:foregroundMark x1="2267" y1="93333" x2="8060" y2="98056"/>
                        <a14:backgroundMark x1="40050" y1="7222" x2="39295" y2="8056"/>
                        <a14:backgroundMark x1="39295" y1="8056" x2="39295" y2="8333"/>
                        <a14:backgroundMark x1="38791" y1="8889" x2="36020" y2="14722"/>
                        <a14:backgroundMark x1="58438" y1="5556" x2="59446" y2="6667"/>
                        <a14:backgroundMark x1="35768" y1="15000" x2="33249" y2="20278"/>
                        <a14:backgroundMark x1="22922" y1="9167" x2="22922" y2="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3" y="1407116"/>
            <a:ext cx="3901092" cy="353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97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00030" y="367314"/>
            <a:ext cx="4965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Венская Конвенция о дорожных знаках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сигналах (принятая </a:t>
            </a:r>
            <a:r>
              <a:rPr lang="ru-RU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 </a:t>
            </a:r>
            <a:r>
              <a:rPr lang="ru-RU" dirty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ноября 1968 </a:t>
            </a:r>
            <a:r>
              <a:rPr lang="ru-RU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года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целью международной унификации дорожных знаков) предложила варианты дорожных знаков </a:t>
            </a:r>
            <a:r>
              <a:rPr lang="ru-RU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«Пешеходный переход</a:t>
            </a: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3148" y="2455155"/>
            <a:ext cx="1935743" cy="2296914"/>
            <a:chOff x="573148" y="2455155"/>
            <a:chExt cx="1935743" cy="229691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8" y="2455155"/>
              <a:ext cx="1935743" cy="19275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1125680" y="4382737"/>
              <a:ext cx="790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03932" y="3948660"/>
            <a:ext cx="1731556" cy="2296914"/>
            <a:chOff x="2803932" y="3948660"/>
            <a:chExt cx="1731556" cy="229691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932" y="3948660"/>
              <a:ext cx="1731556" cy="19275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3254371" y="5876242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96651" y="2455155"/>
            <a:ext cx="1935743" cy="2282396"/>
            <a:chOff x="4696651" y="2455155"/>
            <a:chExt cx="1935743" cy="228239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651" y="2455155"/>
              <a:ext cx="1935743" cy="19130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5302110" y="4368219"/>
              <a:ext cx="782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 smtClean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9" y="367314"/>
            <a:ext cx="1761582" cy="149837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608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21" y="2162584"/>
            <a:ext cx="2738114" cy="2738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07669"/>
            <a:ext cx="71468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Посмотрите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чем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сходства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отличия </a:t>
            </a:r>
          </a:p>
          <a:p>
            <a:pPr algn="ctr"/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дорожных знаков: </a:t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который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был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30-х годах прошлого столетия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«Осторожно пешеходы» и современного «Пешеходный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переход»?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3" y="2162584"/>
            <a:ext cx="2738114" cy="2738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5290357"/>
            <a:ext cx="7146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Форма – квадрат, </a:t>
            </a:r>
            <a:b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а внутри вписан треугольник</a:t>
            </a:r>
            <a:endParaRPr lang="ru-RU" sz="32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446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C28C1BA842E54EBA9826BFB77173DE" ma:contentTypeVersion="1" ma:contentTypeDescription="Создание документа." ma:contentTypeScope="" ma:versionID="1ad16145698752fc0e9c9f989e565e06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1EA850-7E09-4F07-80FE-63F5B35A6232}"/>
</file>

<file path=customXml/itemProps2.xml><?xml version="1.0" encoding="utf-8"?>
<ds:datastoreItem xmlns:ds="http://schemas.openxmlformats.org/officeDocument/2006/customXml" ds:itemID="{8910DAF3-CC39-4A59-ADA2-7E4A2793377D}"/>
</file>

<file path=customXml/itemProps3.xml><?xml version="1.0" encoding="utf-8"?>
<ds:datastoreItem xmlns:ds="http://schemas.openxmlformats.org/officeDocument/2006/customXml" ds:itemID="{50CAB213-39C0-4B39-ACAB-7D1AF571403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8741</TotalTime>
  <Words>487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微软雅黑</vt:lpstr>
      <vt:lpstr>Microsoft YaHei UI</vt:lpstr>
      <vt:lpstr>Arial</vt:lpstr>
      <vt:lpstr>Calibri</vt:lpstr>
      <vt:lpstr>Calibri Light</vt:lpstr>
      <vt:lpstr>Segoe UI</vt:lpstr>
      <vt:lpstr>Segoe UI Semibold</vt:lpstr>
      <vt:lpstr>Times New Roman</vt:lpstr>
      <vt:lpstr>Тема Office</vt:lpstr>
      <vt:lpstr>ИСТОРИЯ  ПРАВИЛ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275</cp:revision>
  <dcterms:created xsi:type="dcterms:W3CDTF">2019-08-19T07:52:16Z</dcterms:created>
  <dcterms:modified xsi:type="dcterms:W3CDTF">2019-10-02T01:56:36Z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0x01010024C28C1BA842E54EBA9826BFB77173DE</vt:lpwstr>
  </property>
</Properties>
</file>