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331" r:id="rId2"/>
    <p:sldId id="258" r:id="rId3"/>
    <p:sldId id="313" r:id="rId4"/>
    <p:sldId id="296" r:id="rId5"/>
    <p:sldId id="317" r:id="rId6"/>
    <p:sldId id="316" r:id="rId7"/>
    <p:sldId id="318" r:id="rId8"/>
    <p:sldId id="334" r:id="rId9"/>
    <p:sldId id="335" r:id="rId10"/>
    <p:sldId id="337" r:id="rId11"/>
    <p:sldId id="342" r:id="rId12"/>
    <p:sldId id="338" r:id="rId13"/>
    <p:sldId id="339" r:id="rId14"/>
    <p:sldId id="340" r:id="rId15"/>
    <p:sldId id="341" r:id="rId16"/>
    <p:sldId id="319" r:id="rId17"/>
    <p:sldId id="309" r:id="rId18"/>
    <p:sldId id="300" r:id="rId19"/>
    <p:sldId id="301" r:id="rId20"/>
    <p:sldId id="32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 autoAdjust="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977AB-68FF-49AA-936C-BBE05D947728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17694-7DBB-47E1-A19A-2E4908D11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CD6F-C949-4BF8-B82A-CFCB9006A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1A32E8-74D0-4737-8C84-8125599E7E4F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05" y="548680"/>
            <a:ext cx="7592631" cy="11430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Островского района Костромской области 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«Островская средняя общеобразовательная школа»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24188" cy="49046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2708920"/>
            <a:ext cx="6030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/>
              </a:rPr>
              <a:t>МЕТОДИЧЕСКОЕ ОБЪЕДИНЕНИЕ УЧИТЕЛЕЙ</a:t>
            </a:r>
          </a:p>
          <a:p>
            <a:pPr lvl="0" algn="ctr"/>
            <a:r>
              <a:rPr lang="ru-RU" sz="32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rebuchet MS"/>
              </a:rPr>
              <a:t>ЕСТЕСТВЕННОНАУЧНОГО ЦИКЛА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6093296"/>
            <a:ext cx="2966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5332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IMG_20210203_0842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00400" cy="236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User\Рабочий стол\IMG_20210203_0815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89597"/>
            <a:ext cx="3600401" cy="22443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01426" y="39595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 науки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86" y="5949280"/>
            <a:ext cx="327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Учитель Смирнова А.А.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Рабочий стол\20210208_0815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517804" cy="253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User\Рабочий стол\20210208_0822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2583"/>
            <a:ext cx="2304255" cy="20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User\Рабочий стол\20210208_0828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3662583"/>
            <a:ext cx="2321560" cy="207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310622" y="5897727"/>
            <a:ext cx="4752528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Смирнова С.Б. </a:t>
            </a:r>
            <a:r>
              <a:rPr lang="ru-RU" sz="1600" b="1" dirty="0" smtClean="0"/>
              <a:t>                                           </a:t>
            </a:r>
            <a:r>
              <a:rPr lang="ru-RU" sz="1600" dirty="0" smtClean="0"/>
              <a:t>                                                                               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284984"/>
            <a:ext cx="408575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КВН «По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следам капитана Гранта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lang="ru-RU" sz="16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786" y="3166228"/>
            <a:ext cx="363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 « Где логика?»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конкурс « Звезда Победы»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место   Учитель Смирнова Н.А.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User\Рабочий стол\20200820_11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07862" cy="44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2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вс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6" y="2583147"/>
            <a:ext cx="2334260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User\Рабочий стол\наст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66" y="1998026"/>
            <a:ext cx="2145665" cy="28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User\Рабочий стол\илья  и наст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20" y="2451702"/>
            <a:ext cx="2377440" cy="3171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18051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Times New Roman"/>
                <a:ea typeface="Calibri"/>
              </a:rPr>
              <a:t>Региональный этап гуманитарной 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Calibri"/>
              </a:rPr>
              <a:t>телевикторины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/>
                <a:ea typeface="Calibri"/>
              </a:rPr>
              <a:t>              «</a:t>
            </a:r>
            <a:r>
              <a:rPr lang="ru-RU" sz="3200" dirty="0">
                <a:solidFill>
                  <a:schemeClr val="tx2"/>
                </a:solidFill>
                <a:latin typeface="Times New Roman"/>
                <a:ea typeface="Calibri"/>
              </a:rPr>
              <a:t>Умницы и умники»  9 </a:t>
            </a:r>
            <a:r>
              <a:rPr lang="ru-RU" sz="3200" dirty="0" smtClean="0">
                <a:solidFill>
                  <a:schemeClr val="tx2"/>
                </a:solidFill>
                <a:latin typeface="Times New Roman"/>
                <a:ea typeface="Calibri"/>
              </a:rPr>
              <a:t>сезон.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759" y="5264153"/>
            <a:ext cx="23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00736" y="5534000"/>
            <a:ext cx="23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85997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Петраш  Анастасия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676833"/>
            <a:ext cx="218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Призер - Петров Илья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67683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ХлебцеваЛ.Н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4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008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Международный игровой конкурс «Золотое руно» по истории мировой культуры (тема конкурса «Музеи России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»)  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65633"/>
              </p:ext>
            </p:extLst>
          </p:nvPr>
        </p:nvGraphicFramePr>
        <p:xfrm>
          <a:off x="827585" y="1700808"/>
          <a:ext cx="7632847" cy="4203175"/>
        </p:xfrm>
        <a:graphic>
          <a:graphicData uri="http://schemas.openxmlformats.org/drawingml/2006/table">
            <a:tbl>
              <a:tblPr firstRow="1" firstCol="1" bandRow="1"/>
              <a:tblGrid>
                <a:gridCol w="1152127"/>
                <a:gridCol w="808798"/>
                <a:gridCol w="921423"/>
                <a:gridCol w="927749"/>
                <a:gridCol w="933372"/>
                <a:gridCol w="926344"/>
                <a:gridCol w="936886"/>
                <a:gridCol w="1026148"/>
              </a:tblGrid>
              <a:tr h="759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 и имя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Балл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школе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районе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 в регионе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общем зачете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Смольянинов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200" b="1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Тимофей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класс </a:t>
                      </a: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41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92, 69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Скворцова   Д.В.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Соколова Марина </a:t>
                      </a: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класс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94,07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МарковаИ.А.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Петраш Анастасия </a:t>
                      </a: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класс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48, 12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Хлебцева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Л.Н.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Синицына Ксения </a:t>
                      </a: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класс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48, 12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Хлебцева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Л.Н.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Кукушкина Анастасия </a:t>
                      </a:r>
                      <a:endParaRPr lang="ru-RU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класс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48, 12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Хлебцева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Л.Н.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0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25265"/>
            <a:ext cx="8280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ct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Международный конкурс по географии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–Весенняя сессия»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ctr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70916"/>
              </p:ext>
            </p:extLst>
          </p:nvPr>
        </p:nvGraphicFramePr>
        <p:xfrm>
          <a:off x="1619672" y="1522706"/>
          <a:ext cx="5976664" cy="382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3" imgW="6099003" imgH="3046193" progId="Word.Document.12">
                  <p:embed/>
                </p:oleObj>
              </mc:Choice>
              <mc:Fallback>
                <p:oleObj name="Документ" r:id="rId3" imgW="6099003" imgH="3046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522706"/>
                        <a:ext cx="5976664" cy="3827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85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Копия дени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40425" cy="4452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1231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" fontAlgn="base">
              <a:spcBef>
                <a:spcPct val="0"/>
              </a:spcBef>
              <a:spcAft>
                <a:spcPct val="0"/>
              </a:spcAft>
              <a:tabLst>
                <a:tab pos="384175" algn="ctr"/>
              </a:tabLst>
            </a:pPr>
            <a:endParaRPr lang="ru-RU" sz="1600" b="1" dirty="0" smtClean="0">
              <a:solidFill>
                <a:srgbClr val="073E8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9525" fontAlgn="base">
              <a:spcBef>
                <a:spcPct val="0"/>
              </a:spcBef>
              <a:spcAft>
                <a:spcPct val="0"/>
              </a:spcAft>
              <a:tabLst>
                <a:tab pos="384175" algn="ctr"/>
              </a:tabLst>
            </a:pPr>
            <a:endParaRPr lang="ru-RU" sz="1600" b="1" dirty="0">
              <a:solidFill>
                <a:srgbClr val="073E8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9525" fontAlgn="base">
              <a:spcBef>
                <a:spcPct val="0"/>
              </a:spcBef>
              <a:spcAft>
                <a:spcPct val="0"/>
              </a:spcAft>
              <a:tabLst>
                <a:tab pos="384175" algn="ctr"/>
              </a:tabLst>
            </a:pPr>
            <a:r>
              <a:rPr lang="ru-RU" sz="1600" b="1" dirty="0" smtClean="0">
                <a:solidFill>
                  <a:srgbClr val="073E8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по истории «</a:t>
            </a:r>
            <a:r>
              <a:rPr lang="ru-RU" sz="1600" b="1" dirty="0" err="1">
                <a:solidFill>
                  <a:srgbClr val="073E8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Олимпис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–Весенняя сессия»</a:t>
            </a:r>
            <a:endParaRPr lang="ru-RU" sz="16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8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620689"/>
            <a:ext cx="7408333" cy="108011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54A02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олимпиада школьников</a:t>
            </a:r>
          </a:p>
          <a:p>
            <a:pPr lvl="3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7"/>
            <a:ext cx="7632848" cy="435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1. История </a:t>
            </a:r>
            <a:r>
              <a:rPr lang="ru-RU" sz="1600" dirty="0">
                <a:latin typeface="Times New Roman"/>
                <a:ea typeface="Times New Roman"/>
              </a:rPr>
              <a:t>– количество участников 13 человек, из них победителей 3 человека, призеров – 5 человек. Педагоги: Маркова Ирина Анатольевна – учитель истории и обществознания, Скворцова Диана Владимировна – учитель истории и обществознания, Белова Зоя Владимировна – учитель истории и обществознания, </a:t>
            </a:r>
            <a:r>
              <a:rPr lang="ru-RU" sz="1600" dirty="0" err="1">
                <a:latin typeface="Times New Roman"/>
                <a:ea typeface="Times New Roman"/>
              </a:rPr>
              <a:t>Хлебцева</a:t>
            </a:r>
            <a:r>
              <a:rPr lang="ru-RU" sz="1600" dirty="0">
                <a:latin typeface="Times New Roman"/>
                <a:ea typeface="Times New Roman"/>
              </a:rPr>
              <a:t> Любовь Николаевна –  учитель истории и обществознания. </a:t>
            </a:r>
          </a:p>
          <a:p>
            <a:pPr marL="457200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2. Обществознание </a:t>
            </a:r>
            <a:r>
              <a:rPr lang="ru-RU" sz="1600" dirty="0">
                <a:latin typeface="Times New Roman"/>
                <a:ea typeface="Times New Roman"/>
              </a:rPr>
              <a:t>– количество участников 9 человек, из них победителей – 2 человека, призеров – 3 человека. Педагоги: Белова Зоя Владимировна – учитель истории и обществознания, Маркова Ирина Анатольевна – учитель истории и обществознания </a:t>
            </a:r>
          </a:p>
          <a:p>
            <a:pPr marL="457200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3. Биология </a:t>
            </a:r>
            <a:r>
              <a:rPr lang="ru-RU" sz="1600" dirty="0">
                <a:latin typeface="Times New Roman"/>
                <a:ea typeface="Times New Roman"/>
              </a:rPr>
              <a:t>– количество участников 3 человека, призеры – 3 человека. Педагог Смирнова Алена Александровна, учитель биологии.</a:t>
            </a:r>
          </a:p>
          <a:p>
            <a:pPr marL="457200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4. География </a:t>
            </a:r>
            <a:r>
              <a:rPr lang="ru-RU" sz="1600" dirty="0">
                <a:latin typeface="Times New Roman"/>
                <a:ea typeface="Times New Roman"/>
              </a:rPr>
              <a:t>– количество участников 1 человек. Педагог – Смирнова Светлана Борисовна, учитель географии. </a:t>
            </a:r>
          </a:p>
          <a:p>
            <a:pPr marL="457200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5. Химия </a:t>
            </a:r>
            <a:r>
              <a:rPr lang="ru-RU" sz="1600" dirty="0">
                <a:latin typeface="Times New Roman"/>
                <a:ea typeface="Times New Roman"/>
              </a:rPr>
              <a:t>– количество участников 1 человек. Педагог – </a:t>
            </a:r>
            <a:r>
              <a:rPr lang="ru-RU" sz="1600" dirty="0" err="1">
                <a:latin typeface="Times New Roman"/>
                <a:ea typeface="Times New Roman"/>
              </a:rPr>
              <a:t>Метелькова</a:t>
            </a:r>
            <a:r>
              <a:rPr lang="ru-RU" sz="1600" dirty="0">
                <a:latin typeface="Times New Roman"/>
                <a:ea typeface="Times New Roman"/>
              </a:rPr>
              <a:t> Нина Эдуардовна, учитель химии.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Выступление на РМО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/>
                <a:ea typeface="Calibri"/>
              </a:rPr>
              <a:t>биологии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1 Сентября функционирует 4 начальных класса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7488832" cy="408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Смирнова А.А. « Анализ ЕГЭ по биологии»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Смирнова С. Б.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«Анализ результатов ВПР по географии в  7,11классах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             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2019-2020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уч.году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Метелькова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Н.Э.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 Анализ ЕГЭ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химии»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Белова З. 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 Анализ ЕГЭ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обществознанию»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Классный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руководитель - основа успешности ребёнка (опыт работы по классному руководству)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54868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3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Хлебцева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Л.Н.  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Мой университет» курс повышения квалификации «Классное руководство по ФГОС».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«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Классный руководитель в современной школе» (КОИРО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1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« Финансовая грамотность»</a:t>
            </a:r>
            <a:endParaRPr lang="ru-RU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04864"/>
            <a:ext cx="41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Маркова И.А.  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Финансовая грамотность»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792" y="2969207"/>
            <a:ext cx="6624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Смирнова С.Б.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Летняя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электронная школа для учителей «Образовательные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технологии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условиях цифровой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реальности» август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2020г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МГУ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им. М.В. Ломоносова Российская академия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компетенций педагогических работников по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работе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слабо мотивированными обучающимися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преодолению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их учебной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907704" y="4330017"/>
            <a:ext cx="61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в условиях современного образования"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(цифровые) технологии в профессиональной деятельности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184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Смирнова А.А.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76263" y="1559629"/>
            <a:ext cx="7991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764704"/>
            <a:ext cx="6912768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latin typeface="Times New Roman"/>
                <a:ea typeface="Calibri"/>
              </a:rPr>
              <a:t>Методический конкурс педагогов </a:t>
            </a:r>
            <a:r>
              <a:rPr lang="ru-RU" sz="2400" dirty="0" smtClean="0">
                <a:latin typeface="Times New Roman"/>
                <a:ea typeface="Calibri"/>
              </a:rPr>
              <a:t>образовательных </a:t>
            </a:r>
          </a:p>
          <a:p>
            <a:pPr algn="ctr">
              <a:spcAft>
                <a:spcPts val="800"/>
              </a:spcAft>
            </a:pP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               организаций </a:t>
            </a:r>
            <a:r>
              <a:rPr lang="ru-RU" sz="2400" dirty="0">
                <a:latin typeface="Times New Roman"/>
                <a:ea typeface="Calibri"/>
              </a:rPr>
              <a:t>Костромской </a:t>
            </a:r>
            <a:r>
              <a:rPr lang="ru-RU" sz="2400" dirty="0" smtClean="0">
                <a:latin typeface="Times New Roman"/>
                <a:ea typeface="Calibri"/>
              </a:rPr>
              <a:t>области</a:t>
            </a:r>
          </a:p>
          <a:p>
            <a:pPr>
              <a:spcAft>
                <a:spcPts val="80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marL="285750" indent="-285750">
              <a:spcAft>
                <a:spcPts val="800"/>
              </a:spcAft>
              <a:buFont typeface="Wingdings" pitchFamily="2" charset="2"/>
              <a:buChar char="v"/>
            </a:pPr>
            <a:r>
              <a:rPr lang="ru-RU" b="1" dirty="0" err="1" smtClean="0">
                <a:latin typeface="Times New Roman"/>
                <a:ea typeface="Times New Roman"/>
              </a:rPr>
              <a:t>Хлебцева</a:t>
            </a:r>
            <a:r>
              <a:rPr lang="ru-RU" b="1" dirty="0" smtClean="0">
                <a:latin typeface="Times New Roman"/>
                <a:ea typeface="Times New Roman"/>
              </a:rPr>
              <a:t> Л.Н. 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1 </a:t>
            </a:r>
            <a:r>
              <a:rPr lang="ru-RU" b="1" dirty="0" smtClean="0">
                <a:latin typeface="Times New Roman"/>
                <a:ea typeface="Calibri"/>
              </a:rPr>
              <a:t>место</a:t>
            </a:r>
            <a:endParaRPr lang="ru-RU" b="1" dirty="0">
              <a:latin typeface="Times New Roman"/>
              <a:ea typeface="Times New Roman"/>
            </a:endParaRPr>
          </a:p>
          <a:p>
            <a:r>
              <a:rPr lang="ru-RU" sz="1600" dirty="0">
                <a:latin typeface="Times New Roman"/>
                <a:ea typeface="Calibri"/>
              </a:rPr>
              <a:t>Номинация: </a:t>
            </a:r>
            <a:r>
              <a:rPr lang="ru-RU" sz="1600" dirty="0">
                <a:latin typeface="Times New Roman"/>
                <a:ea typeface="Times New Roman"/>
              </a:rPr>
              <a:t>Методические разработки по модулю, разделу преподаваемого предмета (дисциплины, модуля), по тематике воспитательного мероприятия. </a:t>
            </a:r>
            <a:r>
              <a:rPr lang="ru-RU" sz="1600" dirty="0">
                <a:latin typeface="Times New Roman"/>
                <a:ea typeface="Calibri"/>
              </a:rPr>
              <a:t>Предметное направление: История. 10 класс. Тема: «Великая российская революция 1917 г</a:t>
            </a:r>
            <a:r>
              <a:rPr lang="ru-RU" sz="1600" dirty="0" smtClean="0">
                <a:latin typeface="Times New Roman"/>
                <a:ea typeface="Calibri"/>
              </a:rPr>
              <a:t>.»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78904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  <a:tabLst>
                <a:tab pos="3194685" algn="ctr"/>
              </a:tabLst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Смирнова Н.А.  2 место </a:t>
            </a:r>
          </a:p>
          <a:p>
            <a:pPr algn="just">
              <a:spcAft>
                <a:spcPts val="0"/>
              </a:spcAft>
              <a:tabLst>
                <a:tab pos="3194685" algn="ctr"/>
              </a:tabLs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</a:rPr>
              <a:t>Номинация: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Методические разработки по модулю, разделу преподаваемого предмета (дисциплины, модуля), по тематике воспитательного мероприятия.</a:t>
            </a: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194685" algn="ctr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Тема: 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Реализация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межпредметных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связей географии и биологии на уроках географии в седьмом классе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»    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13681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методического объединения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32840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D:\с диска с\ljreb\Мои рисунки\2017-09-01, Изображение\Изображение 187.jpg"/>
          <p:cNvPicPr/>
          <p:nvPr/>
        </p:nvPicPr>
        <p:blipFill rotWithShape="1">
          <a:blip r:embed="rId2" cstate="print"/>
          <a:srcRect l="48849" t="26217" r="-1" b="36205"/>
          <a:stretch/>
        </p:blipFill>
        <p:spPr bwMode="auto">
          <a:xfrm>
            <a:off x="2600247" y="3871829"/>
            <a:ext cx="1898015" cy="2393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Documents and Settings\User\Рабочий стол\др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898">
            <a:off x="355995" y="1299071"/>
            <a:ext cx="1772285" cy="2364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Documents and Settings\User\Мои документы\Downloads\IMG_33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-844"/>
          <a:stretch/>
        </p:blipFill>
        <p:spPr bwMode="auto">
          <a:xfrm rot="214218">
            <a:off x="6796086" y="1115046"/>
            <a:ext cx="2176565" cy="2360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Documents and Settings\User\Рабочий стол\моё фото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5631" r="8755"/>
          <a:stretch/>
        </p:blipFill>
        <p:spPr bwMode="auto">
          <a:xfrm>
            <a:off x="2340800" y="1188133"/>
            <a:ext cx="2051050" cy="2265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 rot="306385">
            <a:off x="7020272" y="2978636"/>
            <a:ext cx="17281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Смирнова Н.А.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150860">
            <a:off x="611560" y="3177263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Маркова И.А.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7818" y="3172494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Хлебцева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878" y="6156012"/>
            <a:ext cx="267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Смирнова С.Б.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User\Рабочий стол\lWpZ5Fvxkc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35110" r="42196" b="36470"/>
          <a:stretch/>
        </p:blipFill>
        <p:spPr bwMode="auto">
          <a:xfrm>
            <a:off x="4753621" y="3801493"/>
            <a:ext cx="1979042" cy="2354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6156013"/>
            <a:ext cx="1598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Смирнова А.А.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D:\фото 2018\DSCN394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4" t="13748" r="25258" b="45291"/>
          <a:stretch/>
        </p:blipFill>
        <p:spPr bwMode="auto">
          <a:xfrm>
            <a:off x="4696326" y="1049566"/>
            <a:ext cx="1876425" cy="2329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3284984"/>
            <a:ext cx="234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Метелькова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Н.Э.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Documents and Settings\User\Мои документы\imag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89" y="4081866"/>
            <a:ext cx="2051050" cy="2274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988090" y="6309901"/>
            <a:ext cx="22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Скворцова Д.В.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поездка в театр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0" t="33323" r="33905" b="28149"/>
          <a:stretch/>
        </p:blipFill>
        <p:spPr bwMode="auto">
          <a:xfrm>
            <a:off x="516064" y="4190638"/>
            <a:ext cx="1824736" cy="2273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9" y="6463790"/>
            <a:ext cx="1854854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Белова З.В.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7988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partoons.com/wp-content/uploads/2015/12/school-clip-art-black-and-white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5328593" cy="23009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105273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36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крепкого здоровья! </a:t>
            </a:r>
            <a:r>
              <a:rPr lang="ru-RU" sz="36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 </a:t>
            </a:r>
            <a:r>
              <a:rPr lang="ru-RU" sz="36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 !                                                                         </a:t>
            </a:r>
            <a:r>
              <a:rPr lang="ru-RU" sz="36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36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достижений</a:t>
            </a:r>
            <a:endParaRPr lang="ru-RU" sz="3600" b="1" dirty="0">
              <a:ln w="12700">
                <a:solidFill>
                  <a:srgbClr val="90C226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rgbClr val="90C226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в  новом  2021  </a:t>
            </a:r>
            <a:r>
              <a:rPr lang="ru-RU" sz="36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sz="3600" b="1" dirty="0">
                <a:ln w="12700">
                  <a:solidFill>
                    <a:srgbClr val="90C226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учебном году!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227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Пять китов на которых  строится работа педагогов нашего МО: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1.Профессионализм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2.Постоянное совершенствование: развиваемся мы – развиваются наши дети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3.Индивидуальный подход к каждому ребёнку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4.Активное творческое начало в любом виде деятельности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5.Любовь к детям - не просто слова- это терпение, помощь, уважение маленького человека.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 ПЕДАГОГИ ИМЕЮТ</a:t>
            </a:r>
          </a:p>
          <a:p>
            <a:pPr>
              <a:buFont typeface="Arial" charset="0"/>
              <a:buNone/>
            </a:pPr>
            <a:r>
              <a:rPr lang="ru-RU" dirty="0" smtClean="0"/>
              <a:t> ВЫСШЕЕ </a:t>
            </a:r>
          </a:p>
          <a:p>
            <a:pPr>
              <a:buFont typeface="Arial" charset="0"/>
              <a:buNone/>
            </a:pPr>
            <a:r>
              <a:rPr lang="ru-RU" dirty="0" smtClean="0"/>
              <a:t>ОБРАЗОВАНИЕ</a:t>
            </a:r>
          </a:p>
          <a:p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</a:p>
        </p:txBody>
      </p:sp>
      <p:pic>
        <p:nvPicPr>
          <p:cNvPr id="7171" name="Picture 2" descr="E:\АНИМАШКИ\knigi-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E:\АНИМАШКИ\knigi-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71625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E:\АНИМАШКИ\knigi-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48483"/>
            <a:ext cx="3500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lidercdo.narod.ru/images/p9_719351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112962"/>
            <a:ext cx="2000264" cy="2386018"/>
          </a:xfrm>
          <a:prstGeom prst="rect">
            <a:avLst/>
          </a:prstGeom>
          <a:noFill/>
        </p:spPr>
      </p:pic>
      <p:pic>
        <p:nvPicPr>
          <p:cNvPr id="47108" name="Picture 4" descr="http://4.bp.blogspot.com/-cGwkH2gm8b8/VnQ3mQtuF2I/AAAAAAAANiE/ksqzRMkxJn0/s1600/girlyanda-gif_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643578"/>
            <a:ext cx="4762500" cy="6000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16416" cy="443741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100" dirty="0">
                <a:latin typeface="Times New Roman"/>
                <a:ea typeface="Calibri"/>
                <a:cs typeface="Times New Roman"/>
              </a:rPr>
              <a:t>Методическая тема работы МО учителей биологии, географии, истории, обществознания и химии</a:t>
            </a:r>
            <a:r>
              <a:rPr lang="ru-RU" sz="3100" dirty="0" smtClean="0">
                <a:latin typeface="Times New Roman"/>
                <a:ea typeface="Calibri"/>
                <a:cs typeface="Times New Roman"/>
              </a:rPr>
              <a:t>: «Системно-</a:t>
            </a:r>
            <a:r>
              <a:rPr lang="ru-RU" sz="3100" dirty="0" err="1" smtClean="0">
                <a:latin typeface="Times New Roman"/>
                <a:ea typeface="Calibri"/>
                <a:cs typeface="Times New Roman"/>
              </a:rPr>
              <a:t>деятельностный</a:t>
            </a:r>
            <a:r>
              <a:rPr lang="ru-RU" sz="3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подход как основа совершенствования преподавания биологии, географии, истории, обществознания и химии в условиях реализации ФГОС».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endParaRPr lang="ru-RU" sz="31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80920" cy="438194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Цель: повышение эффективности образовательного процесса средствами системно-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подхода к организации образовательной деятельности, непрерывное совершенствование профессионального уровня и педагогического мастерства учителя для реализации ФГОС второго поколения.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Picture 3" descr="https://ds03.infourok.ru/uploads/ex/0d77/0000a9b6-918f4049/hello_html_63032c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199204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1</a:t>
            </a:r>
            <a:r>
              <a:rPr lang="ru-RU" sz="1600" dirty="0">
                <a:latin typeface="Times New Roman"/>
                <a:ea typeface="Times New Roman"/>
              </a:rPr>
              <a:t>. Формирование совокупности универсальных учебных действий у обучающихся, обеспечивающих компетенцию «научить учиться», а не только освоение учащимися конкретных предметных знаний и навыков в рамках отдельных дисциплин.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2. Совершенствование методических систем обучения с целью развития интеллектуального потенциала учащихся школы через развитие системы ученических конференций и семинаров, расширение системы олимпиад и конкурсов.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3. Совершенствование методических систем обучения, ориентированных на развитие учащихся, имеющих трудности в обучении.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4. Формирование школьной образовательной среды, обеспечивающей условия личностного роста и социализации школьников в условиях района и области.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5. Профессиональное педагогическое совершенствование посредством использования современных информационных и коммуникационных технологий в системе подготовки, переподготовки и повышения квалификации.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учителями  стояли следующие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229600" cy="71985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br>
              <a:rPr lang="ru-RU" sz="20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Мероприятия </a:t>
            </a:r>
            <a:r>
              <a:rPr lang="ru-RU" sz="2000" b="1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школьные, муниципальные, региональные…</a:t>
            </a:r>
            <a:br>
              <a:rPr lang="ru-RU" sz="2000" b="1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C:\Documents and Settings\User\Рабочий стол\IMG_20201212_11182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324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IMG-6ca1353c0400306fb39bef23783ab18f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48" y="1264039"/>
            <a:ext cx="4326775" cy="32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0800000" flipV="1">
            <a:off x="6444208" y="54341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72514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Мероприятие, посвященное Дню  Конституции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Учитель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Хлебцева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 Н.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725144"/>
            <a:ext cx="306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День молодого избирателя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Учитель Белова З.В.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User\Рабочий стол\20210205_1346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4" y="701407"/>
            <a:ext cx="4078228" cy="26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\Рабочий стол\20210205_1403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7" y="3356992"/>
            <a:ext cx="4081072" cy="24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Рабочий стол\IMG_20210205_1439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/>
          <a:stretch/>
        </p:blipFill>
        <p:spPr bwMode="auto">
          <a:xfrm>
            <a:off x="4211960" y="692696"/>
            <a:ext cx="251368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\Рабочий стол\IMG_20210205_145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25" y="692696"/>
            <a:ext cx="26052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Documents and Settings\User\Рабочий стол\IMG_20210205_145517_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r="8309" b="24625"/>
          <a:stretch/>
        </p:blipFill>
        <p:spPr bwMode="auto">
          <a:xfrm>
            <a:off x="4214298" y="2996952"/>
            <a:ext cx="4708032" cy="2808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021288"/>
            <a:ext cx="269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 Смирнова Н.А.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021288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Маркова И.А.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802" y="4401107"/>
            <a:ext cx="40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Интеллектуальный марафон»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9" y="5251265"/>
            <a:ext cx="289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Экологический маршрут»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116632"/>
            <a:ext cx="247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науки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C28C1BA842E54EBA9826BFB77173DE" ma:contentTypeVersion="1" ma:contentTypeDescription="Создание документа." ma:contentTypeScope="" ma:versionID="1ad16145698752fc0e9c9f989e565e06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20BA91-A309-490D-9FAF-098A34F05A8D}"/>
</file>

<file path=customXml/itemProps2.xml><?xml version="1.0" encoding="utf-8"?>
<ds:datastoreItem xmlns:ds="http://schemas.openxmlformats.org/officeDocument/2006/customXml" ds:itemID="{4ADDA78D-4DEC-4503-BC1F-F1DFBE72D44D}"/>
</file>

<file path=customXml/itemProps3.xml><?xml version="1.0" encoding="utf-8"?>
<ds:datastoreItem xmlns:ds="http://schemas.openxmlformats.org/officeDocument/2006/customXml" ds:itemID="{EB7E268E-63F6-46EE-A72D-DC87ECDAD41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1874</TotalTime>
  <Words>917</Words>
  <Application>Microsoft Office PowerPoint</Application>
  <PresentationFormat>Экран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Волна</vt:lpstr>
      <vt:lpstr>Документ Microsoft Word</vt:lpstr>
      <vt:lpstr>Муниципальное казенное общеобразовательное учреждение Островского района Костромской области   «Островская средняя общеобразовательная школа» </vt:lpstr>
      <vt:lpstr>Состав методического объединения</vt:lpstr>
      <vt:lpstr>Пять китов на которых  строится работа педагогов нашего МО:  1.Профессионализм 2.Постоянное совершенствование: развиваемся мы – развиваются наши дети 3.Индивидуальный подход к каждому ребёнку 4.Активное творческое начало в любом виде деятельности 5.Любовь к детям - не просто слова- это терпение, помощь, уважение маленького человека.</vt:lpstr>
      <vt:lpstr>ОБРАЗОВАНИЕ</vt:lpstr>
      <vt:lpstr>Методическая тема работы МО учителей биологии, географии, истории, обществознания и химии: «Системно-деятельностный подход как основа совершенствования преподавания биологии, географии, истории, обществознания и химии в условиях реализации ФГОС». </vt:lpstr>
      <vt:lpstr>Презентация PowerPoint</vt:lpstr>
      <vt:lpstr> Перед учителями  стояли следующие задачи: </vt:lpstr>
      <vt:lpstr>                                          Мероприятия школьные, муниципальные, региональные… </vt:lpstr>
      <vt:lpstr>Презентация PowerPoint</vt:lpstr>
      <vt:lpstr>Презентация PowerPoint</vt:lpstr>
      <vt:lpstr>Региональный конкурс « Звезда Победы»  3 место   Учитель Смирнова Н.А.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     Выступление на РМО   биологии    С 1 Сентября функционирует 4 начальных класса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МО учителей  начальной школы</dc:title>
  <dc:creator>1</dc:creator>
  <cp:lastModifiedBy>User</cp:lastModifiedBy>
  <cp:revision>161</cp:revision>
  <dcterms:created xsi:type="dcterms:W3CDTF">2013-03-25T12:41:35Z</dcterms:created>
  <dcterms:modified xsi:type="dcterms:W3CDTF">2021-06-15T16:28:22Z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0x01010024C28C1BA842E54EBA9826BFB77173DE</vt:lpwstr>
  </property>
</Properties>
</file>