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74" r:id="rId2"/>
    <p:sldId id="269" r:id="rId3"/>
    <p:sldId id="267" r:id="rId4"/>
    <p:sldId id="270" r:id="rId5"/>
    <p:sldId id="258" r:id="rId6"/>
    <p:sldId id="257" r:id="rId7"/>
    <p:sldId id="259" r:id="rId8"/>
    <p:sldId id="261" r:id="rId9"/>
    <p:sldId id="263" r:id="rId10"/>
    <p:sldId id="264" r:id="rId11"/>
    <p:sldId id="275" r:id="rId12"/>
    <p:sldId id="266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687" autoAdjust="0"/>
  </p:normalViewPr>
  <p:slideViewPr>
    <p:cSldViewPr>
      <p:cViewPr>
        <p:scale>
          <a:sx n="82" d="100"/>
          <a:sy n="82" d="100"/>
        </p:scale>
        <p:origin x="-10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EDA0A-A48B-43AA-8433-577EF60953D0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BF9699-3F42-49A6-96D9-A8AD7E8E70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F9699-3F42-49A6-96D9-A8AD7E8E7059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F9699-3F42-49A6-96D9-A8AD7E8E705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BF9699-3F42-49A6-96D9-A8AD7E8E7059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B9C16-17E5-4966-8D49-64873096BE8C}" type="datetimeFigureOut">
              <a:rPr lang="ru-RU" smtClean="0"/>
              <a:pPr/>
              <a:t>19.10.2020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AC10AE-E71F-4586-AB95-7087AF4C4E1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960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286000" y="404664"/>
            <a:ext cx="4572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Питание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Georgia" pitchFamily="18" charset="0"/>
              </a:rPr>
              <a:t> здоровье.</a:t>
            </a:r>
            <a:endParaRPr lang="ru-RU" sz="6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611560" y="260648"/>
            <a:ext cx="8136904" cy="1728192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49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Сформулируйте правила питания </a:t>
            </a:r>
            <a: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276872"/>
            <a:ext cx="8424936" cy="54006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1.Каждый день 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употреблять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разнообразную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пищу  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</a:t>
            </a:r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Основную массу пищи должны составлять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овощи и фрукты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pPr>
              <a:buNone/>
            </a:pPr>
            <a:endParaRPr lang="ru-RU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buNone/>
            </a:pP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Пищу необходимо хорошо </a:t>
            </a:r>
            <a:r>
              <a:rPr lang="ru-RU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пережевывать</a:t>
            </a:r>
            <a:r>
              <a:rPr lang="ru-RU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 чтобы смочить слюной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01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marL="514350" indent="-514350">
              <a:buAutoNum type="arabicPeriod" startAt="4"/>
            </a:pP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Перерыв между едой не должен быть больше 3-х часов, желательно есть 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одно и то же время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marL="514350" indent="-514350">
              <a:buAutoNum type="arabicPeriod" startAt="4"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514350" indent="-514350">
              <a:buAutoNum type="arabicPeriod" startAt="4"/>
            </a:pP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Хочешь вырасти  красивым, здоровым и сильным, надо есть </a:t>
            </a:r>
            <a:r>
              <a:rPr lang="ru-RU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полезные продукты</a:t>
            </a:r>
            <a:r>
              <a:rPr lang="ru-RU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581128"/>
            <a:ext cx="3767064" cy="211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Объект 4"/>
          <p:cNvPicPr>
            <a:picLocks noChangeArrowheads="1"/>
          </p:cNvPicPr>
          <p:nvPr/>
        </p:nvPicPr>
        <p:blipFill>
          <a:blip r:embed="rId2" cstate="print"/>
          <a:srcRect t="-180" b="-360"/>
          <a:stretch>
            <a:fillRect/>
          </a:stretch>
        </p:blipFill>
        <p:spPr bwMode="auto">
          <a:xfrm>
            <a:off x="2051720" y="620688"/>
            <a:ext cx="5292080" cy="1844824"/>
          </a:xfrm>
          <a:prstGeom prst="rect">
            <a:avLst/>
          </a:prstGeom>
          <a:solidFill>
            <a:srgbClr val="C00000"/>
          </a:solidFill>
          <a:ln w="9525">
            <a:noFill/>
            <a:miter lim="800000"/>
            <a:headEnd/>
            <a:tailEnd/>
          </a:ln>
        </p:spPr>
      </p:pic>
      <p:pic>
        <p:nvPicPr>
          <p:cNvPr id="17411" name="Объект 5"/>
          <p:cNvPicPr>
            <a:picLocks noChangeArrowheads="1"/>
          </p:cNvPicPr>
          <p:nvPr/>
        </p:nvPicPr>
        <p:blipFill>
          <a:blip r:embed="rId3" cstate="print"/>
          <a:srcRect l="-653" t="-1682" r="-729" b="-1450"/>
          <a:stretch>
            <a:fillRect/>
          </a:stretch>
        </p:blipFill>
        <p:spPr bwMode="auto">
          <a:xfrm>
            <a:off x="395536" y="4077072"/>
            <a:ext cx="3744416" cy="1872208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</p:pic>
      <p:pic>
        <p:nvPicPr>
          <p:cNvPr id="17412" name="Объект 6"/>
          <p:cNvPicPr>
            <a:picLocks noChangeArrowheads="1"/>
          </p:cNvPicPr>
          <p:nvPr/>
        </p:nvPicPr>
        <p:blipFill>
          <a:blip r:embed="rId4" cstate="print"/>
          <a:srcRect l="-775" t="-1709" r="-697" b="-1532"/>
          <a:stretch>
            <a:fillRect/>
          </a:stretch>
        </p:blipFill>
        <p:spPr bwMode="auto">
          <a:xfrm>
            <a:off x="4572000" y="4077072"/>
            <a:ext cx="4211960" cy="187220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</p:pic>
      <p:sp>
        <p:nvSpPr>
          <p:cNvPr id="5" name="Стрелка вниз 4"/>
          <p:cNvSpPr/>
          <p:nvPr/>
        </p:nvSpPr>
        <p:spPr>
          <a:xfrm rot="19097123">
            <a:off x="5532733" y="2655769"/>
            <a:ext cx="483554" cy="11111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 rot="2475904">
            <a:off x="3190260" y="2672926"/>
            <a:ext cx="484632" cy="111181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606190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Моё питание –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здоровье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моего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Georgia" pitchFamily="18" charset="0"/>
              </a:rPr>
              <a:t>организма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365104"/>
            <a:ext cx="2393143" cy="1786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24935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3933056"/>
            <a:ext cx="13144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1484784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64288" y="162880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Загадки.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268760"/>
            <a:ext cx="4038600" cy="52565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1. Круглый, круглый,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Сладкий, сладкий,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С полосатой кожей гладкой,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А разрежешь – посмотри: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Красный, красный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Он внутри. </a:t>
            </a:r>
          </a:p>
          <a:p>
            <a:pPr>
              <a:buNone/>
            </a:pPr>
            <a:r>
              <a:rPr lang="ru-RU" sz="1600" b="1" i="1" dirty="0">
                <a:solidFill>
                  <a:srgbClr val="00B0F0"/>
                </a:solidFill>
              </a:rPr>
              <a:t>2. Растут на грядке зеленые ветки,</a:t>
            </a:r>
          </a:p>
          <a:p>
            <a:pPr>
              <a:buNone/>
            </a:pPr>
            <a:r>
              <a:rPr lang="ru-RU" sz="1600" b="1" i="1" dirty="0">
                <a:solidFill>
                  <a:srgbClr val="00B0F0"/>
                </a:solidFill>
              </a:rPr>
              <a:t>А на них - красные детки. 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3.От него — здоровье, сила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И румянец щёк всегда.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Белое, а не белила,</a:t>
            </a:r>
          </a:p>
          <a:p>
            <a:pPr>
              <a:buNone/>
            </a:pPr>
            <a:r>
              <a:rPr lang="ru-RU" sz="1600" b="1" i="1" dirty="0">
                <a:solidFill>
                  <a:srgbClr val="00B050"/>
                </a:solidFill>
              </a:rPr>
              <a:t>Жидкое, а не вода</a:t>
            </a:r>
            <a:r>
              <a:rPr lang="ru-RU" sz="1600" b="1" i="1" dirty="0" smtClean="0">
                <a:solidFill>
                  <a:srgbClr val="00B050"/>
                </a:solidFill>
              </a:rPr>
              <a:t>.</a:t>
            </a:r>
            <a:endParaRPr lang="ru-RU" sz="1600" b="1" i="1" dirty="0">
              <a:solidFill>
                <a:srgbClr val="00B050"/>
              </a:solidFill>
            </a:endParaRPr>
          </a:p>
          <a:p>
            <a:pPr>
              <a:buNone/>
            </a:pPr>
            <a:r>
              <a:rPr lang="ru-RU" sz="1600" b="1" i="1" dirty="0">
                <a:solidFill>
                  <a:srgbClr val="00B0F0"/>
                </a:solidFill>
              </a:rPr>
              <a:t>4. 3  2  1</a:t>
            </a:r>
          </a:p>
          <a:p>
            <a:pPr>
              <a:buNone/>
            </a:pPr>
            <a:r>
              <a:rPr lang="ru-RU" sz="1600" b="1" i="1" dirty="0" err="1">
                <a:solidFill>
                  <a:srgbClr val="00B0F0"/>
                </a:solidFill>
              </a:rPr>
              <a:t>р</a:t>
            </a:r>
            <a:r>
              <a:rPr lang="ru-RU" sz="1600" b="1" i="1" dirty="0">
                <a:solidFill>
                  <a:srgbClr val="00B0F0"/>
                </a:solidFill>
              </a:rPr>
              <a:t>   </a:t>
            </a:r>
            <a:r>
              <a:rPr lang="ru-RU" sz="1600" b="1" i="1" dirty="0" err="1">
                <a:solidFill>
                  <a:srgbClr val="00B0F0"/>
                </a:solidFill>
              </a:rPr>
              <a:t>ы</a:t>
            </a:r>
            <a:r>
              <a:rPr lang="ru-RU" sz="1600" b="1" i="1" dirty="0">
                <a:solidFill>
                  <a:srgbClr val="00B0F0"/>
                </a:solidFill>
              </a:rPr>
              <a:t>  с    составь слово по числам</a:t>
            </a:r>
            <a:r>
              <a:rPr lang="ru-RU" sz="1600" b="1" i="1" dirty="0" smtClean="0">
                <a:solidFill>
                  <a:srgbClr val="00B0F0"/>
                </a:solidFill>
              </a:rPr>
              <a:t>.</a:t>
            </a:r>
            <a:endParaRPr lang="ru-RU" sz="1600" b="1" i="1" dirty="0">
              <a:solidFill>
                <a:srgbClr val="00B0F0"/>
              </a:solidFill>
            </a:endParaRPr>
          </a:p>
          <a:p>
            <a:pPr>
              <a:buNone/>
            </a:pPr>
            <a:r>
              <a:rPr lang="ru-RU" sz="1600" b="1" i="1" dirty="0" smtClean="0">
                <a:solidFill>
                  <a:srgbClr val="00B050"/>
                </a:solidFill>
              </a:rPr>
              <a:t>5. Был белый дом, чудесный дом,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B050"/>
                </a:solidFill>
              </a:rPr>
              <a:t>И что-то застучало в нем.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B050"/>
                </a:solidFill>
              </a:rPr>
              <a:t>И он разбился, и оттуда,</a:t>
            </a:r>
          </a:p>
          <a:p>
            <a:pPr>
              <a:buNone/>
            </a:pPr>
            <a:r>
              <a:rPr lang="ru-RU" sz="1600" b="1" i="1" dirty="0" smtClean="0">
                <a:solidFill>
                  <a:srgbClr val="00B050"/>
                </a:solidFill>
              </a:rPr>
              <a:t>Живое выбежало чудо.  </a:t>
            </a:r>
          </a:p>
          <a:p>
            <a:pPr>
              <a:buNone/>
            </a:pP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5328592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6. Вверху зелено, внизу красно,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В землю вросло. 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50"/>
                </a:solidFill>
              </a:rPr>
              <a:t>7. Огородная краля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50"/>
                </a:solidFill>
              </a:rPr>
              <a:t>Скрылась в подвале,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50"/>
                </a:solidFill>
              </a:rPr>
              <a:t>Ярко-жёлтая на цвет,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50"/>
                </a:solidFill>
              </a:rPr>
              <a:t>А коса-то, как букет. 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8. Разные ношу одежды,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Но внутри я, как и прежде: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err="1" smtClean="0">
                <a:solidFill>
                  <a:srgbClr val="00B0F0"/>
                </a:solidFill>
              </a:rPr>
              <a:t>Карамельна</a:t>
            </a:r>
            <a:r>
              <a:rPr lang="ru-RU" sz="6400" b="1" i="1" dirty="0" smtClean="0">
                <a:solidFill>
                  <a:srgbClr val="00B0F0"/>
                </a:solidFill>
              </a:rPr>
              <a:t>, шоколадна,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И </a:t>
            </a:r>
            <a:r>
              <a:rPr lang="ru-RU" sz="6400" b="1" i="1" dirty="0" err="1" smtClean="0">
                <a:solidFill>
                  <a:srgbClr val="00B0F0"/>
                </a:solidFill>
              </a:rPr>
              <a:t>сгущённа</a:t>
            </a:r>
            <a:r>
              <a:rPr lang="ru-RU" sz="6400" b="1" i="1" dirty="0" smtClean="0">
                <a:solidFill>
                  <a:srgbClr val="00B0F0"/>
                </a:solidFill>
              </a:rPr>
              <a:t>, </a:t>
            </a:r>
            <a:r>
              <a:rPr lang="ru-RU" sz="6400" b="1" i="1" dirty="0" err="1" smtClean="0">
                <a:solidFill>
                  <a:srgbClr val="00B0F0"/>
                </a:solidFill>
              </a:rPr>
              <a:t>мармеладна</a:t>
            </a:r>
            <a:r>
              <a:rPr lang="ru-RU" sz="6400" b="1" i="1" dirty="0" smtClean="0">
                <a:solidFill>
                  <a:srgbClr val="00B0F0"/>
                </a:solidFill>
              </a:rPr>
              <a:t>.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И с изюмом, и с орешком,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Вместе с кремом, вперемешку...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Во всём мире знают дети,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Нет вкусней меня на свете!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Разверните, посмотрите,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И сразу в рот меня кладите.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Тут уж точно нет секрета.</a:t>
            </a:r>
          </a:p>
          <a:p>
            <a:pPr>
              <a:lnSpc>
                <a:spcPct val="120000"/>
              </a:lnSpc>
              <a:buNone/>
            </a:pPr>
            <a:r>
              <a:rPr lang="ru-RU" sz="6400" b="1" i="1" dirty="0" smtClean="0">
                <a:solidFill>
                  <a:srgbClr val="00B0F0"/>
                </a:solidFill>
              </a:rPr>
              <a:t>Как зовут меня?  </a:t>
            </a:r>
            <a:endParaRPr lang="ru-RU" sz="6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4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763688" y="476672"/>
          <a:ext cx="5544613" cy="5976664"/>
        </p:xfrm>
        <a:graphic>
          <a:graphicData uri="http://schemas.openxmlformats.org/drawingml/2006/table">
            <a:tbl>
              <a:tblPr/>
              <a:tblGrid>
                <a:gridCol w="452574"/>
                <a:gridCol w="426155"/>
                <a:gridCol w="524940"/>
                <a:gridCol w="506562"/>
                <a:gridCol w="506562"/>
                <a:gridCol w="514602"/>
                <a:gridCol w="545617"/>
                <a:gridCol w="543320"/>
                <a:gridCol w="582374"/>
                <a:gridCol w="476697"/>
                <a:gridCol w="465210"/>
              </a:tblGrid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0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32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32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32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950243" cy="95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97152"/>
            <a:ext cx="14287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24328" y="1772816"/>
            <a:ext cx="13716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5085184"/>
            <a:ext cx="14287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501008"/>
            <a:ext cx="142875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140968"/>
            <a:ext cx="1428750" cy="1576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1520" y="1628800"/>
            <a:ext cx="1428750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52320" y="260648"/>
            <a:ext cx="14287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ЗДОРОВЬЕ</a:t>
            </a:r>
            <a:endParaRPr lang="ru-RU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708920"/>
            <a:ext cx="8147248" cy="334523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состояние полного физического, духовного и социального благополучия, а не только отсутствие болезни или физических дефектов.</a:t>
            </a:r>
            <a:endParaRPr lang="ru-RU" sz="4000" b="1" dirty="0">
              <a:solidFill>
                <a:srgbClr val="7030A0"/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4427984" y="141277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144000" y="6647688"/>
          <a:ext cx="90212" cy="420624"/>
        </p:xfrm>
        <a:graphic>
          <a:graphicData uri="http://schemas.openxmlformats.org/drawingml/2006/table">
            <a:tbl>
              <a:tblPr/>
              <a:tblGrid>
                <a:gridCol w="90212"/>
              </a:tblGrid>
              <a:tr h="356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2406" marR="324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2406" marR="324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2406" marR="324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32656"/>
            <a:ext cx="2028825" cy="21336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4664"/>
            <a:ext cx="2050091" cy="2088232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332656"/>
            <a:ext cx="2114550" cy="1971675"/>
          </a:xfrm>
          <a:prstGeom prst="rect">
            <a:avLst/>
          </a:prstGeom>
          <a:noFill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420888"/>
            <a:ext cx="2085975" cy="2266950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2708920"/>
            <a:ext cx="2133600" cy="1657350"/>
          </a:xfrm>
          <a:prstGeom prst="rect">
            <a:avLst/>
          </a:prstGeom>
          <a:noFill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75856" y="2564904"/>
            <a:ext cx="2209800" cy="1933575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59632" y="4581128"/>
            <a:ext cx="2333625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4005064"/>
            <a:ext cx="19907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611560" y="2204864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грана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91881" y="2276872"/>
            <a:ext cx="16205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апельси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04248" y="2348880"/>
            <a:ext cx="16561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ква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39552" y="4437112"/>
            <a:ext cx="13681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алина</a:t>
            </a:r>
            <a:endParaRPr lang="ru-RU" sz="20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3635896" y="4509120"/>
            <a:ext cx="15121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иноград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7236296" y="4336941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мон</a:t>
            </a:r>
            <a:endParaRPr lang="ru-RU" sz="2000" b="1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2508570" y="6155379"/>
            <a:ext cx="11273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20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868144" y="6237312"/>
            <a:ext cx="25922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нанас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8" grpId="0"/>
      <p:bldP spid="19" grpId="0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15699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ВИТАМИНЫ</a:t>
            </a:r>
            <a:endParaRPr lang="ru-RU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19256" cy="4248472"/>
          </a:xfrm>
        </p:spPr>
        <p:txBody>
          <a:bodyPr/>
          <a:lstStyle/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вещества</a:t>
            </a:r>
            <a:r>
              <a:rPr lang="ru-RU" sz="4000" b="1" dirty="0">
                <a:solidFill>
                  <a:srgbClr val="7030A0"/>
                </a:solidFill>
              </a:rPr>
              <a:t>, которые содержатся в овощах, фруктах: они полезны для организма человека, помогают организму расти, и развиваться. Без витаминов человек болеет.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4355976" y="1556792"/>
            <a:ext cx="484632" cy="72008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931224" cy="652934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>
                <a:solidFill>
                  <a:srgbClr val="C00000"/>
                </a:solidFill>
              </a:rPr>
              <a:t>Витамин </a:t>
            </a:r>
            <a:r>
              <a:rPr lang="ru-RU" b="1" dirty="0" smtClean="0">
                <a:solidFill>
                  <a:srgbClr val="C00000"/>
                </a:solidFill>
              </a:rPr>
              <a:t>С                   </a:t>
            </a:r>
            <a:r>
              <a:rPr lang="ru-RU" b="1" dirty="0" smtClean="0">
                <a:solidFill>
                  <a:srgbClr val="0070C0"/>
                </a:solidFill>
              </a:rPr>
              <a:t>Витамин </a:t>
            </a:r>
            <a:r>
              <a:rPr lang="ru-RU" b="1" dirty="0">
                <a:solidFill>
                  <a:srgbClr val="0070C0"/>
                </a:solidFill>
              </a:rPr>
              <a:t>А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467544" y="836712"/>
            <a:ext cx="3744416" cy="5688632"/>
          </a:xfrm>
          <a:prstGeom prst="flowChartPunchedTape">
            <a:avLst/>
          </a:prstGeom>
          <a:solidFill>
            <a:srgbClr val="FFFF00"/>
          </a:solidFill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во всех свежих овощах, плодах , ягодах: в плодах шиповника ,в лимонах, капусте ,картофеле ,луке , укропе </a:t>
            </a: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932040" y="836712"/>
            <a:ext cx="3816424" cy="5616624"/>
          </a:xfrm>
          <a:prstGeom prst="flowChartPunchedTape">
            <a:avLst/>
          </a:prstGeom>
          <a:solidFill>
            <a:srgbClr val="FFFF00"/>
          </a:solidFill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 молочных продуктах ,в моркови ,салате ,шпинате ,икре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pPr algn="l"/>
            <a:r>
              <a:rPr lang="ru-RU" b="1" dirty="0" smtClean="0">
                <a:solidFill>
                  <a:srgbClr val="00B050"/>
                </a:solidFill>
              </a:rPr>
              <a:t>Витамин </a:t>
            </a:r>
            <a:r>
              <a:rPr lang="en-US" b="1" dirty="0" smtClean="0">
                <a:solidFill>
                  <a:srgbClr val="00B050"/>
                </a:solidFill>
              </a:rPr>
              <a:t>D</a:t>
            </a:r>
            <a:r>
              <a:rPr lang="ru-RU" b="1" dirty="0" smtClean="0">
                <a:solidFill>
                  <a:srgbClr val="00B050"/>
                </a:solidFill>
              </a:rPr>
              <a:t> 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67544" y="836712"/>
            <a:ext cx="3744416" cy="5760640"/>
          </a:xfrm>
          <a:prstGeom prst="flowChartPunchedTape">
            <a:avLst/>
          </a:prstGeom>
          <a:solidFill>
            <a:srgbClr val="FFFF00"/>
          </a:solidFill>
          <a:ln w="57150">
            <a:solidFill>
              <a:srgbClr val="92D05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</a:t>
            </a:r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сливочном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масле ,в яйце , твороге , в говяжьей печени ,в рыбе.</a:t>
            </a: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860032" y="836712"/>
            <a:ext cx="3744416" cy="5688632"/>
          </a:xfrm>
          <a:prstGeom prst="flowChartPunchedTap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хлеб  </a:t>
            </a:r>
            <a:r>
              <a:rPr lang="ru-RU" sz="32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,каши, молоко ,сыр, йогурт, яйца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88641"/>
            <a:ext cx="37444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</a:rPr>
              <a:t>Витамин В</a:t>
            </a:r>
            <a:r>
              <a:rPr lang="ru-RU" sz="4400" dirty="0" smtClean="0">
                <a:solidFill>
                  <a:srgbClr val="0070C0"/>
                </a:solidFill>
              </a:rPr>
              <a:t/>
            </a:r>
            <a:br>
              <a:rPr lang="ru-RU" sz="4400" dirty="0" smtClean="0">
                <a:solidFill>
                  <a:srgbClr val="0070C0"/>
                </a:solidFill>
              </a:rPr>
            </a:br>
            <a:endParaRPr lang="ru-RU" sz="4400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656184"/>
          </a:xfrm>
        </p:spPr>
        <p:txBody>
          <a:bodyPr>
            <a:no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Собери пословицы.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1772816"/>
            <a:ext cx="4536504" cy="41044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i="1" dirty="0" smtClean="0">
                <a:solidFill>
                  <a:srgbClr val="0070C0"/>
                </a:solidFill>
              </a:rPr>
              <a:t>Сладостей тысячи,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7984" y="1772816"/>
            <a:ext cx="4532312" cy="4425355"/>
          </a:xfrm>
        </p:spPr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а здоровье одно.</a:t>
            </a:r>
          </a:p>
          <a:p>
            <a:pPr>
              <a:buNone/>
            </a:pPr>
            <a:endParaRPr lang="ru-RU" sz="3200" b="1" i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3600" b="1" i="1" dirty="0" smtClean="0">
                <a:solidFill>
                  <a:srgbClr val="FF0000"/>
                </a:solidFill>
              </a:rPr>
              <a:t>полезные </a:t>
            </a:r>
            <a:r>
              <a:rPr lang="ru-RU" sz="3600" b="1" i="1" dirty="0">
                <a:solidFill>
                  <a:srgbClr val="FF0000"/>
                </a:solidFill>
              </a:rPr>
              <a:t>продукты</a:t>
            </a:r>
            <a:r>
              <a:rPr lang="ru-RU" sz="3600" dirty="0"/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 rot="10800000" flipV="1">
            <a:off x="539545" y="3003304"/>
            <a:ext cx="50639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</a:rPr>
              <a:t>Овощи, фрукты </a:t>
            </a:r>
            <a:r>
              <a:rPr lang="ru-RU" sz="3600" b="1" dirty="0">
                <a:solidFill>
                  <a:srgbClr val="0070C0"/>
                </a:solidFill>
              </a:rPr>
              <a:t>–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982998"/>
            <a:ext cx="5360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0070C0"/>
                </a:solidFill>
              </a:rPr>
              <a:t>Будешь “Колу” пить, </a:t>
            </a:r>
            <a:r>
              <a:rPr lang="ru-RU" sz="3600" b="1" i="1" dirty="0" smtClean="0">
                <a:solidFill>
                  <a:srgbClr val="0070C0"/>
                </a:solidFill>
              </a:rPr>
              <a:t>смотри,</a:t>
            </a:r>
            <a:endParaRPr lang="ru-RU" sz="3600" b="1" i="1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347864" y="4509120"/>
            <a:ext cx="5616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rgbClr val="FF0000"/>
                </a:solidFill>
              </a:rPr>
              <a:t>растворишься изнутри. </a:t>
            </a: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478</Words>
  <Application>Microsoft Office PowerPoint</Application>
  <PresentationFormat>Экран (4:3)</PresentationFormat>
  <Paragraphs>130</Paragraphs>
  <Slides>13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Загадки.</vt:lpstr>
      <vt:lpstr>Слайд 3</vt:lpstr>
      <vt:lpstr>ЗДОРОВЬЕ</vt:lpstr>
      <vt:lpstr>Слайд 5</vt:lpstr>
      <vt:lpstr>ВИТАМИНЫ</vt:lpstr>
      <vt:lpstr>Витамин С                   Витамин А  </vt:lpstr>
      <vt:lpstr>Витамин D  </vt:lpstr>
      <vt:lpstr>Собери пословицы. </vt:lpstr>
      <vt:lpstr>    Сформулируйте правила питания   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User</cp:lastModifiedBy>
  <cp:revision>45</cp:revision>
  <dcterms:created xsi:type="dcterms:W3CDTF">2012-07-08T13:05:01Z</dcterms:created>
  <dcterms:modified xsi:type="dcterms:W3CDTF">2020-10-19T18:14:09Z</dcterms:modified>
</cp:coreProperties>
</file>