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8" r:id="rId2"/>
    <p:sldId id="260" r:id="rId3"/>
    <p:sldId id="257" r:id="rId4"/>
    <p:sldId id="281" r:id="rId5"/>
    <p:sldId id="259" r:id="rId6"/>
    <p:sldId id="262" r:id="rId7"/>
    <p:sldId id="263" r:id="rId8"/>
    <p:sldId id="268" r:id="rId9"/>
    <p:sldId id="279" r:id="rId10"/>
    <p:sldId id="280" r:id="rId11"/>
    <p:sldId id="269" r:id="rId12"/>
    <p:sldId id="270" r:id="rId13"/>
    <p:sldId id="282" r:id="rId14"/>
    <p:sldId id="284" r:id="rId15"/>
    <p:sldId id="271" r:id="rId16"/>
    <p:sldId id="272" r:id="rId17"/>
    <p:sldId id="276" r:id="rId18"/>
    <p:sldId id="277" r:id="rId19"/>
    <p:sldId id="285" r:id="rId20"/>
    <p:sldId id="273" r:id="rId21"/>
    <p:sldId id="274" r:id="rId22"/>
    <p:sldId id="275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ents.ru/" TargetMode="External"/><Relationship Id="rId2" Type="http://schemas.openxmlformats.org/officeDocument/2006/relationships/hyperlink" Target="http://www.rabota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pu.norma-kirov.ru/" TargetMode="External"/><Relationship Id="rId4" Type="http://schemas.openxmlformats.org/officeDocument/2006/relationships/hyperlink" Target="http://www.nica.ru/index.htm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886728" cy="392909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Ошибки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при выборе профессии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65429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Полезные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  <a:cs typeface="Arial" pitchFamily="34" charset="0"/>
              </a:rPr>
              <a:t>Internet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 - ссылки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357430"/>
            <a:ext cx="7072362" cy="321471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hlinkClick r:id="rId2"/>
              </a:rPr>
              <a:t>www.rabota.ru</a:t>
            </a:r>
            <a:endParaRPr lang="en-US" dirty="0" smtClean="0">
              <a:ln>
                <a:solidFill>
                  <a:schemeClr val="tx1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hlinkClick r:id="rId2"/>
              </a:rPr>
              <a:t>www.rabota. mail.ru</a:t>
            </a:r>
            <a:endParaRPr lang="en-US" dirty="0" smtClean="0">
              <a:ln>
                <a:solidFill>
                  <a:schemeClr val="tx1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hlinkClick r:id="rId3"/>
              </a:rPr>
              <a:t>www.students.ru</a:t>
            </a:r>
            <a:endParaRPr lang="en-US" dirty="0" smtClean="0">
              <a:ln>
                <a:solidFill>
                  <a:schemeClr val="tx1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hlinkClick r:id="rId4"/>
              </a:rPr>
              <a:t>www.nica.ru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hlinkClick r:id="rId4"/>
              </a:rPr>
              <a:t>/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hlinkClick r:id="rId4"/>
              </a:rPr>
              <a:t>index.html</a:t>
            </a:r>
            <a:endParaRPr lang="en-US" dirty="0" smtClean="0">
              <a:ln>
                <a:solidFill>
                  <a:schemeClr val="tx1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2">
                    <a:lumMod val="75000"/>
                  </a:schemeClr>
                </a:solidFill>
                <a:hlinkClick r:id="rId5"/>
              </a:rPr>
              <a:t>www.kpu.norma-kirov.ru</a:t>
            </a:r>
            <a:endParaRPr lang="en-US" dirty="0" smtClean="0">
              <a:ln>
                <a:solidFill>
                  <a:schemeClr val="tx1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ln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dirty="0">
              <a:ln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251142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/>
            <a: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4</a:t>
            </a:r>
            <a:r>
              <a:rPr lang="ru-RU" sz="27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.</a:t>
            </a:r>
            <a:br>
              <a:rPr lang="ru-RU" sz="27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28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Выбор профессии «за компанию»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700" dirty="0" smtClean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357430"/>
            <a:ext cx="7215238" cy="22860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Если профессия нравится твоему другу – из этого еще не следует, что она понравится и тебе.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251142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/>
            <a: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5</a:t>
            </a:r>
            <a:r>
              <a:rPr lang="ru-RU" sz="27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.</a:t>
            </a:r>
            <a:br>
              <a:rPr lang="ru-RU" sz="27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Недостаточный учет своих способностей</a:t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endPara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357430"/>
            <a:ext cx="7215238" cy="24288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Делать своей профессией целесообразно то, что у тебя хорошо получается. Это звучит банально, но почему-то иногда упускается из виду.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514350" indent="-514350" algn="l"/>
            <a:r>
              <a:rPr lang="ru-RU" sz="4000" dirty="0" smtClean="0">
                <a:ln>
                  <a:solidFill>
                    <a:schemeClr val="bg1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Способности</a:t>
            </a:r>
            <a:r>
              <a:rPr lang="ru-RU" sz="2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 – </a:t>
            </a:r>
            <a:r>
              <a:rPr lang="ru-RU" sz="22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это система психологических и физиологических качеств, которые обеспечивают легкость приобретения знаний и умений, а также создают предпосылки для достижения максимальных результатов в каком-либо виде деятельности.</a:t>
            </a: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endPara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2976" y="2357430"/>
            <a:ext cx="7072362" cy="17145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                                    успешность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Способность  =  -------------------------------------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трудность ее достижения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4143380"/>
            <a:ext cx="8496360" cy="2471742"/>
          </a:xfrm>
          <a:solidFill>
            <a:schemeClr val="accent2"/>
          </a:solidFill>
        </p:spPr>
        <p:txBody>
          <a:bodyPr>
            <a:normAutofit fontScale="92500" lnSpcReduction="20000"/>
          </a:bodyPr>
          <a:lstStyle/>
          <a:p>
            <a:endParaRPr lang="ru-RU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бывает людей вообще без каких-либо способностей.</a:t>
            </a:r>
          </a:p>
          <a:p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Человек, талантливый в одной сфере, может оказаться вполне заурядным в остальном.</a:t>
            </a:r>
          </a:p>
          <a:p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Если что-то не можешь, не знаешь, не умеешь – из этого еще не </a:t>
            </a:r>
            <a:r>
              <a:rPr lang="ru-RU" sz="22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следует, что </a:t>
            </a:r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 тебя нет способностей.</a:t>
            </a:r>
          </a:p>
          <a:p>
            <a:r>
              <a:rPr lang="ru-RU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Используемый талант развивается и приумножается, неиспользуемый – ослабевает и со временем пропадает.</a:t>
            </a:r>
          </a:p>
          <a:p>
            <a:endParaRPr lang="ru-RU" sz="2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Признаки способностей</a:t>
            </a:r>
            <a:endParaRPr lang="ru-RU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857224" y="1714488"/>
            <a:ext cx="7572428" cy="419736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Легкость и быстрота освоения деятельности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Гибкость, возможность совершать действия разными способами.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Легкость переноса навыков в новые ситуации, на другие виды деятельности.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Отзывчивость на помощь, существенное повышение эффективности в ответ на нее.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>
              <a:ln>
                <a:solidFill>
                  <a:sysClr val="windowText" lastClr="0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251142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514350" indent="-514350"/>
            <a:r>
              <a:rPr lang="ru-RU" sz="36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6</a:t>
            </a: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.</a:t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Перенос отношения к человеку на отношение к его профессии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357430"/>
            <a:ext cx="7215238" cy="242889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«Хороший человек» - это не профессия. Если тебе симпатичен кто-то, это еще не значит, что нужно выбирать ту же профессию. Какой обладает он.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251142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514350" indent="-514350"/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7.</a:t>
            </a: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Выбор исключительно по признаку престижности</a:t>
            </a: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357430"/>
            <a:ext cx="7215238" cy="29289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Выбирать профессию, руководствуясь модой, не вполне логично. Ведь к тому времени, когда ты закончишь обучение и начнешь работать, мода, скорее всего, уже изменится.</a:t>
            </a:r>
          </a:p>
          <a:p>
            <a:pPr>
              <a:buNone/>
            </a:pP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Востребованные профессии в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Костромской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области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85720" y="1928802"/>
            <a:ext cx="4040188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служащие</a:t>
            </a:r>
            <a:endParaRPr lang="ru-RU" sz="2800" dirty="0">
              <a:ln>
                <a:solidFill>
                  <a:schemeClr val="tx1"/>
                </a:solidFill>
              </a:ln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85720" y="2571744"/>
            <a:ext cx="4040188" cy="39512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Врач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Военнослужащий по контракту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Менеджер по рекламе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Зоотехник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Инженер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Ветеринарный врач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Агент рекламный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Агент страховой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857752" y="1928802"/>
            <a:ext cx="4041775" cy="63976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рабочие</a:t>
            </a:r>
            <a:endParaRPr lang="ru-RU" sz="2800" dirty="0">
              <a:ln>
                <a:solidFill>
                  <a:schemeClr val="tx1"/>
                </a:solidFill>
              </a:ln>
              <a:latin typeface="Arial Black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857752" y="2571744"/>
            <a:ext cx="4041775" cy="39512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Водитель автомобиля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Автоэлектрик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Электромонтер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Парикмахер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Наладчик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технологического 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оборудования</a:t>
            </a:r>
          </a:p>
          <a:p>
            <a:pPr marL="0" indent="0">
              <a:buNone/>
            </a:pPr>
            <a:endParaRPr lang="ru-RU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Улыбающееся лицо 7"/>
          <p:cNvSpPr/>
          <p:nvPr/>
        </p:nvSpPr>
        <p:spPr>
          <a:xfrm>
            <a:off x="3857620" y="1571612"/>
            <a:ext cx="1357322" cy="1285884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Избыточные профессии в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Костромской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области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95736" y="1928802"/>
            <a:ext cx="4040188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tx1"/>
                  </a:solidFill>
                </a:ln>
                <a:latin typeface="Arial Black" pitchFamily="34" charset="0"/>
              </a:rPr>
              <a:t>служащие</a:t>
            </a:r>
            <a:endParaRPr lang="ru-RU" sz="2800" dirty="0">
              <a:ln>
                <a:solidFill>
                  <a:schemeClr val="tx1"/>
                </a:solidFill>
              </a:ln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159927" y="2568564"/>
            <a:ext cx="4040188" cy="3951288"/>
          </a:xfrm>
          <a:gradFill>
            <a:gsLst>
              <a:gs pos="0">
                <a:schemeClr val="tx2">
                  <a:lumMod val="40000"/>
                  <a:lumOff val="6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Инспектор по кадрам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Делопроизводитель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Социальный работник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Экономист</a:t>
            </a:r>
            <a:endParaRPr lang="ru-RU" dirty="0" smtClean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Секретарь руководителя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Юрисконсульт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Бухгалтер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Товаровед 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Улыбающееся лицо 7"/>
          <p:cNvSpPr/>
          <p:nvPr/>
        </p:nvSpPr>
        <p:spPr>
          <a:xfrm>
            <a:off x="6444208" y="1605741"/>
            <a:ext cx="1357322" cy="1285884"/>
          </a:xfrm>
          <a:prstGeom prst="smileyFace">
            <a:avLst>
              <a:gd name="adj" fmla="val -465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868478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Arial Black" pitchFamily="34" charset="0"/>
              </a:rPr>
              <a:t>Потенциальная доходность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38162" y="1609712"/>
            <a:ext cx="7686700" cy="350046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Стартовая заработная плата</a:t>
            </a:r>
          </a:p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Максимальная заработная плата профессионала</a:t>
            </a:r>
          </a:p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Средняя заработная плата специалистов за рубежом</a:t>
            </a:r>
          </a:p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Легкость или сложность трудоустройства</a:t>
            </a:r>
          </a:p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Возможность для дополнительных заработков</a:t>
            </a:r>
          </a:p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Стабильность заработков</a:t>
            </a:r>
          </a:p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Социальный пакет</a:t>
            </a:r>
          </a:p>
          <a:p>
            <a:r>
              <a:rPr lang="ru-RU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Расходы, которые работник вынужден нести для поддержания своей профессиональной формы, повышения квалификации</a:t>
            </a:r>
          </a:p>
          <a:p>
            <a:endParaRPr lang="ru-RU" dirty="0">
              <a:ln>
                <a:solidFill>
                  <a:sysClr val="windowText" lastClr="0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28596" y="5286388"/>
            <a:ext cx="8258204" cy="1143008"/>
          </a:xfrm>
          <a:solidFill>
            <a:schemeClr val="accent2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Деньги – это не суть и не цель труда,</a:t>
            </a:r>
          </a:p>
          <a:p>
            <a:pPr algn="ctr">
              <a:buNone/>
            </a:pPr>
            <a:r>
              <a:rPr lang="ru-RU" sz="3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 показатель его </a:t>
            </a:r>
            <a:r>
              <a:rPr lang="ru-RU" sz="35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востребованности</a:t>
            </a:r>
            <a:endParaRPr lang="ru-RU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86861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Сколько существует профессий?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786058"/>
            <a:ext cx="7286676" cy="36433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В мире – более 9 тысяч профессий и 50 тысяч специальностей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В России – около 7 тысяч профессий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В Москве/ Санкт Петербурге – 2-3 тысячи профессий</a:t>
            </a:r>
          </a:p>
          <a:p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</a:rPr>
              <a:t>В среднем российском городе – около 700 профессий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251142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514350" indent="-514350"/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8.</a:t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Выбор «вопреки», «назло» </a:t>
            </a:r>
            <a:br>
              <a:rPr lang="ru-RU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чему-либо или кому-либо</a:t>
            </a: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357430"/>
            <a:ext cx="7215238" cy="29289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Выбор профессии – дело, существенно влияющее на твою судьбу и не очень умно совершать его «назло» кому-нибудь или чему-нибудь.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251142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514350" indent="-514350"/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9.</a:t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Игнорирование медицинских противопоказаний </a:t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357430"/>
            <a:ext cx="7215238" cy="29289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Желательно проконсультироваться с врачом, насколько интересующие тебя профессии совместимы с твоим состоянием здоровья.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2511420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514350" indent="-514350"/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10.</a:t>
            </a:r>
            <a:r>
              <a:rPr lang="ru-RU" sz="3200" dirty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Отсутствие запасных вариантов  выбора </a:t>
            </a:r>
            <a:br>
              <a:rPr lang="ru-RU" sz="4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6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2357430"/>
            <a:ext cx="7215238" cy="335758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В жизни много случайностей, все предвидеть немыслимо. Чтобы остаться «на плаву» при любых обстоятельствах, важно предусматривать запасные варианты профессионального самоопределения.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3154362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 Black" pitchFamily="34" charset="0"/>
              </a:rPr>
              <a:t>СПАСИБО ЗА ВНИМАНИЕ!</a:t>
            </a:r>
            <a:endParaRPr lang="ru-RU" sz="4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868" y="3000371"/>
            <a:ext cx="4929222" cy="15001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Удачного профессионального выбора!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7238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В ближайшем будущем</a:t>
            </a:r>
            <a:b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на современном РЫНКЕ ТРУДА</a:t>
            </a:r>
            <a:b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очень большое значение приобретут</a:t>
            </a:r>
            <a:b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такие ЧЕРТЫ ЛИЧНОСТИ соискателя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3143248"/>
            <a:ext cx="7286676" cy="342902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Готовность учиться</a:t>
            </a:r>
          </a:p>
          <a:p>
            <a:r>
              <a:rPr lang="ru-RU" sz="2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Постоянно получать новые знания и умения</a:t>
            </a:r>
          </a:p>
          <a:p>
            <a:r>
              <a:rPr lang="ru-RU" sz="2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Навыки общения</a:t>
            </a:r>
          </a:p>
          <a:p>
            <a:r>
              <a:rPr lang="ru-RU" sz="2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Готовность трудиться</a:t>
            </a:r>
          </a:p>
          <a:p>
            <a:r>
              <a:rPr lang="ru-RU" sz="2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Направленность на достижение результата</a:t>
            </a:r>
          </a:p>
          <a:p>
            <a:r>
              <a:rPr lang="ru-RU" sz="2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Самостоятельность</a:t>
            </a:r>
          </a:p>
          <a:p>
            <a:r>
              <a:rPr lang="ru-RU" sz="2400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Ответственность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01122" cy="193991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Типичные ТРУДНОСТИ</a:t>
            </a:r>
            <a:b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выпускника при выборе профессии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928802"/>
            <a:ext cx="7786742" cy="47149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Отсутствие, неполнота или недостоверность информации о ситуации выбора.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Недостаточное знание требований рынка труда и конкретных профессий.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Недостаточное знание самого себя, заниженная самооценка, завышенный уровень притязаний.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Нарушения эмоционально-волевой и коммуникативной сферы.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Отсутствие мотивации к труду.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Социальная незрелость.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Отсутствие жизненных ценностей.</a:t>
            </a:r>
          </a:p>
          <a:p>
            <a:pPr lvl="0"/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Несформированность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навыков принятия решения, планирования карьеры.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Отсутствие навыков самостоятельной работы.</a:t>
            </a:r>
          </a:p>
          <a:p>
            <a:pPr lvl="0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Неуверенность в своих силах, тревога по поводу возможных неудач.</a:t>
            </a:r>
          </a:p>
          <a:p>
            <a:endParaRPr lang="ru-RU" sz="2400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15370" cy="2500330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Типичные ОШИБКИ</a:t>
            </a:r>
            <a:b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</a:b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при выборе профессии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285992"/>
            <a:ext cx="7572428" cy="434023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Отождествление профессии со школьным предметом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Ориентация на мнение случайных людей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Выбор профессии по внешнему впечатлению о ней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Выбор профессии «за компанию»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Недостаточный учет своих способностей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Перенос отношения к человеку на отношение к его профессии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Выбор исключительно по признаку престижности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Выбор «вопреки», «назло» чему-либо или кому-либо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Игнорирование медицинских противопоказаний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Отсутствие запасных вариантов  выбора </a:t>
            </a:r>
          </a:p>
          <a:p>
            <a:pPr marL="514350" indent="-514350">
              <a:buNone/>
            </a:pPr>
            <a:endParaRPr lang="ru-RU" dirty="0">
              <a:ln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2225668"/>
          </a:xfrm>
          <a:solidFill>
            <a:schemeClr val="accent5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7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sz="27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3100" b="1" spc="50" dirty="0" smtClean="0">
                <a:ln w="13500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  <a:cs typeface="Arial" pitchFamily="34" charset="0"/>
              </a:rPr>
              <a:t>ОШИБКА 1.</a:t>
            </a:r>
            <a:br>
              <a:rPr lang="ru-RU" sz="3100" b="1" spc="50" dirty="0" smtClean="0">
                <a:ln w="13500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3100" b="1" spc="50" dirty="0" smtClean="0">
                <a:ln w="13500">
                  <a:solidFill>
                    <a:schemeClr val="bg1"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  <a:cs typeface="Arial" pitchFamily="34" charset="0"/>
              </a:rPr>
              <a:t>Отождествление профессии со школьным предметом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3116"/>
            <a:ext cx="8001056" cy="29289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Помни, что школьный предмет – это еще не профессия.</a:t>
            </a:r>
          </a:p>
          <a:p>
            <a:pPr>
              <a:buNone/>
            </a:pP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ru-RU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Интерес к нему не обязательно говорит о том, что понравится и связанная с ним работа.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93991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/>
            <a: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2.</a:t>
            </a:r>
            <a:b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Ориентация на мнение</a:t>
            </a:r>
            <a:b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других людей - непрофессионалов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000240"/>
            <a:ext cx="7215238" cy="278608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Вряд ли стоит прислушиваться к советам по поводу выбора профессии, исходящим от тех, кто толком не знает ни тебя, ни рекомендуемой профессии.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939916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/>
            <a:r>
              <a:rPr lang="ru-RU" sz="2700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ОШИБКА 3</a:t>
            </a:r>
            <a:r>
              <a:rPr lang="ru-RU" sz="27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.</a:t>
            </a:r>
            <a:br>
              <a:rPr lang="ru-RU" sz="27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</a:br>
            <a:r>
              <a:rPr lang="ru-RU" sz="28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Black" pitchFamily="34" charset="0"/>
                <a:cs typeface="Arial" pitchFamily="34" charset="0"/>
              </a:rPr>
              <a:t>Выбор профессии по внешнему впечатлению о ней</a:t>
            </a:r>
            <a: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700" dirty="0" smtClean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bg1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857364"/>
            <a:ext cx="7215238" cy="278608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</a:rPr>
              <a:t>	Выбирая профессию, нельзя обращать внимание только на ее внешнюю. Привлекательную сторону, нужно узнать как можно больше о содержании труда.</a:t>
            </a:r>
            <a:endParaRPr lang="ru-RU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2368544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Где можно получить информацию о ПРОФЕССИОНАЛЬНЫХ</a:t>
            </a:r>
            <a:b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</a:rPr>
              <a:t>ОБРАЗОВАТЕЛЬНЫХ УЧРЕЖДЕНИЯХ</a:t>
            </a:r>
            <a:endParaRPr lang="ru-RU" sz="24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2428868"/>
            <a:ext cx="7615262" cy="419736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справочниках для поступающих в ВУЗы</a:t>
            </a:r>
          </a:p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компьютерных и поисковых программах в сети </a:t>
            </a:r>
            <a:r>
              <a:rPr lang="en-US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Internet</a:t>
            </a:r>
          </a:p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рекламных объявлениях</a:t>
            </a:r>
          </a:p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библиотеках</a:t>
            </a:r>
          </a:p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районных центрах занятости</a:t>
            </a:r>
          </a:p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В беседах с представителями учебных заведений и преподавателями</a:t>
            </a:r>
          </a:p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При встречах с выпускниками</a:t>
            </a:r>
          </a:p>
          <a:p>
            <a:r>
              <a:rPr lang="ru-RU" sz="2400" dirty="0" smtClean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При личных посещениях учебных заведений</a:t>
            </a:r>
            <a:endParaRPr lang="ru-RU" sz="2400" dirty="0">
              <a:ln>
                <a:solidFill>
                  <a:schemeClr val="tx1"/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C28C1BA842E54EBA9826BFB77173DE" ma:contentTypeVersion="1" ma:contentTypeDescription="Создание документа." ma:contentTypeScope="" ma:versionID="1ad16145698752fc0e9c9f989e565e06">
  <xsd:schema xmlns:xsd="http://www.w3.org/2001/XMLSchema" xmlns:xs="http://www.w3.org/2001/XMLSchema" xmlns:p="http://schemas.microsoft.com/office/2006/metadata/properties" xmlns:ns2="ad84efdd-f02b-4d55-b97e-6080985796e9" targetNamespace="http://schemas.microsoft.com/office/2006/metadata/properties" ma:root="true" ma:fieldsID="cac9468c6f12a84aaa5291ad2926f63f" ns2:_="">
    <xsd:import namespace="ad84efdd-f02b-4d55-b97e-6080985796e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efdd-f02b-4d55-b97e-6080985796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6B54EC-F5AB-49DD-B5E6-81DBE8B54849}"/>
</file>

<file path=customXml/itemProps2.xml><?xml version="1.0" encoding="utf-8"?>
<ds:datastoreItem xmlns:ds="http://schemas.openxmlformats.org/officeDocument/2006/customXml" ds:itemID="{81B7CF14-DC7C-4C29-8053-BAFD736D9643}"/>
</file>

<file path=customXml/itemProps3.xml><?xml version="1.0" encoding="utf-8"?>
<ds:datastoreItem xmlns:ds="http://schemas.openxmlformats.org/officeDocument/2006/customXml" ds:itemID="{A9DCA173-0A88-4E27-8D56-3302442EE6D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</TotalTime>
  <Words>508</Words>
  <Application>Microsoft Office PowerPoint</Application>
  <PresentationFormat>Экран (4:3)</PresentationFormat>
  <Paragraphs>125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Arial</vt:lpstr>
      <vt:lpstr>Arial Black</vt:lpstr>
      <vt:lpstr>Calibri</vt:lpstr>
      <vt:lpstr>Тема Office</vt:lpstr>
      <vt:lpstr> Ошибки при выборе профессии </vt:lpstr>
      <vt:lpstr>Сколько существует профессий?</vt:lpstr>
      <vt:lpstr>В ближайшем будущем на современном РЫНКЕ ТРУДА  очень большое значение приобретут такие ЧЕРТЫ ЛИЧНОСТИ соискателя</vt:lpstr>
      <vt:lpstr>Типичные ТРУДНОСТИ выпускника при выборе профессии</vt:lpstr>
      <vt:lpstr>Типичные ОШИБКИ при выборе профессии</vt:lpstr>
      <vt:lpstr> ОШИБКА 1. Отождествление профессии со школьным предметом </vt:lpstr>
      <vt:lpstr>ОШИБКА 2. Ориентация на мнение других людей - непрофессионалов</vt:lpstr>
      <vt:lpstr>ОШИБКА 3. Выбор профессии по внешнему впечатлению о ней </vt:lpstr>
      <vt:lpstr>Где можно получить информацию о ПРОФЕССИОНАЛЬНЫХ ОБРАЗОВАТЕЛЬНЫХ УЧРЕЖДЕНИЯХ</vt:lpstr>
      <vt:lpstr>Полезные Internet - ссылки</vt:lpstr>
      <vt:lpstr>ОШИБКА 4. Выбор профессии «за компанию» </vt:lpstr>
      <vt:lpstr>ОШИБКА 5. Недостаточный учет своих способностей </vt:lpstr>
      <vt:lpstr>Способности – это система психологических и физиологических качеств, которые обеспечивают легкость приобретения знаний и умений, а также создают предпосылки для достижения максимальных результатов в каком-либо виде деятельности. </vt:lpstr>
      <vt:lpstr>Признаки способностей</vt:lpstr>
      <vt:lpstr>ОШИБКА 6. Перенос отношения к человеку на отношение к его профессии </vt:lpstr>
      <vt:lpstr>   ОШИБКА 7. Выбор исключительно по признаку престижности    </vt:lpstr>
      <vt:lpstr>Востребованные профессии в Костромской области</vt:lpstr>
      <vt:lpstr>Избыточные профессии в Костромской области</vt:lpstr>
      <vt:lpstr>Потенциальная доходность</vt:lpstr>
      <vt:lpstr>     ОШИБКА 8. Выбор «вопреки», «назло»  чему-либо или кому-либо      </vt:lpstr>
      <vt:lpstr>      ОШИБКА 9. Игнорирование медицинских противопоказаний        </vt:lpstr>
      <vt:lpstr>        ОШИБКА 10. Отсутствие запасных вариантов  выбора         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Ошибки при выборе профессии</dc:title>
  <dc:creator>Admin</dc:creator>
  <cp:lastModifiedBy>Admin</cp:lastModifiedBy>
  <cp:revision>41</cp:revision>
  <dcterms:modified xsi:type="dcterms:W3CDTF">2020-04-27T11:30:37Z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0x01010024C28C1BA842E54EBA9826BFB77173DE</vt:lpwstr>
  </property>
</Properties>
</file>