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7" r:id="rId2"/>
    <p:sldId id="268" r:id="rId3"/>
    <p:sldId id="257" r:id="rId4"/>
    <p:sldId id="258" r:id="rId5"/>
    <p:sldId id="259" r:id="rId6"/>
    <p:sldId id="269" r:id="rId7"/>
    <p:sldId id="263" r:id="rId8"/>
    <p:sldId id="270" r:id="rId9"/>
    <p:sldId id="271" r:id="rId10"/>
    <p:sldId id="272" r:id="rId11"/>
    <p:sldId id="273" r:id="rId12"/>
    <p:sldId id="274" r:id="rId13"/>
    <p:sldId id="275" r:id="rId14"/>
    <p:sldId id="280" r:id="rId15"/>
    <p:sldId id="283" r:id="rId16"/>
    <p:sldId id="278" r:id="rId17"/>
    <p:sldId id="279" r:id="rId18"/>
    <p:sldId id="277" r:id="rId19"/>
    <p:sldId id="276" r:id="rId20"/>
    <p:sldId id="281" r:id="rId21"/>
    <p:sldId id="282" r:id="rId22"/>
    <p:sldId id="284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ipkro.kostroma.ru/sites/RSMO-test/SitePages/&#1044;&#1086;&#1084;&#1072;&#1096;&#1085;&#1103;&#1103;%20&#1089;&#1090;&#1088;&#1072;&#1085;&#1080;&#1094;&#1072;%20&#1089;&#1086;&#1086;&#1073;&#1097;&#1077;&#1089;&#1090;&#1074;&#1072;.aspx" TargetMode="External"/><Relationship Id="rId2" Type="http://schemas.openxmlformats.org/officeDocument/2006/relationships/hyperlink" Target="http://www.koipkro.kostroma.ru/koiro/CROS/foi/KiiIKTvo/Shared%20Documents/&#1052;&#1077;&#1076;&#1080;&#1072;&#1073;&#1077;&#1079;&#1086;&#1087;&#1072;&#1089;&#1085;&#1086;&#1089;&#1090;&#1100;.aspx?PageView=Shared" TargetMode="External"/><Relationship Id="rId1" Type="http://schemas.openxmlformats.org/officeDocument/2006/relationships/hyperlink" Target="http://www.koipkro.kostroma.r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ipkro.kostroma.ru/sites/RSMO-test/SitePages/&#1044;&#1086;&#1084;&#1072;&#1096;&#1085;&#1103;&#1103;%20&#1089;&#1090;&#1088;&#1072;&#1085;&#1080;&#1094;&#1072;%20&#1089;&#1086;&#1086;&#1073;&#1097;&#1077;&#1089;&#1090;&#1074;&#1072;.aspx" TargetMode="External"/><Relationship Id="rId2" Type="http://schemas.openxmlformats.org/officeDocument/2006/relationships/hyperlink" Target="http://www.koipkro.kostroma.ru/koiro/CROS/foi/KiiIKTvo/Shared%20Documents/&#1052;&#1077;&#1076;&#1080;&#1072;&#1073;&#1077;&#1079;&#1086;&#1087;&#1072;&#1089;&#1085;&#1086;&#1089;&#1090;&#1100;.aspx?PageView=Shared" TargetMode="External"/><Relationship Id="rId1" Type="http://schemas.openxmlformats.org/officeDocument/2006/relationships/hyperlink" Target="http://www.koipkro.kostroma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436D3-9F4C-46F0-8D13-AF7C683E000F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AEE8FAF-F9CB-49AC-8205-AD652D387A1F}">
      <dgm:prSet phldrT="[Текст]" custT="1"/>
      <dgm:spPr/>
      <dgm:t>
        <a:bodyPr/>
        <a:lstStyle/>
        <a:p>
          <a:r>
            <a:rPr lang="ru-RU" sz="1800" dirty="0" smtClean="0"/>
            <a:t>Портал «Образование Костромской области» </a:t>
          </a:r>
          <a:r>
            <a:rPr lang="en-US" sz="1800" dirty="0" smtClean="0">
              <a:hlinkClick xmlns:r="http://schemas.openxmlformats.org/officeDocument/2006/relationships" r:id="rId1"/>
            </a:rPr>
            <a:t>http://www.koipkro.kostroma.ru</a:t>
          </a:r>
          <a:r>
            <a:rPr lang="ru-RU" sz="1800" dirty="0" smtClean="0"/>
            <a:t>  </a:t>
          </a:r>
          <a:endParaRPr lang="ru-RU" sz="1800" dirty="0"/>
        </a:p>
      </dgm:t>
    </dgm:pt>
    <dgm:pt modelId="{F17471F0-E95B-4DF5-B41E-A861375EAF23}" type="parTrans" cxnId="{784B09B3-326D-4C49-817F-752227EB6EFB}">
      <dgm:prSet/>
      <dgm:spPr/>
      <dgm:t>
        <a:bodyPr/>
        <a:lstStyle/>
        <a:p>
          <a:endParaRPr lang="ru-RU" sz="1800"/>
        </a:p>
      </dgm:t>
    </dgm:pt>
    <dgm:pt modelId="{A1FA3958-FC7A-4420-9FBC-804904BDE876}" type="sibTrans" cxnId="{784B09B3-326D-4C49-817F-752227EB6EFB}">
      <dgm:prSet/>
      <dgm:spPr/>
      <dgm:t>
        <a:bodyPr/>
        <a:lstStyle/>
        <a:p>
          <a:endParaRPr lang="ru-RU" sz="1800"/>
        </a:p>
      </dgm:t>
    </dgm:pt>
    <dgm:pt modelId="{96388AD6-E08E-4D93-880E-5387722DC61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Веб-ресурс </a:t>
          </a:r>
          <a:r>
            <a:rPr lang="ru-RU" sz="1800" dirty="0" err="1" smtClean="0"/>
            <a:t>Медиабезопасность</a:t>
          </a:r>
          <a:r>
            <a:rPr lang="ru-RU" sz="1800" dirty="0" smtClean="0"/>
            <a:t> на территории Костромской области» </a:t>
          </a:r>
          <a:r>
            <a:rPr lang="en-US" sz="1800" dirty="0" smtClean="0">
              <a:hlinkClick xmlns:r="http://schemas.openxmlformats.org/officeDocument/2006/relationships" r:id="rId2"/>
            </a:rPr>
            <a:t>http://www.koipkro.kostroma.ru/koiro/CROS/foi/KiiIKTvo/Shared%20Documents/</a:t>
          </a:r>
          <a:r>
            <a:rPr lang="ru-RU" sz="1800" dirty="0" err="1" smtClean="0">
              <a:hlinkClick xmlns:r="http://schemas.openxmlformats.org/officeDocument/2006/relationships" r:id="rId2"/>
            </a:rPr>
            <a:t>Медиабезопасность</a:t>
          </a:r>
          <a:r>
            <a:rPr lang="ru-RU" sz="1800" dirty="0" smtClean="0">
              <a:hlinkClick xmlns:r="http://schemas.openxmlformats.org/officeDocument/2006/relationships" r:id="rId2"/>
            </a:rPr>
            <a:t>.</a:t>
          </a:r>
          <a:r>
            <a:rPr lang="en-US" sz="1800" dirty="0" err="1" smtClean="0">
              <a:hlinkClick xmlns:r="http://schemas.openxmlformats.org/officeDocument/2006/relationships" r:id="rId2"/>
            </a:rPr>
            <a:t>aspx?PageView</a:t>
          </a:r>
          <a:r>
            <a:rPr lang="en-US" sz="1800" dirty="0" smtClean="0">
              <a:hlinkClick xmlns:r="http://schemas.openxmlformats.org/officeDocument/2006/relationships" r:id="rId2"/>
            </a:rPr>
            <a:t>=Shared</a:t>
          </a:r>
          <a:r>
            <a:rPr lang="ru-RU" sz="1800" dirty="0" smtClean="0"/>
            <a:t> </a:t>
          </a:r>
          <a:endParaRPr lang="ru-RU" sz="1800" dirty="0"/>
        </a:p>
      </dgm:t>
    </dgm:pt>
    <dgm:pt modelId="{8AAECBEE-467D-4B25-AF04-BA3FB9453C50}" type="parTrans" cxnId="{E99C9C4C-DF4B-45DB-A684-FF48FEAADC13}">
      <dgm:prSet/>
      <dgm:spPr/>
      <dgm:t>
        <a:bodyPr/>
        <a:lstStyle/>
        <a:p>
          <a:endParaRPr lang="ru-RU" sz="1800"/>
        </a:p>
      </dgm:t>
    </dgm:pt>
    <dgm:pt modelId="{57018622-7604-4568-B551-CD6253C498BC}" type="sibTrans" cxnId="{E99C9C4C-DF4B-45DB-A684-FF48FEAADC13}">
      <dgm:prSet/>
      <dgm:spPr/>
      <dgm:t>
        <a:bodyPr/>
        <a:lstStyle/>
        <a:p>
          <a:endParaRPr lang="ru-RU" sz="1800"/>
        </a:p>
      </dgm:t>
    </dgm:pt>
    <dgm:pt modelId="{FF525FC1-431C-4411-A3A9-C8C3BEE6CF4D}">
      <dgm:prSet phldrT="[Текст]" custT="1"/>
      <dgm:spPr/>
      <dgm:t>
        <a:bodyPr/>
        <a:lstStyle/>
        <a:p>
          <a:r>
            <a:rPr lang="ru-RU" sz="1800" dirty="0" smtClean="0"/>
            <a:t>Проект «Региональное сетевое методическое объединение педагогов </a:t>
          </a:r>
        </a:p>
        <a:p>
          <a:r>
            <a:rPr lang="ru-RU" sz="1800" dirty="0" smtClean="0"/>
            <a:t>Костромской области» (на портале «Образование Костромской области»)</a:t>
          </a:r>
        </a:p>
        <a:p>
          <a:r>
            <a:rPr lang="en-US" sz="1800" dirty="0" smtClean="0">
              <a:hlinkClick xmlns:r="http://schemas.openxmlformats.org/officeDocument/2006/relationships" r:id="rId3"/>
            </a:rPr>
            <a:t>http://www.koipkro.kostroma.ru/sites/RSMO-test/SitePages/</a:t>
          </a:r>
          <a:r>
            <a:rPr lang="ru-RU" sz="1800" dirty="0" smtClean="0">
              <a:hlinkClick xmlns:r="http://schemas.openxmlformats.org/officeDocument/2006/relationships" r:id="rId3"/>
            </a:rPr>
            <a:t>Домашняя%20страница%20сообщества.</a:t>
          </a:r>
          <a:r>
            <a:rPr lang="en-US" sz="1800" dirty="0" err="1" smtClean="0">
              <a:hlinkClick xmlns:r="http://schemas.openxmlformats.org/officeDocument/2006/relationships" r:id="rId3"/>
            </a:rPr>
            <a:t>aspx</a:t>
          </a:r>
          <a:r>
            <a:rPr lang="ru-RU" sz="1800" dirty="0" smtClean="0"/>
            <a:t> </a:t>
          </a:r>
          <a:endParaRPr lang="ru-RU" sz="1800" dirty="0"/>
        </a:p>
      </dgm:t>
    </dgm:pt>
    <dgm:pt modelId="{20C75183-02EF-444A-9822-FD319E5589B6}" type="parTrans" cxnId="{DC8C7C40-73C0-4239-B1FF-3874289A5725}">
      <dgm:prSet/>
      <dgm:spPr/>
      <dgm:t>
        <a:bodyPr/>
        <a:lstStyle/>
        <a:p>
          <a:endParaRPr lang="ru-RU" sz="1800"/>
        </a:p>
      </dgm:t>
    </dgm:pt>
    <dgm:pt modelId="{91542177-116F-4928-9A0C-1D6EE10D0807}" type="sibTrans" cxnId="{DC8C7C40-73C0-4239-B1FF-3874289A5725}">
      <dgm:prSet/>
      <dgm:spPr/>
      <dgm:t>
        <a:bodyPr/>
        <a:lstStyle/>
        <a:p>
          <a:endParaRPr lang="ru-RU" sz="1800"/>
        </a:p>
      </dgm:t>
    </dgm:pt>
    <dgm:pt modelId="{A5C487EB-A7D6-4DCF-AF22-7340A7A73A47}" type="pres">
      <dgm:prSet presAssocID="{33C436D3-9F4C-46F0-8D13-AF7C683E00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D16BE-407F-41C9-AB6B-3FED1D804079}" type="pres">
      <dgm:prSet presAssocID="{0AEE8FAF-F9CB-49AC-8205-AD652D387A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4764B-4BD0-434F-9188-6928C9F3CC88}" type="pres">
      <dgm:prSet presAssocID="{A1FA3958-FC7A-4420-9FBC-804904BDE876}" presName="spacer" presStyleCnt="0"/>
      <dgm:spPr/>
    </dgm:pt>
    <dgm:pt modelId="{D99350DC-B720-4757-9BDC-E96C53FA62A1}" type="pres">
      <dgm:prSet presAssocID="{96388AD6-E08E-4D93-880E-5387722DC6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5B614-EBC0-49D0-8B91-1DAA87B43046}" type="pres">
      <dgm:prSet presAssocID="{57018622-7604-4568-B551-CD6253C498BC}" presName="spacer" presStyleCnt="0"/>
      <dgm:spPr/>
    </dgm:pt>
    <dgm:pt modelId="{2560C842-336A-4202-BD26-39421A511235}" type="pres">
      <dgm:prSet presAssocID="{FF525FC1-431C-4411-A3A9-C8C3BEE6CF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655F1-4D94-4E21-94C0-50C91FFF0A0A}" type="presOf" srcId="{0AEE8FAF-F9CB-49AC-8205-AD652D387A1F}" destId="{29ED16BE-407F-41C9-AB6B-3FED1D804079}" srcOrd="0" destOrd="0" presId="urn:microsoft.com/office/officeart/2005/8/layout/vList2"/>
    <dgm:cxn modelId="{62914EE1-8EF7-43FF-8227-8F5A4BE870BE}" type="presOf" srcId="{FF525FC1-431C-4411-A3A9-C8C3BEE6CF4D}" destId="{2560C842-336A-4202-BD26-39421A511235}" srcOrd="0" destOrd="0" presId="urn:microsoft.com/office/officeart/2005/8/layout/vList2"/>
    <dgm:cxn modelId="{784B09B3-326D-4C49-817F-752227EB6EFB}" srcId="{33C436D3-9F4C-46F0-8D13-AF7C683E000F}" destId="{0AEE8FAF-F9CB-49AC-8205-AD652D387A1F}" srcOrd="0" destOrd="0" parTransId="{F17471F0-E95B-4DF5-B41E-A861375EAF23}" sibTransId="{A1FA3958-FC7A-4420-9FBC-804904BDE876}"/>
    <dgm:cxn modelId="{17020CAC-BBEE-4F00-A8FD-1DF82DD57E90}" type="presOf" srcId="{96388AD6-E08E-4D93-880E-5387722DC61B}" destId="{D99350DC-B720-4757-9BDC-E96C53FA62A1}" srcOrd="0" destOrd="0" presId="urn:microsoft.com/office/officeart/2005/8/layout/vList2"/>
    <dgm:cxn modelId="{DC8C7C40-73C0-4239-B1FF-3874289A5725}" srcId="{33C436D3-9F4C-46F0-8D13-AF7C683E000F}" destId="{FF525FC1-431C-4411-A3A9-C8C3BEE6CF4D}" srcOrd="2" destOrd="0" parTransId="{20C75183-02EF-444A-9822-FD319E5589B6}" sibTransId="{91542177-116F-4928-9A0C-1D6EE10D0807}"/>
    <dgm:cxn modelId="{B1B2DDD4-302D-43A3-88A4-519FA5914B27}" type="presOf" srcId="{33C436D3-9F4C-46F0-8D13-AF7C683E000F}" destId="{A5C487EB-A7D6-4DCF-AF22-7340A7A73A47}" srcOrd="0" destOrd="0" presId="urn:microsoft.com/office/officeart/2005/8/layout/vList2"/>
    <dgm:cxn modelId="{E99C9C4C-DF4B-45DB-A684-FF48FEAADC13}" srcId="{33C436D3-9F4C-46F0-8D13-AF7C683E000F}" destId="{96388AD6-E08E-4D93-880E-5387722DC61B}" srcOrd="1" destOrd="0" parTransId="{8AAECBEE-467D-4B25-AF04-BA3FB9453C50}" sibTransId="{57018622-7604-4568-B551-CD6253C498BC}"/>
    <dgm:cxn modelId="{9A0AAFA5-8186-4423-8449-2930E168C515}" type="presParOf" srcId="{A5C487EB-A7D6-4DCF-AF22-7340A7A73A47}" destId="{29ED16BE-407F-41C9-AB6B-3FED1D804079}" srcOrd="0" destOrd="0" presId="urn:microsoft.com/office/officeart/2005/8/layout/vList2"/>
    <dgm:cxn modelId="{784EFD8C-38BC-488F-BEE1-25D3AF999347}" type="presParOf" srcId="{A5C487EB-A7D6-4DCF-AF22-7340A7A73A47}" destId="{7C54764B-4BD0-434F-9188-6928C9F3CC88}" srcOrd="1" destOrd="0" presId="urn:microsoft.com/office/officeart/2005/8/layout/vList2"/>
    <dgm:cxn modelId="{D9C0848E-BAF2-4287-95DC-9DF07FC4AAC0}" type="presParOf" srcId="{A5C487EB-A7D6-4DCF-AF22-7340A7A73A47}" destId="{D99350DC-B720-4757-9BDC-E96C53FA62A1}" srcOrd="2" destOrd="0" presId="urn:microsoft.com/office/officeart/2005/8/layout/vList2"/>
    <dgm:cxn modelId="{1779817D-7944-4ADC-ABDF-298DBC3C705D}" type="presParOf" srcId="{A5C487EB-A7D6-4DCF-AF22-7340A7A73A47}" destId="{5A95B614-EBC0-49D0-8B91-1DAA87B43046}" srcOrd="3" destOrd="0" presId="urn:microsoft.com/office/officeart/2005/8/layout/vList2"/>
    <dgm:cxn modelId="{159B441C-6FEB-434B-9306-220210EBAA2A}" type="presParOf" srcId="{A5C487EB-A7D6-4DCF-AF22-7340A7A73A47}" destId="{2560C842-336A-4202-BD26-39421A5112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D16BE-407F-41C9-AB6B-3FED1D804079}">
      <dsp:nvSpPr>
        <dsp:cNvPr id="0" name=""/>
        <dsp:cNvSpPr/>
      </dsp:nvSpPr>
      <dsp:spPr>
        <a:xfrm>
          <a:off x="0" y="310670"/>
          <a:ext cx="7848872" cy="1474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Портал «Образование Костромской области» </a:t>
          </a:r>
          <a:r>
            <a:rPr lang="en-US" sz="1800" kern="1200" dirty="0" smtClean="0">
              <a:hlinkClick xmlns:r="http://schemas.openxmlformats.org/officeDocument/2006/relationships" r:id="rId1"/>
            </a:rPr>
            <a:t>http://www.koipkro.kostroma.ru</a:t>
          </a:r>
          <a:r>
            <a:rPr lang="ru-RU" sz="1800" kern="1200" dirty="0" smtClean="0"/>
            <a:t>  </a:t>
          </a:r>
          <a:endParaRPr lang="ru-RU" sz="1800" kern="1200" dirty="0"/>
        </a:p>
      </dsp:txBody>
      <dsp:txXfrm>
        <a:off x="71956" y="382626"/>
        <a:ext cx="7704960" cy="1330123"/>
      </dsp:txXfrm>
    </dsp:sp>
    <dsp:sp modelId="{D99350DC-B720-4757-9BDC-E96C53FA62A1}">
      <dsp:nvSpPr>
        <dsp:cNvPr id="0" name=""/>
        <dsp:cNvSpPr/>
      </dsp:nvSpPr>
      <dsp:spPr>
        <a:xfrm>
          <a:off x="0" y="1819265"/>
          <a:ext cx="7848872" cy="1474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Веб-ресурс </a:t>
          </a:r>
          <a:r>
            <a:rPr lang="ru-RU" sz="1800" kern="1200" dirty="0" err="1" smtClean="0"/>
            <a:t>Медиабезопасность</a:t>
          </a:r>
          <a:r>
            <a:rPr lang="ru-RU" sz="1800" kern="1200" dirty="0" smtClean="0"/>
            <a:t> на территории Костромской области» </a:t>
          </a:r>
          <a:r>
            <a:rPr lang="en-US" sz="1800" kern="1200" dirty="0" smtClean="0">
              <a:hlinkClick xmlns:r="http://schemas.openxmlformats.org/officeDocument/2006/relationships" r:id="rId2"/>
            </a:rPr>
            <a:t>http://www.koipkro.kostroma.ru/koiro/CROS/foi/KiiIKTvo/Shared%20Documents/</a:t>
          </a:r>
          <a:r>
            <a:rPr lang="ru-RU" sz="1800" kern="1200" dirty="0" err="1" smtClean="0">
              <a:hlinkClick xmlns:r="http://schemas.openxmlformats.org/officeDocument/2006/relationships" r:id="rId2"/>
            </a:rPr>
            <a:t>Медиабезопасность</a:t>
          </a:r>
          <a:r>
            <a:rPr lang="ru-RU" sz="1800" kern="1200" dirty="0" smtClean="0">
              <a:hlinkClick xmlns:r="http://schemas.openxmlformats.org/officeDocument/2006/relationships" r:id="rId2"/>
            </a:rPr>
            <a:t>.</a:t>
          </a:r>
          <a:r>
            <a:rPr lang="en-US" sz="1800" kern="1200" dirty="0" err="1" smtClean="0">
              <a:hlinkClick xmlns:r="http://schemas.openxmlformats.org/officeDocument/2006/relationships" r:id="rId2"/>
            </a:rPr>
            <a:t>aspx?PageView</a:t>
          </a:r>
          <a:r>
            <a:rPr lang="en-US" sz="1800" kern="1200" dirty="0" smtClean="0">
              <a:hlinkClick xmlns:r="http://schemas.openxmlformats.org/officeDocument/2006/relationships" r:id="rId2"/>
            </a:rPr>
            <a:t>=Shared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71956" y="1891221"/>
        <a:ext cx="7704960" cy="1330123"/>
      </dsp:txXfrm>
    </dsp:sp>
    <dsp:sp modelId="{2560C842-336A-4202-BD26-39421A511235}">
      <dsp:nvSpPr>
        <dsp:cNvPr id="0" name=""/>
        <dsp:cNvSpPr/>
      </dsp:nvSpPr>
      <dsp:spPr>
        <a:xfrm>
          <a:off x="0" y="3327861"/>
          <a:ext cx="7848872" cy="14740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 «Региональное сетевое методическое объединение педагогов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Костромской области» (на портале «Образование Костромской области»)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3"/>
            </a:rPr>
            <a:t>http://www.koipkro.kostroma.ru/sites/RSMO-test/SitePages/</a:t>
          </a:r>
          <a:r>
            <a:rPr lang="ru-RU" sz="1800" kern="1200" dirty="0" smtClean="0">
              <a:hlinkClick xmlns:r="http://schemas.openxmlformats.org/officeDocument/2006/relationships" r:id="rId3"/>
            </a:rPr>
            <a:t>Домашняя%20страница%20сообщества.</a:t>
          </a:r>
          <a:r>
            <a:rPr lang="en-US" sz="1800" kern="1200" dirty="0" err="1" smtClean="0">
              <a:hlinkClick xmlns:r="http://schemas.openxmlformats.org/officeDocument/2006/relationships" r:id="rId3"/>
            </a:rPr>
            <a:t>aspx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71956" y="3399817"/>
        <a:ext cx="7704960" cy="1330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2BA9-1310-4CB0-930F-5A38638E9629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11C6-CEE2-4577-917F-2C65300F6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998DAA-2289-428F-B50C-5FA4E8CDB4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2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CA39D6-9E26-40D6-BA38-02EA84A25CF1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453FB3-2659-4217-A70C-DDE5317BC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meshariki.ru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eremoc.ru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koshki-mishki.ru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viki.rdf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am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graemsa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indow.edu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fcior.edu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ourceforge.net/projects/gcompris/files/gcompris/9.6/gcompris-9.6.exe/downloa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gcompris/files/gcompris/9.6/gcompris-9.6.exe/download" TargetMode="External"/><Relationship Id="rId2" Type="http://schemas.openxmlformats.org/officeDocument/2006/relationships/hyperlink" Target="http://ko-2013.koiro.local:82/koiro/RSMO/DocLib28/2011/14_03_2011/GCompris-032009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sychologos.ru/articles/view/psihologicheskie_portaly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sychology-online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ton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zp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karusel-tv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irnet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Интернет-ресурсы</a:t>
            </a:r>
            <a:br>
              <a:rPr lang="ru-RU" dirty="0" smtClean="0"/>
            </a:br>
            <a:r>
              <a:rPr lang="ru-RU" dirty="0" smtClean="0"/>
              <a:t>для психологов образовательных организаций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 descr="H:\Рисунки\deti2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28625"/>
            <a:ext cx="1452563" cy="1552575"/>
          </a:xfrm>
          <a:prstGeom prst="rect">
            <a:avLst/>
          </a:prstGeom>
          <a:noFill/>
          <a:ln w="3175" cap="rnd">
            <a:solidFill>
              <a:schemeClr val="accent4"/>
            </a:solidFill>
            <a:prstDash val="sysDash"/>
            <a:miter lim="800000"/>
            <a:headEnd/>
            <a:tailEnd/>
          </a:ln>
        </p:spPr>
      </p:pic>
      <p:pic>
        <p:nvPicPr>
          <p:cNvPr id="5" name="Picture 4" descr="H:\Рисунки\deti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57188"/>
            <a:ext cx="1557338" cy="1673225"/>
          </a:xfrm>
          <a:prstGeom prst="rect">
            <a:avLst/>
          </a:prstGeom>
          <a:noFill/>
          <a:ln w="12700" cap="rnd">
            <a:solidFill>
              <a:schemeClr val="accent4"/>
            </a:solidFill>
            <a:prstDash val="sysDash"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571605" y="5786438"/>
            <a:ext cx="7000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itchFamily="18" charset="0"/>
              </a:rPr>
              <a:t>Николаева Татьяна Викторовна, </a:t>
            </a:r>
            <a:r>
              <a:rPr lang="ru-RU" dirty="0" smtClean="0">
                <a:latin typeface="Century Schoolbook" pitchFamily="18" charset="0"/>
              </a:rPr>
              <a:t>декан факультета повышения квалификации ОГБОУ ДПО КОИРО</a:t>
            </a:r>
            <a:r>
              <a:rPr lang="ru-RU" dirty="0">
                <a:latin typeface="Century Schoolbook" pitchFamily="18" charset="0"/>
              </a:rPr>
              <a:t>, к.п.н.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23950"/>
            <a:ext cx="6180931" cy="10172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/>
              <a:t>Смешарики</a:t>
            </a:r>
            <a:r>
              <a:rPr lang="ru-RU" dirty="0"/>
              <a:t/>
            </a:r>
            <a:br>
              <a:rPr lang="ru-RU" dirty="0"/>
            </a:br>
            <a:r>
              <a:rPr dirty="0">
                <a:hlinkClick r:id="rId2"/>
              </a:rPr>
              <a:t>http://www.smeshariki.ru</a:t>
            </a:r>
            <a:r>
              <a:rPr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720" y="2996952"/>
            <a:ext cx="4018359" cy="3111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645945" y="2475310"/>
            <a:ext cx="24645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Мир </a:t>
            </a:r>
            <a:r>
              <a:rPr lang="ru-RU" sz="1200" dirty="0" err="1"/>
              <a:t>Смешариков</a:t>
            </a:r>
            <a:r>
              <a:rPr lang="ru-RU" sz="1200" dirty="0"/>
              <a:t> — это вымышленный мир, где все события основаны на реальных ситуациях, с которыми ребенок сталкивается в повседневной жизни.</a:t>
            </a:r>
          </a:p>
          <a:p>
            <a:endParaRPr lang="ru-RU" sz="1200" dirty="0"/>
          </a:p>
          <a:p>
            <a:pPr>
              <a:buFont typeface="Arial" charset="0"/>
              <a:buChar char="•"/>
            </a:pPr>
            <a:r>
              <a:rPr lang="ru-RU" sz="1200" dirty="0"/>
              <a:t>Мир </a:t>
            </a:r>
            <a:r>
              <a:rPr lang="ru-RU" sz="1200" dirty="0" err="1"/>
              <a:t>Смешариков</a:t>
            </a:r>
            <a:r>
              <a:rPr lang="ru-RU" sz="1200" dirty="0"/>
              <a:t> лишен насилия.</a:t>
            </a:r>
          </a:p>
          <a:p>
            <a:pPr>
              <a:buFont typeface="Arial" charset="0"/>
              <a:buChar char="•"/>
            </a:pPr>
            <a:r>
              <a:rPr lang="ru-RU" sz="1200" dirty="0"/>
              <a:t>Поведение персонажей основано на доброжелательном и открытом отношении к миру. </a:t>
            </a:r>
          </a:p>
          <a:p>
            <a:pPr>
              <a:buFont typeface="Arial" charset="0"/>
              <a:buChar char="•"/>
            </a:pPr>
            <a:r>
              <a:rPr lang="ru-RU" sz="1200" dirty="0"/>
              <a:t>Главным объектом творчества и главной ценностью существования </a:t>
            </a:r>
            <a:r>
              <a:rPr lang="ru-RU" sz="1200" dirty="0" err="1"/>
              <a:t>Смешариков</a:t>
            </a:r>
            <a:r>
              <a:rPr lang="ru-RU" sz="1200" dirty="0"/>
              <a:t> является общение. </a:t>
            </a:r>
          </a:p>
        </p:txBody>
      </p:sp>
    </p:spTree>
    <p:extLst>
      <p:ext uri="{BB962C8B-B14F-4D97-AF65-F5344CB8AC3E}">
        <p14:creationId xmlns:p14="http://schemas.microsoft.com/office/powerpoint/2010/main" val="3129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975" y="1123950"/>
            <a:ext cx="4972050" cy="10172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Теремок</a:t>
            </a:r>
            <a:br>
              <a:rPr lang="ru-RU" dirty="0"/>
            </a:br>
            <a:r>
              <a:rPr dirty="0">
                <a:hlinkClick r:id="rId2"/>
              </a:rPr>
              <a:t>http://www.teremoc.ru</a:t>
            </a:r>
            <a:r>
              <a:rPr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43" y="2227652"/>
            <a:ext cx="3897929" cy="3018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5836445" y="2776538"/>
            <a:ext cx="1660922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i="1" dirty="0"/>
              <a:t>Теремок</a:t>
            </a:r>
            <a:r>
              <a:rPr lang="ru-RU" sz="1350" dirty="0"/>
              <a:t> - игры, загадки, мультфильмы. </a:t>
            </a:r>
          </a:p>
          <a:p>
            <a:endParaRPr lang="ru-RU" sz="1350" dirty="0"/>
          </a:p>
          <a:p>
            <a:r>
              <a:rPr lang="ru-RU" sz="1350" dirty="0"/>
              <a:t>Дети будут здесь учиться, играть и веселиться. </a:t>
            </a:r>
          </a:p>
        </p:txBody>
      </p:sp>
    </p:spTree>
    <p:extLst>
      <p:ext uri="{BB962C8B-B14F-4D97-AF65-F5344CB8AC3E}">
        <p14:creationId xmlns:p14="http://schemas.microsoft.com/office/powerpoint/2010/main" val="27199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4666"/>
            <a:ext cx="7406640" cy="10172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Кошки-мышки</a:t>
            </a:r>
            <a:br>
              <a:rPr lang="ru-RU" dirty="0"/>
            </a:br>
            <a:r>
              <a:rPr dirty="0">
                <a:hlinkClick r:id="rId2"/>
              </a:rPr>
              <a:t>http://koshki-mishki.ru</a:t>
            </a:r>
            <a:r>
              <a:rPr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5682" y="1863684"/>
            <a:ext cx="5273015" cy="408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123728" y="6237312"/>
            <a:ext cx="546496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50" dirty="0"/>
              <a:t>Детский развлекательно-развивающий сайт</a:t>
            </a:r>
          </a:p>
        </p:txBody>
      </p:sp>
    </p:spTree>
    <p:extLst>
      <p:ext uri="{BB962C8B-B14F-4D97-AF65-F5344CB8AC3E}">
        <p14:creationId xmlns:p14="http://schemas.microsoft.com/office/powerpoint/2010/main" val="28387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06640" cy="101727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http://viki.rdf.ru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1" t="11869" r="2480" b="9779"/>
          <a:stretch/>
        </p:blipFill>
        <p:spPr>
          <a:xfrm>
            <a:off x="1491273" y="2097900"/>
            <a:ext cx="598937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7647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Международный образовательный портал 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http://www.maam.ru/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731" t="5380" r="13119" b="18630"/>
          <a:stretch/>
        </p:blipFill>
        <p:spPr>
          <a:xfrm>
            <a:off x="1907704" y="2520746"/>
            <a:ext cx="5779440" cy="36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Сайт детских игр «Играемся» </a:t>
            </a:r>
            <a:r>
              <a:rPr lang="en-US" dirty="0">
                <a:hlinkClick r:id="rId2"/>
              </a:rPr>
              <a:t>http://www.igraemsa.ru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8" t="6831" r="27279" b="19587"/>
          <a:stretch/>
        </p:blipFill>
        <p:spPr>
          <a:xfrm>
            <a:off x="1320803" y="3155838"/>
            <a:ext cx="4603943" cy="2962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2160" y="1513449"/>
            <a:ext cx="2637149" cy="1546577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350" dirty="0"/>
              <a:t>Игры </a:t>
            </a:r>
            <a:r>
              <a:rPr lang="ru-RU" sz="1350" dirty="0"/>
              <a:t>на общее развитие ребёнка, игры на внимание и память, логику и мышление, различные раскраски, </a:t>
            </a:r>
            <a:r>
              <a:rPr lang="ru-RU" sz="1350" dirty="0" err="1"/>
              <a:t>пазлы</a:t>
            </a:r>
            <a:r>
              <a:rPr lang="ru-RU" sz="1350" dirty="0"/>
              <a:t>, ребусы, загадки, головоломки, а также многие другие интересные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25895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Сетевые педагогические сообщества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Взаимодействие педагогов в условиях современной открытой информационной образовательной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01220" y="404664"/>
            <a:ext cx="7406640" cy="1017270"/>
          </a:xfrm>
        </p:spPr>
        <p:txBody>
          <a:bodyPr/>
          <a:lstStyle/>
          <a:p>
            <a:pPr eaLnBrk="1" hangingPunct="1"/>
            <a:r>
              <a:rPr lang="ru-RU" dirty="0" smtClean="0"/>
              <a:t>Региональные проекты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067107"/>
              </p:ext>
            </p:extLst>
          </p:nvPr>
        </p:nvGraphicFramePr>
        <p:xfrm>
          <a:off x="971600" y="1556792"/>
          <a:ext cx="7848872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9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http://www.it-n.ru/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Сеть творческих учителей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37398" y="2331721"/>
            <a:ext cx="5431156" cy="339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8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http://www.openclass.ru/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Открытый класс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37398" y="2331721"/>
            <a:ext cx="5431156" cy="339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6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68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smtClean="0">
                <a:solidFill>
                  <a:schemeClr val="hlink"/>
                </a:solidFill>
              </a:rPr>
              <a:t>          </a:t>
            </a:r>
            <a:br>
              <a:rPr lang="ru-RU" sz="3200" b="1" i="1" smtClean="0">
                <a:solidFill>
                  <a:schemeClr val="hlink"/>
                </a:solidFill>
              </a:rPr>
            </a:br>
            <a:r>
              <a:rPr lang="ru-RU" sz="3200" b="1" i="1" smtClean="0">
                <a:solidFill>
                  <a:schemeClr val="hlink"/>
                </a:solidFill>
              </a:rPr>
              <a:t>          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sz="3200" b="1" i="1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23235" name="AutoShape 3"/>
          <p:cNvSpPr>
            <a:spLocks noChangeAspect="1" noChangeArrowheads="1"/>
          </p:cNvSpPr>
          <p:nvPr/>
        </p:nvSpPr>
        <p:spPr bwMode="auto">
          <a:xfrm>
            <a:off x="994793" y="428604"/>
            <a:ext cx="7825357" cy="592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Федеральные образовательные ресурсы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8000"/>
                </a:solidFill>
                <a:latin typeface="+mn-lt"/>
                <a:hlinkClick r:id="rId2"/>
              </a:rPr>
              <a:t>http://window.edu.ru</a:t>
            </a:r>
            <a:r>
              <a:rPr lang="ru-RU" b="1" dirty="0">
                <a:solidFill>
                  <a:srgbClr val="008000"/>
                </a:solidFill>
                <a:latin typeface="+mn-lt"/>
              </a:rPr>
              <a:t> -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Информационная система "Единое окно доступа к образовательным ресурсам"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8000"/>
                </a:solidFill>
                <a:latin typeface="+mn-lt"/>
                <a:hlinkClick r:id="rId3"/>
              </a:rPr>
              <a:t>http://school-collection.edu.ru</a:t>
            </a:r>
            <a:r>
              <a:rPr lang="ru-RU" b="1" dirty="0">
                <a:solidFill>
                  <a:srgbClr val="008000"/>
                </a:solidFill>
                <a:latin typeface="+mn-lt"/>
              </a:rPr>
              <a:t> -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Единая коллекция цифровых образовательных ресурсов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8000"/>
                </a:solidFill>
                <a:latin typeface="+mn-lt"/>
                <a:hlinkClick r:id="rId4"/>
              </a:rPr>
              <a:t>http://fcior.edu.ru</a:t>
            </a:r>
            <a:r>
              <a:rPr lang="ru-RU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Федеральный центр информационно-образовательных ресурсов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76700"/>
            <a:ext cx="2303462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4786313"/>
            <a:ext cx="23907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3571875"/>
            <a:ext cx="23050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GCompris</a:t>
            </a:r>
            <a:r>
              <a:rPr lang="ru-RU" dirty="0"/>
              <a:t> </a:t>
            </a:r>
            <a:r>
              <a:rPr lang="ru-RU" dirty="0" smtClean="0"/>
              <a:t>пакет </a:t>
            </a:r>
            <a:r>
              <a:rPr lang="ru-RU" dirty="0"/>
              <a:t>обучающих программ для детей от 2 до 10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291314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sourceforge.net/projects/gcompris/files/gcompris/9.6/gcompris-9.6.exe/download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333" t="6649" r="14477" b="12064"/>
          <a:stretch/>
        </p:blipFill>
        <p:spPr>
          <a:xfrm>
            <a:off x="572680" y="2677777"/>
            <a:ext cx="3860276" cy="2679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49072" y="2677777"/>
            <a:ext cx="3888557" cy="286232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Категории </a:t>
            </a:r>
            <a:r>
              <a:rPr lang="ru-RU" sz="1200" dirty="0"/>
              <a:t>упражнений </a:t>
            </a:r>
            <a:r>
              <a:rPr lang="ru-RU" sz="1200" dirty="0" err="1"/>
              <a:t>GCompris</a:t>
            </a:r>
            <a:r>
              <a:rPr lang="ru-RU" sz="1200" dirty="0"/>
              <a:t> и примеры упражнений: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200" dirty="0"/>
              <a:t>основы </a:t>
            </a:r>
            <a:r>
              <a:rPr lang="ru-RU" sz="1200" dirty="0"/>
              <a:t>компьютерной грамотности: использование клавиатуры и мыши; падающие буквы; …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200" dirty="0"/>
              <a:t>арифметика</a:t>
            </a:r>
            <a:r>
              <a:rPr lang="ru-RU" sz="1200" dirty="0"/>
              <a:t>: основы счёта; таблица умножения; сложение и вычитание; …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200" dirty="0"/>
              <a:t>основы </a:t>
            </a:r>
            <a:r>
              <a:rPr lang="ru-RU" sz="1200" dirty="0"/>
              <a:t>физики: электричество; круговорот воды; подводная лодка; …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200" dirty="0"/>
              <a:t>география</a:t>
            </a:r>
            <a:r>
              <a:rPr lang="ru-RU" sz="1200" dirty="0"/>
              <a:t>: размести страны на карте; …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200" dirty="0"/>
              <a:t>игры</a:t>
            </a:r>
            <a:r>
              <a:rPr lang="ru-RU" sz="1200" dirty="0"/>
              <a:t>: шахматы; развитие памяти; соедини четыре точки; </a:t>
            </a:r>
            <a:r>
              <a:rPr lang="ru-RU" sz="1200" dirty="0" err="1"/>
              <a:t>судоку</a:t>
            </a:r>
            <a:r>
              <a:rPr lang="ru-RU" sz="1200" dirty="0"/>
              <a:t>; …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200" dirty="0"/>
              <a:t>чтение</a:t>
            </a:r>
            <a:r>
              <a:rPr lang="ru-RU" sz="1200" dirty="0"/>
              <a:t>: практика чтения; …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200" dirty="0"/>
              <a:t>многое </a:t>
            </a:r>
            <a:r>
              <a:rPr lang="ru-RU" sz="1200" dirty="0"/>
              <a:t>другое: как читать часы и минуты; паззлы; рисование; создание мультиков; …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70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/>
          <a:p>
            <a:r>
              <a:rPr lang="ru-RU" sz="1200" dirty="0"/>
              <a:t>1</a:t>
            </a:r>
            <a:r>
              <a:rPr lang="ru-RU" sz="1200" dirty="0"/>
              <a:t>. Познакомиться с презентацией о </a:t>
            </a:r>
            <a:r>
              <a:rPr lang="ru-RU" sz="1200" dirty="0">
                <a:hlinkClick r:id="rId2"/>
              </a:rPr>
              <a:t>программе </a:t>
            </a:r>
            <a:r>
              <a:rPr lang="ru-RU" sz="1200" dirty="0" err="1">
                <a:hlinkClick r:id="rId2"/>
              </a:rPr>
              <a:t>GCompris</a:t>
            </a:r>
            <a:endParaRPr lang="ru-RU" sz="1200" dirty="0"/>
          </a:p>
          <a:p>
            <a:r>
              <a:rPr lang="ru-RU" sz="1200" dirty="0"/>
              <a:t>2. Скачать программу по ссылке: </a:t>
            </a:r>
            <a:r>
              <a:rPr lang="ru-RU" sz="1200" dirty="0">
                <a:hlinkClick r:id="rId3"/>
              </a:rPr>
              <a:t>http://sourceforge.net/projects/gcompris/files/gcompris/9.6/gcompris-9.6.exe/download</a:t>
            </a:r>
            <a:endParaRPr lang="ru-RU" sz="1200" dirty="0"/>
          </a:p>
          <a:p>
            <a:r>
              <a:rPr lang="ru-RU" sz="1200" dirty="0"/>
              <a:t>3. Установить программу</a:t>
            </a:r>
          </a:p>
          <a:p>
            <a:r>
              <a:rPr lang="ru-RU" sz="1200" dirty="0"/>
              <a:t>4. Изучить интерфейс программы:</a:t>
            </a:r>
          </a:p>
          <a:p>
            <a:r>
              <a:rPr lang="ru-RU" sz="1200" dirty="0"/>
              <a:t>В нижней части экрана расположена панель управления </a:t>
            </a:r>
            <a:r>
              <a:rPr lang="ru-RU" sz="1200" dirty="0" err="1"/>
              <a:t>GCompris</a:t>
            </a:r>
            <a:r>
              <a:rPr lang="ru-RU" sz="1200" dirty="0"/>
              <a:t>. Справа налево на ней представлены следующие значки (значки отображаются, только если они актуальны в текущем задании):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  <a:prstDash val="lgDash"/>
          </a:ln>
        </p:spPr>
        <p:txBody>
          <a:bodyPr>
            <a:normAutofit fontScale="55000" lnSpcReduction="20000"/>
          </a:bodyPr>
          <a:lstStyle/>
          <a:p>
            <a:r>
              <a:rPr lang="ru-RU" dirty="0"/>
              <a:t>Домик — возврат в предыдущее меню. </a:t>
            </a:r>
          </a:p>
          <a:p>
            <a:r>
              <a:rPr lang="ru-RU" dirty="0"/>
              <a:t>ОК — подтверждение вашего ответа</a:t>
            </a:r>
          </a:p>
          <a:p>
            <a:r>
              <a:rPr lang="ru-RU" dirty="0"/>
              <a:t>Кубик — отображает текущий уровень сложности. Щелчок по нему меняет уровень.</a:t>
            </a:r>
          </a:p>
          <a:p>
            <a:r>
              <a:rPr lang="ru-RU" dirty="0"/>
              <a:t>Нота — повтор вопроса.</a:t>
            </a:r>
          </a:p>
          <a:p>
            <a:r>
              <a:rPr lang="ru-RU" dirty="0"/>
              <a:t>Вопрос — помощь.</a:t>
            </a:r>
          </a:p>
          <a:p>
            <a:r>
              <a:rPr lang="ru-RU" dirty="0"/>
              <a:t>Инструменты — конфигурация программы.</a:t>
            </a:r>
          </a:p>
          <a:p>
            <a:r>
              <a:rPr lang="ru-RU" dirty="0"/>
              <a:t>Самолет </a:t>
            </a:r>
            <a:r>
              <a:rPr lang="ru-RU" dirty="0" err="1"/>
              <a:t>Тукса</a:t>
            </a:r>
            <a:r>
              <a:rPr lang="ru-RU" dirty="0"/>
              <a:t> — информация о программе.</a:t>
            </a:r>
          </a:p>
          <a:p>
            <a:r>
              <a:rPr lang="ru-RU" dirty="0"/>
              <a:t>Звезды означают подходящий возраст групп для каждой игры: 1, 2 или 3 простых звезды — с 2 до 6 лет; 1, 2 или 3 сложных звезды — 7 лет и старше</a:t>
            </a:r>
          </a:p>
          <a:p>
            <a:r>
              <a:rPr lang="ru-RU" dirty="0"/>
              <a:t>5. Поработать с программой и предложить варианты её использования в учебном процессе.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86062"/>
            <a:ext cx="6172200" cy="9108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b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sz="3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5" descr="photo138"/>
          <p:cNvPicPr>
            <a:picLocks noChangeAspect="1" noChangeArrowheads="1"/>
          </p:cNvPicPr>
          <p:nvPr/>
        </p:nvPicPr>
        <p:blipFill>
          <a:blip r:embed="rId4"/>
          <a:srcRect l="23409" t="22406" r="23164" b="21953"/>
          <a:stretch>
            <a:fillRect/>
          </a:stretch>
        </p:blipFill>
        <p:spPr bwMode="auto">
          <a:xfrm rot="1597873">
            <a:off x="6484659" y="4014593"/>
            <a:ext cx="953691" cy="1026319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2" name="Picture 17" descr="clg_proje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282" y="3241477"/>
            <a:ext cx="1728788" cy="106799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0" name="Picture 6" descr="D:\2013\БУКЛЕТ_ФСП\на буклет\стаж_площадка_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286" y="1035290"/>
            <a:ext cx="2089562" cy="1397264"/>
          </a:xfrm>
          <a:prstGeom prst="rect">
            <a:avLst/>
          </a:prstGeom>
          <a:ln w="76200" cap="sq" cmpd="tri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1" name="Picture 7" descr="D:\2013\БУКЛЕТ_ФСП\на буклет\Дружная группа_Южно-Сахалинс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9459" y="3776033"/>
            <a:ext cx="2034540" cy="1356360"/>
          </a:xfrm>
          <a:prstGeom prst="rect">
            <a:avLst/>
          </a:prstGeom>
          <a:ln w="76200" cap="sq" cmpd="tri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84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Психологос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www.psychologos.ru/articles/view/psihologicheskie_portaly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690539" y="1994230"/>
            <a:ext cx="74534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Энциклопедия практической психологии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50" t="9504" r="1553" b="6490"/>
          <a:stretch/>
        </p:blipFill>
        <p:spPr>
          <a:xfrm>
            <a:off x="2195736" y="2564904"/>
            <a:ext cx="571434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57289" y="357188"/>
            <a:ext cx="7300935" cy="960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Портал</a:t>
            </a:r>
            <a:br>
              <a:rPr lang="ru-RU" dirty="0" smtClean="0"/>
            </a:br>
            <a:r>
              <a:rPr lang="en-US" dirty="0">
                <a:hlinkClick r:id="rId2"/>
              </a:rPr>
              <a:t>http://www.psychology-online.net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475656" y="1643063"/>
            <a:ext cx="70254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Научная и популярная психология: история, теория, практика.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62" t="8635" r="1702" b="5642"/>
          <a:stretch/>
        </p:blipFill>
        <p:spPr>
          <a:xfrm>
            <a:off x="1383557" y="2337833"/>
            <a:ext cx="712879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http://imaton.com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35608" y="1417320"/>
            <a:ext cx="738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 </a:t>
            </a:r>
            <a:r>
              <a:rPr lang="ru-RU" dirty="0" err="1"/>
              <a:t>ИМАТОНа</a:t>
            </a:r>
            <a:r>
              <a:rPr lang="ru-RU" dirty="0"/>
              <a:t>: инструментарий, обучение и информация для психологов.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60" t="7476" r="2646" b="5753"/>
          <a:stretch/>
        </p:blipFill>
        <p:spPr>
          <a:xfrm>
            <a:off x="1979712" y="2348880"/>
            <a:ext cx="6336704" cy="36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http://azps.ru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effectLst/>
              </a:rPr>
              <a:t>Сайт "А.Я. Психология</a:t>
            </a:r>
            <a:r>
              <a:rPr lang="ru-RU" dirty="0" smtClean="0">
                <a:effectLst/>
              </a:rPr>
              <a:t>"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103" t="8796" r="11122" b="5171"/>
          <a:stretch/>
        </p:blipFill>
        <p:spPr>
          <a:xfrm>
            <a:off x="1979712" y="2630915"/>
            <a:ext cx="58326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141763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Психология для специалистов и интересующихся: тесты (личностные, </a:t>
            </a:r>
            <a:r>
              <a:rPr lang="ru-RU" dirty="0" err="1"/>
              <a:t>профориентационные</a:t>
            </a:r>
            <a:r>
              <a:rPr lang="ru-RU" dirty="0"/>
              <a:t>, тесты способностей, тесты для детей, семейные и пр.), тренинги для детей и родителей, популярные статьи по психологии, психологический словарь, классификации.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9928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3"/>
            <a:ext cx="7658124" cy="8175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Карусель —телевизионный проект для детей и юношества </a:t>
            </a:r>
            <a:br>
              <a:rPr lang="ru-RU" dirty="0"/>
            </a:br>
            <a:r>
              <a:rPr lang="ru-RU" dirty="0">
                <a:hlinkClick r:id="rId2"/>
              </a:rPr>
              <a:t>http://www.karusel-tv.ru/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214414" y="2000240"/>
            <a:ext cx="40719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Канал создан на базе крупнейших вещателей и производителей детского телевизионного продукта, при содействии ведущих психологов, педагогов, авторов инновационных образовательных программ. Канал «Карусель» ориентирован на широкую детскую и подростковую аудиторию.</a:t>
            </a:r>
          </a:p>
          <a:p>
            <a:endParaRPr lang="ru-RU" dirty="0"/>
          </a:p>
          <a:p>
            <a:r>
              <a:rPr lang="ru-RU" dirty="0"/>
              <a:t>Карусель — это яркий калейдоскоп из лучших образовательных и развлекательных шоу, любимых фильмов и мультфильмов, веселых викторин и игровых проектов.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30"/>
            <a:ext cx="3690937" cy="2878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160968" y="1125142"/>
            <a:ext cx="5475701" cy="720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Детский интернет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http://tirnet.ru/</a:t>
            </a:r>
            <a:r>
              <a:rPr lang="ru-RU" dirty="0" smtClean="0"/>
              <a:t>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2780928"/>
            <a:ext cx="3044428" cy="2357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436096" y="2251487"/>
            <a:ext cx="283964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 dirty="0"/>
              <a:t>Детский интернет-ресурс, полностью посвященный решению проблем  полезности, безопасности и увлекательности Интернета для детей.</a:t>
            </a:r>
          </a:p>
          <a:p>
            <a:endParaRPr lang="ru-RU" sz="1350" dirty="0"/>
          </a:p>
          <a:p>
            <a:r>
              <a:rPr lang="ru-RU" sz="1350" dirty="0"/>
              <a:t>Он дает возможность:</a:t>
            </a:r>
          </a:p>
          <a:p>
            <a:pPr>
              <a:buFont typeface="Arial" charset="0"/>
              <a:buChar char="•"/>
            </a:pPr>
            <a:r>
              <a:rPr lang="ru-RU" sz="1350" dirty="0"/>
              <a:t>играть, </a:t>
            </a:r>
          </a:p>
          <a:p>
            <a:pPr>
              <a:buFont typeface="Arial" charset="0"/>
              <a:buChar char="•"/>
            </a:pPr>
            <a:r>
              <a:rPr lang="ru-RU" sz="1350" dirty="0"/>
              <a:t>обучаться программированию в инновационной компьютерной среде </a:t>
            </a:r>
            <a:r>
              <a:rPr lang="ru-RU" sz="1350" dirty="0" err="1"/>
              <a:t>Скретч</a:t>
            </a:r>
            <a:r>
              <a:rPr lang="ru-RU" sz="1350" dirty="0"/>
              <a:t>, </a:t>
            </a:r>
          </a:p>
          <a:p>
            <a:pPr>
              <a:buFont typeface="Arial" charset="0"/>
              <a:buChar char="•"/>
            </a:pPr>
            <a:r>
              <a:rPr lang="ru-RU" sz="1350" dirty="0"/>
              <a:t>создавать компьютерные игры, занимается проблемой качества компьютерных игр и  сайтов для детей. </a:t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6917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Детский портал «Солнышко»</a:t>
            </a:r>
            <a:br>
              <a:rPr lang="ru-RU" dirty="0"/>
            </a:br>
            <a:r>
              <a:rPr>
                <a:hlinkClick r:id="rId2"/>
              </a:rPr>
              <a:t>http://www.solnet.ee</a:t>
            </a:r>
            <a:r>
              <a:rPr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704" y="2513979"/>
            <a:ext cx="3424581" cy="2651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5429251" y="2513979"/>
            <a:ext cx="30003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50" dirty="0"/>
              <a:t>Ежедневный познавательно-развлекательный портал для детей, родителей и педагогов. </a:t>
            </a:r>
          </a:p>
          <a:p>
            <a:endParaRPr lang="ru-RU" sz="1350" dirty="0"/>
          </a:p>
          <a:p>
            <a:r>
              <a:rPr lang="ru-RU" sz="1350" dirty="0"/>
              <a:t>Конкурсы и викторины, виртуальная школа для малышей, игры и мультфильмы, методики раннего обучения, консультации детских специалистов, сценарии праздников, родительский опыт, служба рассылки виртуальных открыток. </a:t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6745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12b396ca3d86321217d712cbc16f94c41aa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521D12DA-5631-447E-BC88-03BEC4C2608A}"/>
  <p:tag name="GENSWF_ADVANCE_TIME" val="6.77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26677E401E7346A2C00455C732753B" ma:contentTypeVersion="0" ma:contentTypeDescription="Создание документа." ma:contentTypeScope="" ma:versionID="4a02c8c57ccdcbe76415306bd0f2d6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874903-1E66-4FE6-B06A-F692AE7CD91A}"/>
</file>

<file path=customXml/itemProps2.xml><?xml version="1.0" encoding="utf-8"?>
<ds:datastoreItem xmlns:ds="http://schemas.openxmlformats.org/officeDocument/2006/customXml" ds:itemID="{639E8092-B7AA-4E8D-8CD0-372D5D4C511E}"/>
</file>

<file path=customXml/itemProps3.xml><?xml version="1.0" encoding="utf-8"?>
<ds:datastoreItem xmlns:ds="http://schemas.openxmlformats.org/officeDocument/2006/customXml" ds:itemID="{5BCAE3C5-F08F-411D-ADF5-3C7200A504C4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313</TotalTime>
  <Words>577</Words>
  <Application>Microsoft Office PowerPoint</Application>
  <PresentationFormat>Экран (4:3)</PresentationFormat>
  <Paragraphs>86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Schoolbook</vt:lpstr>
      <vt:lpstr>Corbel</vt:lpstr>
      <vt:lpstr>Gill Sans MT</vt:lpstr>
      <vt:lpstr>Verdana</vt:lpstr>
      <vt:lpstr>Wingdings</vt:lpstr>
      <vt:lpstr>Wingdings 2</vt:lpstr>
      <vt:lpstr>Солнцестояние</vt:lpstr>
      <vt:lpstr>Интернет-ресурсы для психологов образовательных организаций </vt:lpstr>
      <vt:lpstr>                       </vt:lpstr>
      <vt:lpstr>Психологос http://www.psychologos.ru/articles/view/psihologicheskie_portaly </vt:lpstr>
      <vt:lpstr>Портал http://www.psychology-online.net/ </vt:lpstr>
      <vt:lpstr>http://imaton.com/ </vt:lpstr>
      <vt:lpstr>http://azps.ru/ Сайт "А.Я. Психология"</vt:lpstr>
      <vt:lpstr>Карусель —телевизионный проект для детей и юношества  http://www.karusel-tv.ru/    </vt:lpstr>
      <vt:lpstr>Детский интернет http://tirnet.ru/ </vt:lpstr>
      <vt:lpstr>Детский портал «Солнышко» http://www.solnet.ee/ </vt:lpstr>
      <vt:lpstr>Смешарики http://www.smeshariki.ru/ </vt:lpstr>
      <vt:lpstr>Теремок http://www.teremoc.ru/ </vt:lpstr>
      <vt:lpstr>Кошки-мышки http://koshki-mishki.ru/ </vt:lpstr>
      <vt:lpstr>http://viki.rdf.ru/ </vt:lpstr>
      <vt:lpstr>Международный образовательный портал  http://www.maam.ru/ </vt:lpstr>
      <vt:lpstr>Сайт детских игр «Играемся» http://www.igraemsa.ru/ </vt:lpstr>
      <vt:lpstr>Сетевые педагогические сообщества</vt:lpstr>
      <vt:lpstr>Региональные проекты</vt:lpstr>
      <vt:lpstr>http://www.it-n.ru/  Сеть творческих учителей</vt:lpstr>
      <vt:lpstr>http://www.openclass.ru/  Открытый класс</vt:lpstr>
      <vt:lpstr>GCompris пакет обучающих программ для детей от 2 до 10 лет</vt:lpstr>
      <vt:lpstr>Задания:</vt:lpstr>
      <vt:lpstr>                       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 Николаева</cp:lastModifiedBy>
  <cp:revision>20</cp:revision>
  <dcterms:created xsi:type="dcterms:W3CDTF">2011-08-30T04:59:33Z</dcterms:created>
  <dcterms:modified xsi:type="dcterms:W3CDTF">2015-11-19T05:48:43Z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0x010100AE26677E401E7346A2C00455C732753B</vt:lpwstr>
  </property>
</Properties>
</file>