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60" r:id="rId3"/>
    <p:sldId id="271" r:id="rId4"/>
    <p:sldId id="274" r:id="rId5"/>
    <p:sldId id="275" r:id="rId6"/>
    <p:sldId id="276" r:id="rId7"/>
    <p:sldId id="263" r:id="rId8"/>
    <p:sldId id="277" r:id="rId9"/>
    <p:sldId id="278" r:id="rId10"/>
    <p:sldId id="281" r:id="rId11"/>
    <p:sldId id="289" r:id="rId12"/>
    <p:sldId id="292" r:id="rId13"/>
    <p:sldId id="280" r:id="rId14"/>
    <p:sldId id="282" r:id="rId15"/>
    <p:sldId id="290" r:id="rId16"/>
    <p:sldId id="291" r:id="rId17"/>
    <p:sldId id="287" r:id="rId18"/>
    <p:sldId id="284" r:id="rId19"/>
    <p:sldId id="286" r:id="rId20"/>
    <p:sldId id="288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F6C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2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5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647616932280793E-2"/>
          <c:y val="5.0908146570753368E-3"/>
          <c:w val="0.83333333333333348"/>
          <c:h val="0.82984293193717273"/>
        </c:manualLayout>
      </c:layout>
      <c:bar3DChart>
        <c:barDir val="col"/>
        <c:grouping val="clustered"/>
        <c:ser>
          <c:idx val="0"/>
          <c:order val="0"/>
          <c:tx>
            <c:strRef>
              <c:f>Лист3!$K$330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00B05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519997903558183E-2"/>
                  <c:y val="-1.9506187317496735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134951346986789E-2"/>
                  <c:y val="-2.0632807024776361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802024485341846E-2"/>
                  <c:y val="-8.2459432188726773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4692372339052468E-3"/>
                  <c:y val="-2.7673702569825088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967023611064627E-4"/>
                  <c:y val="-1.4330756690792038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мес.2016</c:v>
                </c:pt>
                <c:pt idx="2">
                  <c:v>8 мес.2017 </c:v>
                </c:pt>
                <c:pt idx="3">
                  <c:v>8 мес.2018</c:v>
                </c:pt>
                <c:pt idx="4">
                  <c:v>8 мес.2019</c:v>
                </c:pt>
              </c:strCache>
            </c:strRef>
          </c:cat>
          <c:val>
            <c:numRef>
              <c:f>Лист3!$L$330:$P$330</c:f>
              <c:numCache>
                <c:formatCode>General</c:formatCode>
                <c:ptCount val="5"/>
                <c:pt idx="0">
                  <c:v>25</c:v>
                </c:pt>
                <c:pt idx="1">
                  <c:v>19</c:v>
                </c:pt>
                <c:pt idx="2">
                  <c:v>27</c:v>
                </c:pt>
                <c:pt idx="3">
                  <c:v>18</c:v>
                </c:pt>
                <c:pt idx="4">
                  <c:v>21</c:v>
                </c:pt>
              </c:numCache>
            </c:numRef>
          </c:val>
          <c:shape val="cylinder"/>
        </c:ser>
        <c:ser>
          <c:idx val="2"/>
          <c:order val="1"/>
          <c:tx>
            <c:strRef>
              <c:f>Лист3!$K$332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rgbClr val="FF000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1586226011075436E-2"/>
                  <c:y val="-1.0917160935628336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2626750048287E-2"/>
                  <c:y val="-8.7607967699713258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959600467625509E-2"/>
                  <c:y val="-7.5437831110840596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944331688220983E-3"/>
                  <c:y val="-1.2170878375881383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722338640352107E-3"/>
                  <c:y val="-1.0770090987648029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мес.2016</c:v>
                </c:pt>
                <c:pt idx="2">
                  <c:v>8 мес.2017 </c:v>
                </c:pt>
                <c:pt idx="3">
                  <c:v>8 мес.2018</c:v>
                </c:pt>
                <c:pt idx="4">
                  <c:v>8 мес.2019</c:v>
                </c:pt>
              </c:strCache>
            </c:strRef>
          </c:cat>
          <c:val>
            <c:numRef>
              <c:f>Лист3!$L$332:$P$332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hape val="cylinder"/>
        </c:ser>
        <c:ser>
          <c:idx val="4"/>
          <c:order val="2"/>
          <c:tx>
            <c:strRef>
              <c:f>Лист3!$K$334</c:f>
              <c:strCache>
                <c:ptCount val="1"/>
                <c:pt idx="0">
                  <c:v>ранено</c:v>
                </c:pt>
              </c:strCache>
            </c:strRef>
          </c:tx>
          <c:spPr>
            <a:solidFill>
              <a:srgbClr val="FFFF0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0665764464304189E-2"/>
                  <c:y val="-3.3144764671406359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66856994288351E-2"/>
                  <c:y val="-1.1244782642397427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39138920854338E-2"/>
                  <c:y val="-1.3478049841950031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672630997860462E-3"/>
                  <c:y val="-1.1077740479410543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588156293857807E-3"/>
                  <c:y val="-1.5838414774476062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мес.2016</c:v>
                </c:pt>
                <c:pt idx="2">
                  <c:v>8 мес.2017 </c:v>
                </c:pt>
                <c:pt idx="3">
                  <c:v>8 мес.2018</c:v>
                </c:pt>
                <c:pt idx="4">
                  <c:v>8 мес.2019</c:v>
                </c:pt>
              </c:strCache>
            </c:strRef>
          </c:cat>
          <c:val>
            <c:numRef>
              <c:f>Лист3!$L$334:$P$334</c:f>
              <c:numCache>
                <c:formatCode>General</c:formatCode>
                <c:ptCount val="5"/>
                <c:pt idx="0">
                  <c:v>26</c:v>
                </c:pt>
                <c:pt idx="1">
                  <c:v>20</c:v>
                </c:pt>
                <c:pt idx="2">
                  <c:v>29</c:v>
                </c:pt>
                <c:pt idx="3">
                  <c:v>18</c:v>
                </c:pt>
                <c:pt idx="4">
                  <c:v>21</c:v>
                </c:pt>
              </c:numCache>
            </c:numRef>
          </c:val>
          <c:shape val="cylinder"/>
        </c:ser>
        <c:dLbls/>
        <c:shape val="box"/>
        <c:axId val="77507584"/>
        <c:axId val="72811264"/>
        <c:axId val="0"/>
      </c:bar3DChart>
      <c:catAx>
        <c:axId val="77507584"/>
        <c:scaling>
          <c:orientation val="minMax"/>
        </c:scaling>
        <c:axPos val="b"/>
        <c:numFmt formatCode="General" sourceLinked="1"/>
        <c:tickLblPos val="low"/>
        <c:spPr>
          <a:ln w="40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2811264"/>
        <c:crosses val="autoZero"/>
        <c:auto val="1"/>
        <c:lblAlgn val="ctr"/>
        <c:lblOffset val="100"/>
        <c:tickLblSkip val="1"/>
        <c:tickMarkSkip val="1"/>
      </c:catAx>
      <c:valAx>
        <c:axId val="72811264"/>
        <c:scaling>
          <c:orientation val="minMax"/>
        </c:scaling>
        <c:delete val="1"/>
        <c:axPos val="l"/>
        <c:numFmt formatCode="General" sourceLinked="1"/>
        <c:tickLblPos val="none"/>
        <c:crossAx val="77507584"/>
        <c:crosses val="autoZero"/>
        <c:crossBetween val="between"/>
      </c:valAx>
      <c:spPr>
        <a:noFill/>
        <a:ln w="32646">
          <a:noFill/>
        </a:ln>
      </c:spPr>
    </c:plotArea>
    <c:legend>
      <c:legendPos val="b"/>
      <c:layout>
        <c:manualLayout>
          <c:xMode val="edge"/>
          <c:yMode val="edge"/>
          <c:x val="0.38797808732227701"/>
          <c:y val="0.90023403537019264"/>
          <c:w val="0.25"/>
          <c:h val="6.282725051978201E-2"/>
        </c:manualLayout>
      </c:layout>
      <c:spPr>
        <a:noFill/>
        <a:ln w="4081">
          <a:solidFill>
            <a:srgbClr val="000000"/>
          </a:solidFill>
          <a:prstDash val="solid"/>
        </a:ln>
      </c:spPr>
      <c:txPr>
        <a:bodyPr/>
        <a:lstStyle/>
        <a:p>
          <a:pPr>
            <a:defRPr sz="1182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2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5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647616932280793E-2"/>
          <c:y val="5.0908146570753359E-3"/>
          <c:w val="0.83333333333333348"/>
          <c:h val="0.82984293193717273"/>
        </c:manualLayout>
      </c:layout>
      <c:bar3DChart>
        <c:barDir val="col"/>
        <c:grouping val="clustered"/>
        <c:ser>
          <c:idx val="0"/>
          <c:order val="0"/>
          <c:tx>
            <c:strRef>
              <c:f>Лист3!$K$330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00B05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5199979035581827E-2"/>
                  <c:y val="-1.9506187317496738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134951346986785E-2"/>
                  <c:y val="-2.0632807024776361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802024485341846E-2"/>
                  <c:y val="-8.2459432188726773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4692372339052459E-3"/>
                  <c:y val="-2.7673702569825084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967023611064624E-4"/>
                  <c:y val="-1.4330756690792036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мес.2016</c:v>
                </c:pt>
                <c:pt idx="2">
                  <c:v>8 мес.2017 </c:v>
                </c:pt>
                <c:pt idx="3">
                  <c:v>8 мес.2018</c:v>
                </c:pt>
                <c:pt idx="4">
                  <c:v>8 мес.2019</c:v>
                </c:pt>
              </c:strCache>
            </c:strRef>
          </c:cat>
          <c:val>
            <c:numRef>
              <c:f>Лист3!$L$330:$P$330</c:f>
              <c:numCache>
                <c:formatCode>General</c:formatCode>
                <c:ptCount val="5"/>
                <c:pt idx="0">
                  <c:v>25</c:v>
                </c:pt>
                <c:pt idx="1">
                  <c:v>15</c:v>
                </c:pt>
                <c:pt idx="2">
                  <c:v>27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shape val="cylinder"/>
        </c:ser>
        <c:ser>
          <c:idx val="2"/>
          <c:order val="1"/>
          <c:tx>
            <c:strRef>
              <c:f>Лист3!$K$332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rgbClr val="FF000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1586226011075432E-2"/>
                  <c:y val="-1.0917160935628336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2626750048287E-2"/>
                  <c:y val="-8.7607967699713241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959600467625509E-2"/>
                  <c:y val="-7.5437831110840587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944331688220979E-3"/>
                  <c:y val="-1.2170878375881381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722338640352107E-3"/>
                  <c:y val="-1.0770090987648027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мес.2016</c:v>
                </c:pt>
                <c:pt idx="2">
                  <c:v>8 мес.2017 </c:v>
                </c:pt>
                <c:pt idx="3">
                  <c:v>8 мес.2018</c:v>
                </c:pt>
                <c:pt idx="4">
                  <c:v>8 мес.2019</c:v>
                </c:pt>
              </c:strCache>
            </c:strRef>
          </c:cat>
          <c:val>
            <c:numRef>
              <c:f>Лист3!$L$332:$P$332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 val="cylinder"/>
        </c:ser>
        <c:ser>
          <c:idx val="4"/>
          <c:order val="2"/>
          <c:tx>
            <c:strRef>
              <c:f>Лист3!$K$334</c:f>
              <c:strCache>
                <c:ptCount val="1"/>
                <c:pt idx="0">
                  <c:v>ранено</c:v>
                </c:pt>
              </c:strCache>
            </c:strRef>
          </c:tx>
          <c:spPr>
            <a:solidFill>
              <a:srgbClr val="FFFF0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0665764464304185E-2"/>
                  <c:y val="-3.3144764671406354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66856994288349E-2"/>
                  <c:y val="-1.1244782642397425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39138920854337E-2"/>
                  <c:y val="-1.3478049841950029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672630997860462E-3"/>
                  <c:y val="-1.1077740479410542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588156293857803E-3"/>
                  <c:y val="-1.5838414774476062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мес.2016</c:v>
                </c:pt>
                <c:pt idx="2">
                  <c:v>8 мес.2017 </c:v>
                </c:pt>
                <c:pt idx="3">
                  <c:v>8 мес.2018</c:v>
                </c:pt>
                <c:pt idx="4">
                  <c:v>8 мес.2019</c:v>
                </c:pt>
              </c:strCache>
            </c:strRef>
          </c:cat>
          <c:val>
            <c:numRef>
              <c:f>Лист3!$L$334:$P$334</c:f>
              <c:numCache>
                <c:formatCode>General</c:formatCode>
                <c:ptCount val="5"/>
                <c:pt idx="0">
                  <c:v>24</c:v>
                </c:pt>
                <c:pt idx="1">
                  <c:v>16</c:v>
                </c:pt>
                <c:pt idx="2">
                  <c:v>33</c:v>
                </c:pt>
                <c:pt idx="3">
                  <c:v>31</c:v>
                </c:pt>
                <c:pt idx="4">
                  <c:v>30</c:v>
                </c:pt>
              </c:numCache>
            </c:numRef>
          </c:val>
          <c:shape val="cylinder"/>
        </c:ser>
        <c:dLbls/>
        <c:shape val="box"/>
        <c:axId val="77447168"/>
        <c:axId val="77448704"/>
        <c:axId val="0"/>
      </c:bar3DChart>
      <c:catAx>
        <c:axId val="77447168"/>
        <c:scaling>
          <c:orientation val="minMax"/>
        </c:scaling>
        <c:axPos val="b"/>
        <c:numFmt formatCode="General" sourceLinked="1"/>
        <c:tickLblPos val="low"/>
        <c:spPr>
          <a:ln w="40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7448704"/>
        <c:crosses val="autoZero"/>
        <c:auto val="1"/>
        <c:lblAlgn val="ctr"/>
        <c:lblOffset val="100"/>
        <c:tickLblSkip val="1"/>
        <c:tickMarkSkip val="1"/>
      </c:catAx>
      <c:valAx>
        <c:axId val="77448704"/>
        <c:scaling>
          <c:orientation val="minMax"/>
        </c:scaling>
        <c:delete val="1"/>
        <c:axPos val="l"/>
        <c:numFmt formatCode="General" sourceLinked="1"/>
        <c:tickLblPos val="none"/>
        <c:crossAx val="77447168"/>
        <c:crosses val="autoZero"/>
        <c:crossBetween val="between"/>
      </c:valAx>
      <c:spPr>
        <a:noFill/>
        <a:ln w="32646">
          <a:noFill/>
        </a:ln>
      </c:spPr>
    </c:plotArea>
    <c:legend>
      <c:legendPos val="b"/>
      <c:layout>
        <c:manualLayout>
          <c:xMode val="edge"/>
          <c:yMode val="edge"/>
          <c:x val="0.38797808732227701"/>
          <c:y val="0.90023403537019264"/>
          <c:w val="0.25"/>
          <c:h val="6.282725051978201E-2"/>
        </c:manualLayout>
      </c:layout>
      <c:spPr>
        <a:noFill/>
        <a:ln w="4081">
          <a:solidFill>
            <a:srgbClr val="000000"/>
          </a:solidFill>
          <a:prstDash val="solid"/>
        </a:ln>
      </c:spPr>
      <c:txPr>
        <a:bodyPr/>
        <a:lstStyle/>
        <a:p>
          <a:pPr>
            <a:defRPr sz="1182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2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5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061553560086466E-2"/>
          <c:y val="0"/>
          <c:w val="0.83333333333333348"/>
          <c:h val="0.82984293193717273"/>
        </c:manualLayout>
      </c:layout>
      <c:bar3DChart>
        <c:barDir val="col"/>
        <c:grouping val="clustered"/>
        <c:ser>
          <c:idx val="0"/>
          <c:order val="0"/>
          <c:tx>
            <c:strRef>
              <c:f>Лист3!$K$330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00B05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5199979035581827E-2"/>
                  <c:y val="-1.9506187317496738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134951346986785E-2"/>
                  <c:y val="-2.0632807024776361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802024485341846E-2"/>
                  <c:y val="-8.2459432188726773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4692372339052459E-3"/>
                  <c:y val="-2.7673702569825084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967023611064624E-4"/>
                  <c:y val="-1.4330756690792036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 2016</c:v>
                </c:pt>
                <c:pt idx="2">
                  <c:v>8 мес 2017</c:v>
                </c:pt>
                <c:pt idx="3">
                  <c:v>8 мес 2018</c:v>
                </c:pt>
                <c:pt idx="4">
                  <c:v>8 мес 2019</c:v>
                </c:pt>
              </c:strCache>
            </c:strRef>
          </c:cat>
          <c:val>
            <c:numRef>
              <c:f>Лист3!$L$330:$P$330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</c:numCache>
            </c:numRef>
          </c:val>
          <c:shape val="cylinder"/>
        </c:ser>
        <c:ser>
          <c:idx val="2"/>
          <c:order val="1"/>
          <c:tx>
            <c:strRef>
              <c:f>Лист3!$K$332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rgbClr val="FF000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1586226011075432E-2"/>
                  <c:y val="-1.0917160935628336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2626750048287E-2"/>
                  <c:y val="-8.7607967699713241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959600467625509E-2"/>
                  <c:y val="-7.5437831110840587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944331688220979E-3"/>
                  <c:y val="-1.2170878375881381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722338640352107E-3"/>
                  <c:y val="-1.0770090987648027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 2016</c:v>
                </c:pt>
                <c:pt idx="2">
                  <c:v>8 мес 2017</c:v>
                </c:pt>
                <c:pt idx="3">
                  <c:v>8 мес 2018</c:v>
                </c:pt>
                <c:pt idx="4">
                  <c:v>8 мес 2019</c:v>
                </c:pt>
              </c:strCache>
            </c:strRef>
          </c:cat>
          <c:val>
            <c:numRef>
              <c:f>Лист3!$L$332:$P$332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 val="cylinder"/>
        </c:ser>
        <c:ser>
          <c:idx val="4"/>
          <c:order val="2"/>
          <c:tx>
            <c:strRef>
              <c:f>Лист3!$K$334</c:f>
              <c:strCache>
                <c:ptCount val="1"/>
                <c:pt idx="0">
                  <c:v>ранено</c:v>
                </c:pt>
              </c:strCache>
            </c:strRef>
          </c:tx>
          <c:spPr>
            <a:solidFill>
              <a:srgbClr val="FFFF0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0665764464304185E-2"/>
                  <c:y val="-3.3144764671406354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66856994288349E-2"/>
                  <c:y val="-1.1244782642397425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39138920854337E-2"/>
                  <c:y val="-1.3478049841950029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672630997860462E-3"/>
                  <c:y val="-1.1077740479410542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588156293857803E-3"/>
                  <c:y val="-1.5838414774476062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 2016</c:v>
                </c:pt>
                <c:pt idx="2">
                  <c:v>8 мес 2017</c:v>
                </c:pt>
                <c:pt idx="3">
                  <c:v>8 мес 2018</c:v>
                </c:pt>
                <c:pt idx="4">
                  <c:v>8 мес 2019</c:v>
                </c:pt>
              </c:strCache>
            </c:strRef>
          </c:cat>
          <c:val>
            <c:numRef>
              <c:f>Лист3!$L$334:$P$334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</c:numCache>
            </c:numRef>
          </c:val>
          <c:shape val="cylinder"/>
        </c:ser>
        <c:dLbls/>
        <c:shape val="box"/>
        <c:axId val="95860224"/>
        <c:axId val="95861760"/>
        <c:axId val="0"/>
      </c:bar3DChart>
      <c:catAx>
        <c:axId val="95860224"/>
        <c:scaling>
          <c:orientation val="minMax"/>
        </c:scaling>
        <c:axPos val="b"/>
        <c:numFmt formatCode="General" sourceLinked="1"/>
        <c:tickLblPos val="low"/>
        <c:spPr>
          <a:ln w="40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5861760"/>
        <c:crosses val="autoZero"/>
        <c:auto val="1"/>
        <c:lblAlgn val="ctr"/>
        <c:lblOffset val="100"/>
        <c:tickLblSkip val="1"/>
        <c:tickMarkSkip val="1"/>
      </c:catAx>
      <c:valAx>
        <c:axId val="95861760"/>
        <c:scaling>
          <c:orientation val="minMax"/>
        </c:scaling>
        <c:delete val="1"/>
        <c:axPos val="l"/>
        <c:numFmt formatCode="General" sourceLinked="1"/>
        <c:tickLblPos val="none"/>
        <c:crossAx val="95860224"/>
        <c:crosses val="autoZero"/>
        <c:crossBetween val="between"/>
      </c:valAx>
      <c:spPr>
        <a:noFill/>
        <a:ln w="32646">
          <a:noFill/>
        </a:ln>
      </c:spPr>
    </c:plotArea>
    <c:legend>
      <c:legendPos val="b"/>
      <c:layout>
        <c:manualLayout>
          <c:xMode val="edge"/>
          <c:yMode val="edge"/>
          <c:x val="0.38797808732227701"/>
          <c:y val="0.90023403537019264"/>
          <c:w val="0.25"/>
          <c:h val="6.282725051978201E-2"/>
        </c:manualLayout>
      </c:layout>
      <c:spPr>
        <a:noFill/>
        <a:ln w="4081">
          <a:solidFill>
            <a:srgbClr val="000000"/>
          </a:solidFill>
          <a:prstDash val="solid"/>
        </a:ln>
      </c:spPr>
      <c:txPr>
        <a:bodyPr/>
        <a:lstStyle/>
        <a:p>
          <a:pPr>
            <a:defRPr sz="1182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2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5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061553560086466E-2"/>
          <c:y val="0"/>
          <c:w val="0.83333333333333348"/>
          <c:h val="0.82984293193717273"/>
        </c:manualLayout>
      </c:layout>
      <c:bar3DChart>
        <c:barDir val="col"/>
        <c:grouping val="clustered"/>
        <c:ser>
          <c:idx val="0"/>
          <c:order val="0"/>
          <c:tx>
            <c:strRef>
              <c:f>Лист3!$K$330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00B05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5199979035581827E-2"/>
                  <c:y val="-1.9506187317496738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134951346986785E-2"/>
                  <c:y val="-2.0632807024776361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802024485341846E-2"/>
                  <c:y val="-8.2459432188726773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4692372339052459E-3"/>
                  <c:y val="-2.7673702569825084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967023611064624E-4"/>
                  <c:y val="-1.4330756690792036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 2016</c:v>
                </c:pt>
                <c:pt idx="2">
                  <c:v>8 мс 2017</c:v>
                </c:pt>
                <c:pt idx="3">
                  <c:v>8 мес 2018</c:v>
                </c:pt>
                <c:pt idx="4">
                  <c:v>8 мес 2019</c:v>
                </c:pt>
              </c:strCache>
            </c:strRef>
          </c:cat>
          <c:val>
            <c:numRef>
              <c:f>Лист3!$L$330:$P$330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shape val="cylinder"/>
        </c:ser>
        <c:ser>
          <c:idx val="2"/>
          <c:order val="1"/>
          <c:tx>
            <c:strRef>
              <c:f>Лист3!$K$332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rgbClr val="FF000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1586226011075432E-2"/>
                  <c:y val="-1.0917160935628336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2626750048287E-2"/>
                  <c:y val="-8.7607967699713241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959600467625509E-2"/>
                  <c:y val="-7.5437831110840587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944331688220979E-3"/>
                  <c:y val="-1.2170878375881381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722338640352107E-3"/>
                  <c:y val="-1.0770090987648027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 2016</c:v>
                </c:pt>
                <c:pt idx="2">
                  <c:v>8 мс 2017</c:v>
                </c:pt>
                <c:pt idx="3">
                  <c:v>8 мес 2018</c:v>
                </c:pt>
                <c:pt idx="4">
                  <c:v>8 мес 2019</c:v>
                </c:pt>
              </c:strCache>
            </c:strRef>
          </c:cat>
          <c:val>
            <c:numRef>
              <c:f>Лист3!$L$332:$P$332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 val="cylinder"/>
        </c:ser>
        <c:ser>
          <c:idx val="4"/>
          <c:order val="2"/>
          <c:tx>
            <c:strRef>
              <c:f>Лист3!$K$334</c:f>
              <c:strCache>
                <c:ptCount val="1"/>
                <c:pt idx="0">
                  <c:v>ранено</c:v>
                </c:pt>
              </c:strCache>
            </c:strRef>
          </c:tx>
          <c:spPr>
            <a:solidFill>
              <a:srgbClr val="FFFF00"/>
            </a:solidFill>
            <a:ln w="32646">
              <a:noFill/>
            </a:ln>
          </c:spPr>
          <c:dLbls>
            <c:dLbl>
              <c:idx val="0"/>
              <c:layout>
                <c:manualLayout>
                  <c:x val="2.0665764464304185E-2"/>
                  <c:y val="-3.3144764671406354E-3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66856994288349E-2"/>
                  <c:y val="-1.1244782642397425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39138920854337E-2"/>
                  <c:y val="-1.3478049841950029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672630997860462E-3"/>
                  <c:y val="-1.1077740479410542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588156293857803E-3"/>
                  <c:y val="-1.5838414774476062E-2"/>
                </c:manualLayout>
              </c:layout>
              <c:spPr>
                <a:noFill/>
                <a:ln w="32646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26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Лист3!$L$329:$P$329</c:f>
              <c:strCache>
                <c:ptCount val="5"/>
                <c:pt idx="0">
                  <c:v>8 мес 2015</c:v>
                </c:pt>
                <c:pt idx="1">
                  <c:v>8 мес 2016</c:v>
                </c:pt>
                <c:pt idx="2">
                  <c:v>8 мс 2017</c:v>
                </c:pt>
                <c:pt idx="3">
                  <c:v>8 мес 2018</c:v>
                </c:pt>
                <c:pt idx="4">
                  <c:v>8 мес 2019</c:v>
                </c:pt>
              </c:strCache>
            </c:strRef>
          </c:cat>
          <c:val>
            <c:numRef>
              <c:f>Лист3!$L$334:$P$334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shape val="cylinder"/>
        </c:ser>
        <c:dLbls/>
        <c:shape val="box"/>
        <c:axId val="96059776"/>
        <c:axId val="96061312"/>
        <c:axId val="0"/>
      </c:bar3DChart>
      <c:catAx>
        <c:axId val="96059776"/>
        <c:scaling>
          <c:orientation val="minMax"/>
        </c:scaling>
        <c:axPos val="b"/>
        <c:numFmt formatCode="General" sourceLinked="1"/>
        <c:tickLblPos val="low"/>
        <c:spPr>
          <a:ln w="40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6061312"/>
        <c:crosses val="autoZero"/>
        <c:auto val="1"/>
        <c:lblAlgn val="ctr"/>
        <c:lblOffset val="100"/>
        <c:tickLblSkip val="1"/>
        <c:tickMarkSkip val="1"/>
      </c:catAx>
      <c:valAx>
        <c:axId val="96061312"/>
        <c:scaling>
          <c:orientation val="minMax"/>
        </c:scaling>
        <c:delete val="1"/>
        <c:axPos val="l"/>
        <c:numFmt formatCode="General" sourceLinked="1"/>
        <c:tickLblPos val="none"/>
        <c:crossAx val="96059776"/>
        <c:crosses val="autoZero"/>
        <c:crossBetween val="between"/>
      </c:valAx>
      <c:spPr>
        <a:noFill/>
        <a:ln w="32646">
          <a:noFill/>
        </a:ln>
      </c:spPr>
    </c:plotArea>
    <c:legend>
      <c:legendPos val="b"/>
      <c:layout>
        <c:manualLayout>
          <c:xMode val="edge"/>
          <c:yMode val="edge"/>
          <c:x val="0.38797808732227701"/>
          <c:y val="0.90023403537019264"/>
          <c:w val="0.25"/>
          <c:h val="6.282725051978201E-2"/>
        </c:manualLayout>
      </c:layout>
      <c:spPr>
        <a:noFill/>
        <a:ln w="4081">
          <a:solidFill>
            <a:srgbClr val="000000"/>
          </a:solidFill>
          <a:prstDash val="solid"/>
        </a:ln>
      </c:spPr>
      <c:txPr>
        <a:bodyPr/>
        <a:lstStyle/>
        <a:p>
          <a:pPr>
            <a:defRPr sz="1182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2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582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7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16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58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992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72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67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90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63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70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20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23820F-626E-4EF9-A608-27A97D02DFD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38669D1-0426-4ED2-8F7E-0B0897FCD7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31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60" y="126409"/>
            <a:ext cx="12070740" cy="81868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Областное родительское собрание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ru-RU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«Ответственность родителей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жизнь и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доровье детей при их участии в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орожном движении»</a:t>
            </a:r>
          </a:p>
          <a:p>
            <a:pPr algn="ctr"/>
            <a:endParaRPr lang="ru-RU" sz="2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Кострома</a:t>
            </a:r>
          </a:p>
          <a:p>
            <a:pPr algn="ctr"/>
            <a:r>
              <a:rPr lang="ru-RU" sz="2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2019 год</a:t>
            </a:r>
            <a:endParaRPr lang="ru-RU" sz="2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endParaRPr lang="ru-RU" sz="54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endParaRPr lang="ru-RU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1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67953" cy="63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0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907"/>
            <a:ext cx="12192000" cy="63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53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31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9219" cy="630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9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958" y="0"/>
            <a:ext cx="12075042" cy="63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6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65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35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023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694" y="0"/>
            <a:ext cx="11950994" cy="6241312"/>
          </a:xfrm>
          <a:solidFill>
            <a:srgbClr val="002060">
              <a:alpha val="69000"/>
            </a:srgbClr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447" y="479043"/>
            <a:ext cx="11770241" cy="13284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Светодиодные фонарики-брелоки для пешеходов, как альтернатива </a:t>
            </a:r>
            <a:r>
              <a:rPr lang="ru-RU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световозвращающим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наклейкам, нашивкам, брелокам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post.mvd.ru/Session/129500-mmUVTs5fIC46u9me7Zar-kmbducs/MIME/INBOX-MM-1/3419-02-B/image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4764"/>
            <a:ext cx="2870790" cy="28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0510" y="3120656"/>
            <a:ext cx="2763773" cy="2763773"/>
          </a:xfrm>
          <a:prstGeom prst="rect">
            <a:avLst/>
          </a:prstGeom>
        </p:spPr>
      </p:pic>
      <p:pic>
        <p:nvPicPr>
          <p:cNvPr id="8" name="Picture 4" descr="http://post.mvd.ru/Session/129500-mmUVTs5fIC46u9me7Zar-kmbducs/MIME/INBOX-MM-1/3419-04-B/image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1537" y="1814941"/>
            <a:ext cx="2884213" cy="28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9977" y="1437714"/>
            <a:ext cx="3602698" cy="48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9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37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315825" cy="58323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Выступление 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врио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начальника 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Управления ГИБДД УМВД России по Костромской области</a:t>
            </a:r>
          </a:p>
          <a:p>
            <a:pPr algn="ctr"/>
            <a:r>
              <a:rPr lang="ru-RU" sz="5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Владимира Витальевича Крылова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</a:rPr>
              <a:t>«Состояние детского дорожно-транспортного травматизма на территории Костромской области. Роль родителей в обеспечении безопасности детей на дорогах».</a:t>
            </a:r>
          </a:p>
        </p:txBody>
      </p:sp>
    </p:spTree>
    <p:extLst>
      <p:ext uri="{BB962C8B-B14F-4D97-AF65-F5344CB8AC3E}">
        <p14:creationId xmlns:p14="http://schemas.microsoft.com/office/powerpoint/2010/main" xmlns="" val="36084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63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430" y="2980983"/>
            <a:ext cx="106650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Благодарим за внимание!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9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846" y="40347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Состояние аварийности с участием детей-пешеходов</a:t>
            </a:r>
            <a:endParaRPr lang="ru-RU" dirty="0"/>
          </a:p>
        </p:txBody>
      </p:sp>
      <p:graphicFrame>
        <p:nvGraphicFramePr>
          <p:cNvPr id="9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7915466"/>
              </p:ext>
            </p:extLst>
          </p:nvPr>
        </p:nvGraphicFramePr>
        <p:xfrm>
          <a:off x="4636168" y="1845710"/>
          <a:ext cx="8675571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661" y="1707343"/>
            <a:ext cx="5669378" cy="46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7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846" y="40347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Состояние аварийности с участием </a:t>
            </a:r>
            <a:br>
              <a:rPr lang="ru-RU" dirty="0" smtClean="0"/>
            </a:br>
            <a:r>
              <a:rPr lang="ru-RU" dirty="0" smtClean="0"/>
              <a:t>детей-пассажиров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83" y="1573161"/>
            <a:ext cx="4337869" cy="4296697"/>
          </a:xfrm>
        </p:spPr>
      </p:pic>
      <p:graphicFrame>
        <p:nvGraphicFramePr>
          <p:cNvPr id="4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5377850"/>
              </p:ext>
            </p:extLst>
          </p:nvPr>
        </p:nvGraphicFramePr>
        <p:xfrm>
          <a:off x="4139786" y="1428782"/>
          <a:ext cx="8982015" cy="481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995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846" y="40347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Состояние аварийности с участием </a:t>
            </a:r>
            <a:br>
              <a:rPr lang="ru-RU" dirty="0" smtClean="0"/>
            </a:br>
            <a:r>
              <a:rPr lang="ru-RU" dirty="0" smtClean="0"/>
              <a:t>детей-велосипедистов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7948234"/>
              </p:ext>
            </p:extLst>
          </p:nvPr>
        </p:nvGraphicFramePr>
        <p:xfrm>
          <a:off x="4447106" y="1611089"/>
          <a:ext cx="8982015" cy="481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342"/>
            <a:ext cx="5533006" cy="4683833"/>
          </a:xfrm>
        </p:spPr>
      </p:pic>
    </p:spTree>
    <p:extLst>
      <p:ext uri="{BB962C8B-B14F-4D97-AF65-F5344CB8AC3E}">
        <p14:creationId xmlns:p14="http://schemas.microsoft.com/office/powerpoint/2010/main" xmlns="" val="42252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846" y="40347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Состояние аварийности с участием </a:t>
            </a:r>
            <a:br>
              <a:rPr lang="ru-RU" dirty="0" smtClean="0"/>
            </a:br>
            <a:r>
              <a:rPr lang="ru-RU" dirty="0" smtClean="0"/>
              <a:t>детей-водителей мототранспорта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760509"/>
              </p:ext>
            </p:extLst>
          </p:nvPr>
        </p:nvGraphicFramePr>
        <p:xfrm>
          <a:off x="3910781" y="1877961"/>
          <a:ext cx="8623335" cy="46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7342"/>
            <a:ext cx="4925291" cy="4610331"/>
          </a:xfrm>
        </p:spPr>
      </p:pic>
    </p:spTree>
    <p:extLst>
      <p:ext uri="{BB962C8B-B14F-4D97-AF65-F5344CB8AC3E}">
        <p14:creationId xmlns:p14="http://schemas.microsoft.com/office/powerpoint/2010/main" xmlns="" val="14907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Выступление начальника отдела ОАР и ПБДД УГИБДД УМВД России по Костромской области 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Анжелики Викторовны Соколовой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</a:rPr>
              <a:t>«Безопасность детей на дороге-забота родителей</a:t>
            </a:r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»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6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3103" y="347459"/>
            <a:ext cx="9601196" cy="1303867"/>
          </a:xfrm>
        </p:spPr>
        <p:txBody>
          <a:bodyPr/>
          <a:lstStyle/>
          <a:p>
            <a:r>
              <a:rPr lang="ru-RU" dirty="0" smtClean="0">
                <a:solidFill>
                  <a:srgbClr val="CF6C35"/>
                </a:solidFill>
              </a:rPr>
              <a:t>Дети - пешеходы</a:t>
            </a:r>
            <a:endParaRPr lang="ru-RU" dirty="0">
              <a:solidFill>
                <a:srgbClr val="CF6C3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8" y="2585722"/>
            <a:ext cx="10058400" cy="4023360"/>
          </a:xfrm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Чаще всего причинами ДТП с детьми-пешеходами являются переход дороги в неустановленном месте и нарушение правил проезда пешеходного перехода.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 Ребенок–пешеход 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должен быть правильно одет, лучше всего, если: </a:t>
            </a:r>
          </a:p>
          <a:p>
            <a:pPr algn="just"/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- одежда светлая или ярких цветов, обязательно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содержит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</a:rPr>
              <a:t>световозвращающие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элементы (если изначально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отсутствовали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– необходимо пришить);</a:t>
            </a:r>
          </a:p>
          <a:p>
            <a:pPr algn="just"/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- обувь зимняя не на скользкой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подошве.</a:t>
            </a:r>
            <a:endParaRPr lang="ru-RU" sz="2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bg1">
                  <a:lumMod val="8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3249" y="3390653"/>
            <a:ext cx="2501890" cy="2556932"/>
          </a:xfrm>
          <a:prstGeom prst="rect">
            <a:avLst/>
          </a:prstGeom>
        </p:spPr>
      </p:pic>
      <p:pic>
        <p:nvPicPr>
          <p:cNvPr id="5" name="Picture 3" descr="D:\Pavel\Dor.Bezopas\Prezent for VL\Ошибки\Презент\p2210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949" y="446509"/>
            <a:ext cx="2520824" cy="189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11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7176" y="238474"/>
            <a:ext cx="2572869" cy="1929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" y="74428"/>
            <a:ext cx="11960352" cy="6327648"/>
          </a:xfrm>
          <a:prstGeom prst="rect">
            <a:avLst/>
          </a:prstGeom>
          <a:effectLst>
            <a:glow rad="127000">
              <a:srgbClr val="00B0F0">
                <a:alpha val="64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4248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26677E401E7346A2C00455C732753B" ma:contentTypeVersion="0" ma:contentTypeDescription="Создание документа." ma:contentTypeScope="" ma:versionID="4a02c8c57ccdcbe76415306bd0f2d6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9CE142-23C6-4B2E-9F4D-0913C9FE1479}"/>
</file>

<file path=customXml/itemProps2.xml><?xml version="1.0" encoding="utf-8"?>
<ds:datastoreItem xmlns:ds="http://schemas.openxmlformats.org/officeDocument/2006/customXml" ds:itemID="{6698D7C8-E38C-48F8-9D7D-438F5F49329A}"/>
</file>

<file path=customXml/itemProps3.xml><?xml version="1.0" encoding="utf-8"?>
<ds:datastoreItem xmlns:ds="http://schemas.openxmlformats.org/officeDocument/2006/customXml" ds:itemID="{461C18F0-12FA-411E-AD7C-8FF948F43C90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763</TotalTime>
  <Words>234</Words>
  <Application>Microsoft Office PowerPoint</Application>
  <PresentationFormat>Произвольный</PresentationFormat>
  <Paragraphs>91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Ретро</vt:lpstr>
      <vt:lpstr>Слайд 1</vt:lpstr>
      <vt:lpstr>Слайд 2</vt:lpstr>
      <vt:lpstr>Состояние аварийности с участием детей-пешеходов</vt:lpstr>
      <vt:lpstr>Состояние аварийности с участием  детей-пассажиров</vt:lpstr>
      <vt:lpstr>Состояние аварийности с участием  детей-велосипедистов</vt:lpstr>
      <vt:lpstr>Состояние аварийности с участием  детей-водителей мототранспорта</vt:lpstr>
      <vt:lpstr>Слайд 7</vt:lpstr>
      <vt:lpstr>Дети - пешеходы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ИСОШ</cp:lastModifiedBy>
  <cp:revision>56</cp:revision>
  <dcterms:created xsi:type="dcterms:W3CDTF">2017-10-12T08:18:07Z</dcterms:created>
  <dcterms:modified xsi:type="dcterms:W3CDTF">2019-10-01T07:09:47Z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0x010100AE26677E401E7346A2C00455C732753B</vt:lpwstr>
  </property>
</Properties>
</file>