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16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2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199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19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152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83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177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1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85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8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9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86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09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651C-6060-45B7-9005-65A2064F56E3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11C47C-4C2C-41F2-BBB6-3B0BBA6E3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89212" y="2457995"/>
            <a:ext cx="8915399" cy="146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Информация о поступлении в образовательные организации системы МВД России по очной форме обучения в </a:t>
            </a:r>
            <a:r>
              <a:rPr lang="ru-RU" dirty="0" smtClean="0"/>
              <a:t>2021 </a:t>
            </a:r>
            <a:r>
              <a:rPr lang="ru-RU" dirty="0" smtClean="0"/>
              <a:t>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1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51762"/>
              </p:ext>
            </p:extLst>
          </p:nvPr>
        </p:nvGraphicFramePr>
        <p:xfrm>
          <a:off x="2962762" y="1321517"/>
          <a:ext cx="6181238" cy="410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943"/>
                <a:gridCol w="2643045"/>
                <a:gridCol w="1258250"/>
              </a:tblGrid>
              <a:tr h="6666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Испытания в училище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94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Санкт – Петербургское суворовское военное училище МВД России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(письменно)</a:t>
                      </a:r>
                    </a:p>
                    <a:p>
                      <a:pPr algn="ctr"/>
                      <a:r>
                        <a:rPr lang="ru-RU" sz="1400" dirty="0" smtClean="0"/>
                        <a:t>Математика (письменно)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года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0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630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Документы, необходимые для оформления на учебу</a:t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000" dirty="0"/>
              <a:t>Копия паспорта (стр. 1,2 + стр. регистрации по месту жительства)</a:t>
            </a:r>
          </a:p>
          <a:p>
            <a:pPr lvl="0"/>
            <a:r>
              <a:rPr lang="ru-RU" sz="2000" dirty="0"/>
              <a:t>Копия приписного удостоверения (для юношей)</a:t>
            </a:r>
          </a:p>
          <a:p>
            <a:pPr lvl="0"/>
            <a:r>
              <a:rPr lang="ru-RU" sz="2000" dirty="0"/>
              <a:t>Характеристика из школы (наличие печати обязательно)</a:t>
            </a:r>
          </a:p>
          <a:p>
            <a:pPr lvl="0"/>
            <a:r>
              <a:rPr lang="ru-RU" sz="2000" dirty="0"/>
              <a:t>Выписка оценок за 1 полугодие (наличие печати обязательно)</a:t>
            </a:r>
          </a:p>
          <a:p>
            <a:pPr lvl="0"/>
            <a:r>
              <a:rPr lang="ru-RU" sz="2000" dirty="0"/>
              <a:t>Копия свидетельства о рождении </a:t>
            </a:r>
          </a:p>
          <a:p>
            <a:pPr lvl="0"/>
            <a:r>
              <a:rPr lang="ru-RU" sz="2000" dirty="0"/>
              <a:t>Фотографии 8 шт. – 4*6 см, 1 шт. – 9*12 см.</a:t>
            </a:r>
          </a:p>
          <a:p>
            <a:pPr lvl="0"/>
            <a:r>
              <a:rPr lang="ru-RU" sz="2000" dirty="0"/>
              <a:t>Копия ИНН</a:t>
            </a:r>
          </a:p>
          <a:p>
            <a:pPr lvl="0"/>
            <a:r>
              <a:rPr lang="ru-RU" sz="2000" dirty="0"/>
              <a:t>Два поручительства на имя начальника образовательной организации</a:t>
            </a:r>
          </a:p>
          <a:p>
            <a:pPr lvl="0"/>
            <a:r>
              <a:rPr lang="ru-RU" sz="2000" dirty="0"/>
              <a:t>Трудовая книжка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16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11628" y="709951"/>
            <a:ext cx="99854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Прием документов с января по апрель года поступления, в территориальном ОВД по месту регистрации кандидата.</a:t>
            </a:r>
          </a:p>
          <a:p>
            <a:pPr>
              <a:spcAft>
                <a:spcPts val="0"/>
              </a:spcAft>
            </a:pP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справками обращаться по адресу: </a:t>
            </a:r>
            <a:endParaRPr lang="ru-RU" sz="32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Костромская область Островский район, </a:t>
            </a: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п. Островское, ул. Советская д. 37</a:t>
            </a: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ГРЛС МО МВД России «Островский»</a:t>
            </a:r>
          </a:p>
          <a:p>
            <a:pPr>
              <a:spcAft>
                <a:spcPts val="0"/>
              </a:spcAft>
            </a:pP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тел</a:t>
            </a:r>
            <a:r>
              <a:rPr lang="ru-R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8(49438) 27-9-57</a:t>
            </a:r>
            <a:endParaRPr lang="ru-RU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85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30179"/>
              </p:ext>
            </p:extLst>
          </p:nvPr>
        </p:nvGraphicFramePr>
        <p:xfrm>
          <a:off x="342364" y="1498315"/>
          <a:ext cx="1162211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190958"/>
                <a:gridCol w="1983756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991"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Московский университет МВД России имени </a:t>
                      </a:r>
                    </a:p>
                    <a:p>
                      <a:pPr algn="ctr"/>
                      <a:r>
                        <a:rPr lang="ru-RU" sz="1400" b="1" dirty="0" smtClean="0"/>
                        <a:t>В.Я. Кикотя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40.05.01 </a:t>
                      </a:r>
                    </a:p>
                    <a:p>
                      <a:pPr algn="ctr"/>
                      <a:r>
                        <a:rPr lang="ru-RU" sz="1400" dirty="0" smtClean="0"/>
                        <a:t>Правовое обеспечение национальной</a:t>
                      </a:r>
                      <a:r>
                        <a:rPr lang="ru-RU" sz="1400" baseline="0" dirty="0" smtClean="0"/>
                        <a:t> безопасности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Дознание в ОВД</a:t>
                      </a:r>
                    </a:p>
                    <a:p>
                      <a:pPr algn="ctr"/>
                      <a:r>
                        <a:rPr lang="ru-RU" sz="1400" dirty="0" smtClean="0"/>
                        <a:t>Следствие</a:t>
                      </a:r>
                      <a:r>
                        <a:rPr lang="ru-RU" sz="1400" baseline="0" dirty="0" smtClean="0"/>
                        <a:t> в ОВД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Подразделения по вопросам миграции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573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ОУР</a:t>
                      </a:r>
                    </a:p>
                    <a:p>
                      <a:pPr algn="ctr"/>
                      <a:r>
                        <a:rPr lang="ru-RU" sz="1400" dirty="0" smtClean="0"/>
                        <a:t>Деятельность УУП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924282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38.05.01 Экономическая безопасность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ЭБиПК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Математика</a:t>
                      </a:r>
                      <a:r>
                        <a:rPr lang="ru-RU" sz="1400" baseline="0" dirty="0" smtClean="0"/>
                        <a:t> (профильный уровень)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924282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37.05.02 </a:t>
                      </a:r>
                    </a:p>
                    <a:p>
                      <a:pPr algn="ctr"/>
                      <a:r>
                        <a:rPr lang="ru-RU" sz="1400" dirty="0" smtClean="0"/>
                        <a:t>Психология служебной деятельности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Психолог ОВД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Биология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08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8852"/>
              </p:ext>
            </p:extLst>
          </p:nvPr>
        </p:nvGraphicFramePr>
        <p:xfrm>
          <a:off x="342364" y="1498315"/>
          <a:ext cx="11622110" cy="446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190958"/>
                <a:gridCol w="1983756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991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Санкт-Петербургский университет 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40.05.01 </a:t>
                      </a:r>
                    </a:p>
                    <a:p>
                      <a:pPr algn="ctr"/>
                      <a:r>
                        <a:rPr lang="ru-RU" sz="1400" dirty="0" smtClean="0"/>
                        <a:t>Правовое обеспечение национальной</a:t>
                      </a:r>
                      <a:r>
                        <a:rPr lang="ru-RU" sz="1400" baseline="0" dirty="0" smtClean="0"/>
                        <a:t> безопасности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Дознание в ОВД</a:t>
                      </a:r>
                    </a:p>
                    <a:p>
                      <a:pPr algn="ctr"/>
                      <a:r>
                        <a:rPr lang="ru-RU" sz="1400" dirty="0" smtClean="0"/>
                        <a:t>Следствие</a:t>
                      </a:r>
                      <a:r>
                        <a:rPr lang="ru-RU" sz="1400" baseline="0" dirty="0" smtClean="0"/>
                        <a:t> в ОВД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573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Воспитательно-правовая </a:t>
                      </a:r>
                    </a:p>
                    <a:p>
                      <a:pPr algn="ctr"/>
                      <a:r>
                        <a:rPr lang="ru-RU" sz="1400" dirty="0" smtClean="0"/>
                        <a:t>(кадровая служба)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1848564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38.05.01 Экономическая безопасность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Финансовый учет и контроль 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Математика</a:t>
                      </a:r>
                      <a:r>
                        <a:rPr lang="ru-RU" sz="1400" baseline="0" dirty="0" smtClean="0"/>
                        <a:t> (профильный уровень)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9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62945"/>
              </p:ext>
            </p:extLst>
          </p:nvPr>
        </p:nvGraphicFramePr>
        <p:xfrm>
          <a:off x="342364" y="1498315"/>
          <a:ext cx="11622110" cy="446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152321"/>
                <a:gridCol w="2022393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2991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Рязанский филиал Московского университета МВД России имени </a:t>
                      </a:r>
                    </a:p>
                    <a:p>
                      <a:pPr algn="ctr"/>
                      <a:r>
                        <a:rPr lang="ru-RU" sz="1400" b="1" dirty="0" smtClean="0"/>
                        <a:t>В.Я. Кикотя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40.05.01 </a:t>
                      </a:r>
                    </a:p>
                    <a:p>
                      <a:pPr algn="ctr"/>
                      <a:r>
                        <a:rPr lang="ru-RU" sz="1400" dirty="0" smtClean="0"/>
                        <a:t>Правовое обеспечение национальной</a:t>
                      </a:r>
                      <a:r>
                        <a:rPr lang="ru-RU" sz="1400" baseline="0" dirty="0" smtClean="0"/>
                        <a:t> безопасности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Дознание в ОВД</a:t>
                      </a:r>
                    </a:p>
                    <a:p>
                      <a:pPr algn="ctr"/>
                      <a:r>
                        <a:rPr lang="ru-RU" sz="1400" dirty="0" smtClean="0"/>
                        <a:t>Следствие</a:t>
                      </a:r>
                      <a:r>
                        <a:rPr lang="ru-RU" sz="1400" baseline="0" dirty="0" smtClean="0"/>
                        <a:t> в ОВД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573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ОУР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1848564"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38.05.01 Экономическая безопасность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ЭБиПК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Математика</a:t>
                      </a:r>
                      <a:r>
                        <a:rPr lang="ru-RU" sz="1400" baseline="0" dirty="0" smtClean="0"/>
                        <a:t> (профильный уровень)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684221"/>
              </p:ext>
            </p:extLst>
          </p:nvPr>
        </p:nvGraphicFramePr>
        <p:xfrm>
          <a:off x="342364" y="1498315"/>
          <a:ext cx="11622110" cy="442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152321"/>
                <a:gridCol w="2022393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2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Белгородский юридический институт 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 </a:t>
                      </a:r>
                    </a:p>
                    <a:p>
                      <a:pPr algn="ctr"/>
                      <a:r>
                        <a:rPr lang="ru-RU" sz="1400" b="1" dirty="0" smtClean="0"/>
                        <a:t>имени </a:t>
                      </a:r>
                    </a:p>
                    <a:p>
                      <a:pPr algn="ctr"/>
                      <a:r>
                        <a:rPr lang="ru-RU" sz="1400" b="1" dirty="0" smtClean="0"/>
                        <a:t>И.Д. Путилина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УУП</a:t>
                      </a:r>
                    </a:p>
                    <a:p>
                      <a:pPr algn="ctr"/>
                      <a:r>
                        <a:rPr lang="ru-RU" sz="1400" dirty="0" smtClean="0"/>
                        <a:t>Деятельность сотрудника по контролю за оборотом наркотиков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1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968698"/>
              </p:ext>
            </p:extLst>
          </p:nvPr>
        </p:nvGraphicFramePr>
        <p:xfrm>
          <a:off x="342364" y="1498315"/>
          <a:ext cx="11622110" cy="442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435656"/>
                <a:gridCol w="1739058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2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Воронежский институт 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10.05.02 Информационная безопасность телекоммуникационных систем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Инженер</a:t>
                      </a:r>
                      <a:r>
                        <a:rPr lang="ru-RU" sz="1400" baseline="0" dirty="0" smtClean="0"/>
                        <a:t> по организации и эксплуатации защищенных систем связи</a:t>
                      </a:r>
                      <a:endParaRPr lang="ru-RU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Математика (профильный уровень)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 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Ф</a:t>
                      </a:r>
                      <a:r>
                        <a:rPr lang="ru-RU" sz="1400" dirty="0" smtClean="0"/>
                        <a:t>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3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31719"/>
              </p:ext>
            </p:extLst>
          </p:nvPr>
        </p:nvGraphicFramePr>
        <p:xfrm>
          <a:off x="342364" y="1498315"/>
          <a:ext cx="11622110" cy="442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435656"/>
                <a:gridCol w="1739058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2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Нижегородская академия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Деятельность ОУР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2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68454"/>
              </p:ext>
            </p:extLst>
          </p:nvPr>
        </p:nvGraphicFramePr>
        <p:xfrm>
          <a:off x="342364" y="1498315"/>
          <a:ext cx="11622110" cy="442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1972017"/>
                <a:gridCol w="2202697"/>
                <a:gridCol w="1815511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2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Волгоградская  академия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40.05.03 </a:t>
                      </a:r>
                    </a:p>
                    <a:p>
                      <a:pPr algn="ctr"/>
                      <a:r>
                        <a:rPr lang="ru-RU" sz="1400" dirty="0" smtClean="0"/>
                        <a:t>Судебная экспертиза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Криминалистические экспертизы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6315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/>
              <a:t>ПЕРЕЧЕНЬ ОБРАЗОВАТЕЛЬНЫХ </a:t>
            </a:r>
            <a:r>
              <a:rPr lang="ru-RU" sz="1600" b="1" i="1" dirty="0" smtClean="0"/>
              <a:t>ОРГАНИЗАЦИЙ</a:t>
            </a:r>
            <a:r>
              <a:rPr lang="ru-RU" sz="1600" dirty="0"/>
              <a:t> </a:t>
            </a:r>
            <a:r>
              <a:rPr lang="ru-RU" sz="1600" b="1" i="1" dirty="0" smtClean="0"/>
              <a:t>СИСТЕМЫ </a:t>
            </a:r>
            <a:r>
              <a:rPr lang="ru-RU" sz="1600" b="1" i="1" dirty="0"/>
              <a:t>МВД </a:t>
            </a:r>
            <a:r>
              <a:rPr lang="ru-RU" sz="1600" b="1" i="1" dirty="0" smtClean="0"/>
              <a:t>РОССИИ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44618"/>
              </p:ext>
            </p:extLst>
          </p:nvPr>
        </p:nvGraphicFramePr>
        <p:xfrm>
          <a:off x="2283408" y="965202"/>
          <a:ext cx="6990594" cy="5577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479"/>
                <a:gridCol w="1127608"/>
                <a:gridCol w="1943479"/>
                <a:gridCol w="1390887"/>
                <a:gridCol w="585141"/>
              </a:tblGrid>
              <a:tr h="321545">
                <a:tc>
                  <a:txBody>
                    <a:bodyPr/>
                    <a:lstStyle/>
                    <a:p>
                      <a:pPr marR="435610"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</a:tr>
              <a:tr h="428726">
                <a:tc rowSpan="5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249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31111"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63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2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53590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4275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32154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  <a:tr h="7502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01" marR="15601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32522"/>
              </p:ext>
            </p:extLst>
          </p:nvPr>
        </p:nvGraphicFramePr>
        <p:xfrm>
          <a:off x="342364" y="1498315"/>
          <a:ext cx="11622110" cy="442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315"/>
                <a:gridCol w="2190958"/>
                <a:gridCol w="1996225"/>
                <a:gridCol w="1803042"/>
                <a:gridCol w="2408146"/>
                <a:gridCol w="1146424"/>
              </a:tblGrid>
              <a:tr h="71557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образовательной</a:t>
                      </a:r>
                      <a:r>
                        <a:rPr lang="ru-RU" sz="1400" baseline="0" dirty="0" smtClean="0"/>
                        <a:t> организации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Специальность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Узкая специализация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ЕГЭ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Дополнительные испытания в ВУЗе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Срок обучения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2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Орловский юридический институт</a:t>
                      </a:r>
                    </a:p>
                    <a:p>
                      <a:pPr algn="ctr"/>
                      <a:r>
                        <a:rPr lang="ru-RU" sz="1400" b="1" dirty="0" smtClean="0"/>
                        <a:t>МВД России</a:t>
                      </a:r>
                    </a:p>
                    <a:p>
                      <a:pPr algn="ctr"/>
                      <a:r>
                        <a:rPr lang="ru-RU" sz="1400" b="1" dirty="0" smtClean="0"/>
                        <a:t>имени</a:t>
                      </a:r>
                      <a:r>
                        <a:rPr lang="ru-RU" sz="1400" b="1" baseline="0" dirty="0" smtClean="0"/>
                        <a:t> 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В.В. Лукьянова</a:t>
                      </a:r>
                      <a:endParaRPr lang="ru-RU" sz="14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40.05.02 Правоохранительная деятельность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Административная деятельность ГИБДД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</a:t>
                      </a:r>
                      <a:r>
                        <a:rPr lang="ru-RU" sz="1400" baseline="0" dirty="0" smtClean="0"/>
                        <a:t> язык;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Обществознание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Русский язык </a:t>
                      </a:r>
                    </a:p>
                    <a:p>
                      <a:pPr algn="ctr"/>
                      <a:r>
                        <a:rPr lang="ru-RU" sz="1400" dirty="0" smtClean="0"/>
                        <a:t>Физическая подготовка (выполнение нормативов)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лет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9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E0309F8D924942B82C5E98FA721651" ma:contentTypeVersion="" ma:contentTypeDescription="Создание документа." ma:contentTypeScope="" ma:versionID="fdbf45930552b42d656f55869d28e710">
  <xsd:schema xmlns:xsd="http://www.w3.org/2001/XMLSchema" xmlns:xs="http://www.w3.org/2001/XMLSchema" xmlns:p="http://schemas.microsoft.com/office/2006/metadata/properties" xmlns:ns2="8e2e4503-2346-4dc8-9877-f3f96befd31c" targetNamespace="http://schemas.microsoft.com/office/2006/metadata/properties" ma:root="true" ma:fieldsID="259188262d5a86122b94a2db07f7830a" ns2:_="">
    <xsd:import namespace="8e2e4503-2346-4dc8-9877-f3f96befd31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e4503-2346-4dc8-9877-f3f96befd3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449417-69CB-4A7B-A628-FBD9D8A2EE5F}"/>
</file>

<file path=customXml/itemProps2.xml><?xml version="1.0" encoding="utf-8"?>
<ds:datastoreItem xmlns:ds="http://schemas.openxmlformats.org/officeDocument/2006/customXml" ds:itemID="{CE4C77F8-536F-473B-BEFE-933E40E32D93}"/>
</file>

<file path=customXml/itemProps3.xml><?xml version="1.0" encoding="utf-8"?>
<ds:datastoreItem xmlns:ds="http://schemas.openxmlformats.org/officeDocument/2006/customXml" ds:itemID="{3171CC44-22BF-4F91-8D58-569B744F06AC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</TotalTime>
  <Words>645</Words>
  <Application>Microsoft Office PowerPoint</Application>
  <PresentationFormat>Широкоэкранный</PresentationFormat>
  <Paragraphs>201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Легкий дым</vt:lpstr>
      <vt:lpstr>Информация о поступлении в образовательные организации системы МВД России по очной форме обучения в 2021 г.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ПЕРЕЧЕНЬ ОБРАЗОВАТЕЛЬНЫХ ОРГАНИЗАЦИЙ СИСТЕМЫ МВД РОССИИ  </vt:lpstr>
      <vt:lpstr>Документы, необходимые для оформления на учебу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поступлении в образовательные организации системы МВД России по очной форме обучения в 2020 г.</dc:title>
  <dc:creator>Админ</dc:creator>
  <cp:lastModifiedBy>Пользователь Windows</cp:lastModifiedBy>
  <cp:revision>48</cp:revision>
  <dcterms:created xsi:type="dcterms:W3CDTF">2019-11-21T06:39:03Z</dcterms:created>
  <dcterms:modified xsi:type="dcterms:W3CDTF">2020-11-18T16:54:26Z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0x01010062E0309F8D924942B82C5E98FA721651</vt:lpwstr>
  </property>
</Properties>
</file>