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3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2.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0" r:id="rId3"/>
    <p:sldId id="257" r:id="rId4"/>
    <p:sldId id="276" r:id="rId5"/>
    <p:sldId id="271" r:id="rId6"/>
    <p:sldId id="272" r:id="rId7"/>
    <p:sldId id="274" r:id="rId8"/>
    <p:sldId id="275" r:id="rId9"/>
    <p:sldId id="258"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59" r:id="rId28"/>
    <p:sldId id="294" r:id="rId29"/>
    <p:sldId id="268" r:id="rId30"/>
    <p:sldId id="296" r:id="rId31"/>
    <p:sldId id="295" r:id="rId32"/>
    <p:sldId id="269"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94660"/>
  </p:normalViewPr>
  <p:slideViewPr>
    <p:cSldViewPr snapToGrid="0">
      <p:cViewPr varScale="1">
        <p:scale>
          <a:sx n="83" d="100"/>
          <a:sy n="83" d="100"/>
        </p:scale>
        <p:origin x="42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5358A-A236-4617-8D4C-3D3EF244EBA0}" type="datetimeFigureOut">
              <a:rPr lang="ru-RU" smtClean="0"/>
              <a:t>26.04.2021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75699-43B6-4857-8B6D-4443572A3177}" type="slidenum">
              <a:rPr lang="ru-RU" smtClean="0"/>
              <a:t>‹#›</a:t>
            </a:fld>
            <a:endParaRPr lang="ru-RU"/>
          </a:p>
        </p:txBody>
      </p:sp>
    </p:spTree>
    <p:extLst>
      <p:ext uri="{BB962C8B-B14F-4D97-AF65-F5344CB8AC3E}">
        <p14:creationId xmlns:p14="http://schemas.microsoft.com/office/powerpoint/2010/main" val="154555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resentation-creation.ru/powerpoint-templates.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Оригинальные шаблоны для презентаций: </a:t>
            </a:r>
            <a:r>
              <a:rPr lang="ru-RU" sz="1200" dirty="0" smtClean="0">
                <a:hlinkClick r:id="rId3"/>
              </a:rPr>
              <a:t>https://presentation-creation.ru/powerpoint-templates.html</a:t>
            </a:r>
            <a:r>
              <a:rPr lang="en-US" sz="1200" dirty="0" smtClean="0"/>
              <a:t> </a:t>
            </a:r>
            <a:endParaRPr lang="ru-RU" sz="1200" dirty="0" smtClean="0"/>
          </a:p>
          <a:p>
            <a:r>
              <a:rPr lang="ru-RU" sz="1200" smtClean="0"/>
              <a:t>Бесплатно и без регистрации.</a:t>
            </a:r>
          </a:p>
          <a:p>
            <a:endParaRPr lang="ru-RU"/>
          </a:p>
        </p:txBody>
      </p:sp>
      <p:sp>
        <p:nvSpPr>
          <p:cNvPr id="4" name="Номер слайда 3"/>
          <p:cNvSpPr>
            <a:spLocks noGrp="1"/>
          </p:cNvSpPr>
          <p:nvPr>
            <p:ph type="sldNum" sz="quarter" idx="10"/>
          </p:nvPr>
        </p:nvSpPr>
        <p:spPr/>
        <p:txBody>
          <a:bodyPr/>
          <a:lstStyle/>
          <a:p>
            <a:fld id="{D74341FE-AE5C-47F1-8FD8-47C4A673A802}" type="slidenum">
              <a:rPr lang="ru-RU" smtClean="0"/>
              <a:t>1</a:t>
            </a:fld>
            <a:endParaRPr lang="ru-RU"/>
          </a:p>
        </p:txBody>
      </p:sp>
    </p:spTree>
    <p:extLst>
      <p:ext uri="{BB962C8B-B14F-4D97-AF65-F5344CB8AC3E}">
        <p14:creationId xmlns:p14="http://schemas.microsoft.com/office/powerpoint/2010/main" val="141183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7043E1-5BC2-4EA5-9EC2-747A154933D2}"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1381506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37043E1-5BC2-4EA5-9EC2-747A154933D2}"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314196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37043E1-5BC2-4EA5-9EC2-747A154933D2}"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2900702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99723" y="2636912"/>
            <a:ext cx="8448939" cy="1440160"/>
          </a:xfrm>
        </p:spPr>
        <p:txBody>
          <a:bodyPr/>
          <a:lstStyle>
            <a:lvl1pPr>
              <a:defRPr b="1">
                <a:solidFill>
                  <a:schemeClr val="accent6">
                    <a:lumMod val="75000"/>
                  </a:schemeClr>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
        <p:nvSpPr>
          <p:cNvPr id="4" name="Дата 3"/>
          <p:cNvSpPr>
            <a:spLocks noGrp="1"/>
          </p:cNvSpPr>
          <p:nvPr>
            <p:ph type="dt" sz="half" idx="10"/>
          </p:nvPr>
        </p:nvSpPr>
        <p:spPr/>
        <p:txBody>
          <a:bodyPr/>
          <a:lstStyle>
            <a:lvl1pPr>
              <a:defRPr>
                <a:solidFill>
                  <a:schemeClr val="accent6">
                    <a:lumMod val="75000"/>
                  </a:schemeClr>
                </a:solidFill>
              </a:defRPr>
            </a:lvl1pPr>
          </a:lstStyle>
          <a:p>
            <a:fld id="{A5E48A96-E1BB-4C8F-80B2-32A47A48A9D5}"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lvl1pPr>
              <a:defRPr>
                <a:solidFill>
                  <a:schemeClr val="accent6">
                    <a:lumMod val="75000"/>
                  </a:schemeClr>
                </a:solidFill>
              </a:defRPr>
            </a:lvl1pPr>
          </a:lstStyle>
          <a:p>
            <a:endParaRPr lang="ru-RU" dirty="0"/>
          </a:p>
        </p:txBody>
      </p:sp>
      <p:sp>
        <p:nvSpPr>
          <p:cNvPr id="6" name="Номер слайда 5"/>
          <p:cNvSpPr>
            <a:spLocks noGrp="1"/>
          </p:cNvSpPr>
          <p:nvPr>
            <p:ph type="sldNum" sz="quarter" idx="12"/>
          </p:nvPr>
        </p:nvSpPr>
        <p:spPr/>
        <p:txBody>
          <a:bodyPr/>
          <a:lstStyle>
            <a:lvl1pPr>
              <a:defRPr>
                <a:solidFill>
                  <a:schemeClr val="accent6">
                    <a:lumMod val="75000"/>
                  </a:schemeClr>
                </a:solidFill>
              </a:defRPr>
            </a:lvl1pPr>
          </a:lstStyle>
          <a:p>
            <a:fld id="{544A1F6A-164B-43BA-A19E-4AE6BB502A21}" type="slidenum">
              <a:rPr lang="ru-RU" smtClean="0"/>
              <a:pPr/>
              <a:t>‹#›</a:t>
            </a:fld>
            <a:endParaRPr lang="ru-RU"/>
          </a:p>
        </p:txBody>
      </p:sp>
    </p:spTree>
    <p:extLst>
      <p:ext uri="{BB962C8B-B14F-4D97-AF65-F5344CB8AC3E}">
        <p14:creationId xmlns:p14="http://schemas.microsoft.com/office/powerpoint/2010/main" val="221107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37043E1-5BC2-4EA5-9EC2-747A154933D2}"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158259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37043E1-5BC2-4EA5-9EC2-747A154933D2}" type="datetimeFigureOut">
              <a:rPr lang="ru-RU" smtClean="0"/>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396930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37043E1-5BC2-4EA5-9EC2-747A154933D2}" type="datetimeFigureOut">
              <a:rPr lang="ru-RU" smtClean="0"/>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272483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37043E1-5BC2-4EA5-9EC2-747A154933D2}" type="datetimeFigureOut">
              <a:rPr lang="ru-RU" smtClean="0"/>
              <a:t>26.04.2021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2919743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37043E1-5BC2-4EA5-9EC2-747A154933D2}" type="datetimeFigureOut">
              <a:rPr lang="ru-RU" smtClean="0"/>
              <a:t>26.04.2021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420069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37043E1-5BC2-4EA5-9EC2-747A154933D2}" type="datetimeFigureOut">
              <a:rPr lang="ru-RU" smtClean="0"/>
              <a:t>26.04.2021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261305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37043E1-5BC2-4EA5-9EC2-747A154933D2}" type="datetimeFigureOut">
              <a:rPr lang="ru-RU" smtClean="0"/>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229203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37043E1-5BC2-4EA5-9EC2-747A154933D2}" type="datetimeFigureOut">
              <a:rPr lang="ru-RU" smtClean="0"/>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6DA2ED8-E967-4317-AD6E-9146B0AAB28F}" type="slidenum">
              <a:rPr lang="ru-RU" smtClean="0"/>
              <a:t>‹#›</a:t>
            </a:fld>
            <a:endParaRPr lang="ru-RU"/>
          </a:p>
        </p:txBody>
      </p:sp>
    </p:spTree>
    <p:extLst>
      <p:ext uri="{BB962C8B-B14F-4D97-AF65-F5344CB8AC3E}">
        <p14:creationId xmlns:p14="http://schemas.microsoft.com/office/powerpoint/2010/main" val="2145382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043E1-5BC2-4EA5-9EC2-747A154933D2}" type="datetimeFigureOut">
              <a:rPr lang="ru-RU" smtClean="0"/>
              <a:t>26.04.2021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DA2ED8-E967-4317-AD6E-9146B0AAB28F}" type="slidenum">
              <a:rPr lang="ru-RU" smtClean="0"/>
              <a:t>‹#›</a:t>
            </a:fld>
            <a:endParaRPr lang="ru-RU"/>
          </a:p>
        </p:txBody>
      </p:sp>
    </p:spTree>
    <p:extLst>
      <p:ext uri="{BB962C8B-B14F-4D97-AF65-F5344CB8AC3E}">
        <p14:creationId xmlns:p14="http://schemas.microsoft.com/office/powerpoint/2010/main" val="394067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56145" y="1330036"/>
            <a:ext cx="9304351" cy="2747036"/>
          </a:xfrm>
        </p:spPr>
        <p:txBody>
          <a:bodyPr>
            <a:normAutofit/>
          </a:bodyPr>
          <a:lstStyle/>
          <a:p>
            <a:pPr algn="ctr">
              <a:lnSpc>
                <a:spcPct val="100000"/>
              </a:lnSpc>
            </a:pPr>
            <a:r>
              <a:rPr lang="ru-RU" dirty="0" smtClean="0">
                <a:solidFill>
                  <a:schemeClr val="bg2">
                    <a:lumMod val="25000"/>
                  </a:schemeClr>
                </a:solidFill>
                <a:latin typeface="+mn-lt"/>
              </a:rPr>
              <a:t>Алгоритм </a:t>
            </a:r>
            <a:br>
              <a:rPr lang="ru-RU" dirty="0" smtClean="0">
                <a:solidFill>
                  <a:schemeClr val="bg2">
                    <a:lumMod val="25000"/>
                  </a:schemeClr>
                </a:solidFill>
                <a:latin typeface="+mn-lt"/>
              </a:rPr>
            </a:br>
            <a:r>
              <a:rPr lang="ru-RU" dirty="0" smtClean="0">
                <a:solidFill>
                  <a:schemeClr val="bg2">
                    <a:lumMod val="25000"/>
                  </a:schemeClr>
                </a:solidFill>
                <a:latin typeface="+mn-lt"/>
              </a:rPr>
              <a:t>поисково-исследовательской работы</a:t>
            </a:r>
            <a:r>
              <a:rPr lang="ru-RU" dirty="0">
                <a:solidFill>
                  <a:schemeClr val="bg2">
                    <a:lumMod val="25000"/>
                  </a:schemeClr>
                </a:solidFill>
                <a:latin typeface="+mn-lt"/>
              </a:rPr>
              <a:t/>
            </a:r>
            <a:br>
              <a:rPr lang="ru-RU" dirty="0">
                <a:solidFill>
                  <a:schemeClr val="bg2">
                    <a:lumMod val="25000"/>
                  </a:schemeClr>
                </a:solidFill>
                <a:latin typeface="+mn-lt"/>
              </a:rPr>
            </a:br>
            <a:r>
              <a:rPr lang="ru-RU" dirty="0">
                <a:solidFill>
                  <a:schemeClr val="bg2">
                    <a:lumMod val="25000"/>
                  </a:schemeClr>
                </a:solidFill>
                <a:latin typeface="+mn-lt"/>
              </a:rPr>
              <a:t> Дневник </a:t>
            </a:r>
            <a:r>
              <a:rPr lang="ru-RU" dirty="0" smtClean="0">
                <a:solidFill>
                  <a:schemeClr val="bg2">
                    <a:lumMod val="25000"/>
                  </a:schemeClr>
                </a:solidFill>
                <a:latin typeface="+mn-lt"/>
              </a:rPr>
              <a:t>поисковой работы</a:t>
            </a:r>
            <a:endParaRPr lang="ru-RU" dirty="0">
              <a:solidFill>
                <a:schemeClr val="bg2">
                  <a:lumMod val="25000"/>
                </a:schemeClr>
              </a:solidFill>
              <a:latin typeface="+mn-lt"/>
            </a:endParaRPr>
          </a:p>
        </p:txBody>
      </p:sp>
      <p:sp>
        <p:nvSpPr>
          <p:cNvPr id="5" name="Заголовок 1"/>
          <p:cNvSpPr txBox="1">
            <a:spLocks/>
          </p:cNvSpPr>
          <p:nvPr/>
        </p:nvSpPr>
        <p:spPr>
          <a:xfrm>
            <a:off x="6384032" y="5085184"/>
            <a:ext cx="3960440" cy="144016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1" kern="1200">
                <a:solidFill>
                  <a:schemeClr val="accent6">
                    <a:lumMod val="75000"/>
                  </a:schemeClr>
                </a:solidFill>
                <a:effectLst>
                  <a:outerShdw blurRad="38100" dist="38100" dir="2700000" algn="tl">
                    <a:srgbClr val="000000">
                      <a:alpha val="43137"/>
                    </a:srgbClr>
                  </a:outerShdw>
                </a:effectLst>
                <a:latin typeface="+mj-lt"/>
                <a:ea typeface="+mj-ea"/>
                <a:cs typeface="+mj-cs"/>
              </a:defRPr>
            </a:lvl1pPr>
          </a:lstStyle>
          <a:p>
            <a:pPr algn="l"/>
            <a:r>
              <a:rPr lang="ru-RU" sz="1800" dirty="0">
                <a:solidFill>
                  <a:schemeClr val="bg2">
                    <a:lumMod val="25000"/>
                  </a:schemeClr>
                </a:solidFill>
              </a:rPr>
              <a:t>Мастер-класс</a:t>
            </a:r>
          </a:p>
          <a:p>
            <a:pPr algn="l"/>
            <a:r>
              <a:rPr lang="ru-RU" sz="1800" dirty="0">
                <a:solidFill>
                  <a:schemeClr val="bg2">
                    <a:lumMod val="25000"/>
                  </a:schemeClr>
                </a:solidFill>
              </a:rPr>
              <a:t>ГБУ ДО КО ЦНТТиДЮТ «Истоки»</a:t>
            </a:r>
          </a:p>
        </p:txBody>
      </p:sp>
    </p:spTree>
    <p:extLst>
      <p:ext uri="{BB962C8B-B14F-4D97-AF65-F5344CB8AC3E}">
        <p14:creationId xmlns:p14="http://schemas.microsoft.com/office/powerpoint/2010/main" val="140526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73287" y="615434"/>
            <a:ext cx="5461752" cy="707886"/>
          </a:xfrm>
          <a:prstGeom prst="rect">
            <a:avLst/>
          </a:prstGeom>
        </p:spPr>
        <p:txBody>
          <a:bodyPr wrap="none">
            <a:spAutoFit/>
          </a:bodyPr>
          <a:lstStyle/>
          <a:p>
            <a:r>
              <a:rPr lang="ru-RU" sz="4000" b="1" dirty="0">
                <a:solidFill>
                  <a:schemeClr val="bg2">
                    <a:lumMod val="25000"/>
                  </a:schemeClr>
                </a:solidFill>
                <a:effectLst>
                  <a:outerShdw blurRad="38100" dist="38100" dir="2700000" algn="tl">
                    <a:srgbClr val="000000">
                      <a:alpha val="43137"/>
                    </a:srgbClr>
                  </a:outerShdw>
                </a:effectLst>
                <a:latin typeface="+mj-lt"/>
              </a:rPr>
              <a:t>Ф</a:t>
            </a:r>
            <a:r>
              <a:rPr lang="ru-RU" sz="4000" b="1" dirty="0" smtClean="0">
                <a:solidFill>
                  <a:schemeClr val="bg2">
                    <a:lumMod val="25000"/>
                  </a:schemeClr>
                </a:solidFill>
                <a:effectLst>
                  <a:outerShdw blurRad="38100" dist="38100" dir="2700000" algn="tl">
                    <a:srgbClr val="000000">
                      <a:alpha val="43137"/>
                    </a:srgbClr>
                  </a:outerShdw>
                </a:effectLst>
                <a:latin typeface="+mj-lt"/>
              </a:rPr>
              <a:t>ормирование </a:t>
            </a:r>
            <a:r>
              <a:rPr lang="ru-RU" sz="4000" b="1" dirty="0">
                <a:solidFill>
                  <a:schemeClr val="bg2">
                    <a:lumMod val="25000"/>
                  </a:schemeClr>
                </a:solidFill>
                <a:effectLst>
                  <a:outerShdw blurRad="38100" dist="38100" dir="2700000" algn="tl">
                    <a:srgbClr val="000000">
                      <a:alpha val="43137"/>
                    </a:srgbClr>
                  </a:outerShdw>
                </a:effectLst>
                <a:latin typeface="+mj-lt"/>
              </a:rPr>
              <a:t>команды</a:t>
            </a:r>
          </a:p>
        </p:txBody>
      </p:sp>
      <p:pic>
        <p:nvPicPr>
          <p:cNvPr id="2050" name="Picture 2" descr="https://psy-files.ru/wp-content/uploads/7/6/a/76af25fc846ff5d9c4c5b97edce05e8b.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76729" y="1423590"/>
            <a:ext cx="8405496" cy="52534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34252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14475" y="324267"/>
            <a:ext cx="8591550" cy="5940088"/>
          </a:xfrm>
          <a:prstGeom prst="rect">
            <a:avLst/>
          </a:prstGeom>
        </p:spPr>
        <p:txBody>
          <a:bodyPr wrap="square">
            <a:spAutoFit/>
          </a:bodyPr>
          <a:lstStyle/>
          <a:p>
            <a:r>
              <a:rPr lang="ru-RU" sz="3600" b="1" dirty="0" smtClean="0">
                <a:solidFill>
                  <a:schemeClr val="bg2">
                    <a:lumMod val="25000"/>
                  </a:schemeClr>
                </a:solidFill>
                <a:effectLst>
                  <a:outerShdw blurRad="38100" dist="38100" dir="2700000" algn="tl">
                    <a:srgbClr val="000000">
                      <a:alpha val="43137"/>
                    </a:srgbClr>
                  </a:outerShdw>
                </a:effectLst>
              </a:rPr>
              <a:t>Проблема</a:t>
            </a:r>
          </a:p>
          <a:p>
            <a:endParaRPr lang="ru-RU" sz="3600" b="1" dirty="0" smtClean="0">
              <a:solidFill>
                <a:schemeClr val="bg2">
                  <a:lumMod val="25000"/>
                </a:schemeClr>
              </a:solidFill>
              <a:effectLst>
                <a:outerShdw blurRad="38100" dist="38100" dir="2700000" algn="tl">
                  <a:srgbClr val="000000">
                    <a:alpha val="43137"/>
                  </a:srgbClr>
                </a:outerShdw>
              </a:effectLst>
            </a:endParaRPr>
          </a:p>
          <a:p>
            <a:r>
              <a:rPr lang="ru-RU" sz="2800" dirty="0" smtClean="0">
                <a:solidFill>
                  <a:schemeClr val="bg2">
                    <a:lumMod val="25000"/>
                  </a:schemeClr>
                </a:solidFill>
              </a:rPr>
              <a:t>Проблема </a:t>
            </a:r>
            <a:r>
              <a:rPr lang="ru-RU" sz="2800" dirty="0">
                <a:solidFill>
                  <a:schemeClr val="bg2">
                    <a:lumMod val="25000"/>
                  </a:schemeClr>
                </a:solidFill>
              </a:rPr>
              <a:t>вытекает из противоречия между запросом и отсутствием </a:t>
            </a:r>
            <a:r>
              <a:rPr lang="ru-RU" sz="2800" dirty="0" smtClean="0">
                <a:solidFill>
                  <a:schemeClr val="bg2">
                    <a:lumMod val="25000"/>
                  </a:schemeClr>
                </a:solidFill>
              </a:rPr>
              <a:t>знаний.</a:t>
            </a:r>
          </a:p>
          <a:p>
            <a:endParaRPr lang="ru-RU" sz="2800" dirty="0" smtClean="0">
              <a:solidFill>
                <a:schemeClr val="bg2">
                  <a:lumMod val="25000"/>
                </a:schemeClr>
              </a:solidFill>
            </a:endParaRPr>
          </a:p>
          <a:p>
            <a:r>
              <a:rPr lang="ru-RU" sz="2800" dirty="0" smtClean="0">
                <a:solidFill>
                  <a:schemeClr val="bg2">
                    <a:lumMod val="25000"/>
                  </a:schemeClr>
                </a:solidFill>
              </a:rPr>
              <a:t>Задайте </a:t>
            </a:r>
            <a:r>
              <a:rPr lang="ru-RU" sz="2800" dirty="0">
                <a:solidFill>
                  <a:schemeClr val="bg2">
                    <a:lumMod val="25000"/>
                  </a:schemeClr>
                </a:solidFill>
              </a:rPr>
              <a:t>участникам проекта вопросы:</a:t>
            </a:r>
          </a:p>
          <a:p>
            <a:pPr marL="457200" indent="-457200">
              <a:buFont typeface="Wingdings" panose="05000000000000000000" pitchFamily="2" charset="2"/>
              <a:buChar char="q"/>
            </a:pPr>
            <a:r>
              <a:rPr lang="ru-RU" sz="2800" dirty="0" smtClean="0">
                <a:solidFill>
                  <a:schemeClr val="bg2">
                    <a:lumMod val="25000"/>
                  </a:schemeClr>
                </a:solidFill>
              </a:rPr>
              <a:t>Для </a:t>
            </a:r>
            <a:r>
              <a:rPr lang="ru-RU" sz="2800" dirty="0">
                <a:solidFill>
                  <a:schemeClr val="bg2">
                    <a:lumMod val="25000"/>
                  </a:schemeClr>
                </a:solidFill>
              </a:rPr>
              <a:t>кого этот проект–исследование? В чем проблема? </a:t>
            </a:r>
          </a:p>
          <a:p>
            <a:pPr marL="457200" indent="-457200">
              <a:buFont typeface="Wingdings" panose="05000000000000000000" pitchFamily="2" charset="2"/>
              <a:buChar char="q"/>
            </a:pPr>
            <a:r>
              <a:rPr lang="ru-RU" sz="2800" dirty="0" smtClean="0">
                <a:solidFill>
                  <a:schemeClr val="bg2">
                    <a:lumMod val="25000"/>
                  </a:schemeClr>
                </a:solidFill>
              </a:rPr>
              <a:t>Почему </a:t>
            </a:r>
            <a:r>
              <a:rPr lang="ru-RU" sz="2800" dirty="0">
                <a:solidFill>
                  <a:schemeClr val="bg2">
                    <a:lumMod val="25000"/>
                  </a:schemeClr>
                </a:solidFill>
              </a:rPr>
              <a:t>это важно изучить именно сейчас? </a:t>
            </a:r>
          </a:p>
          <a:p>
            <a:pPr marL="457200" indent="-457200">
              <a:buFont typeface="Wingdings" panose="05000000000000000000" pitchFamily="2" charset="2"/>
              <a:buChar char="q"/>
            </a:pPr>
            <a:r>
              <a:rPr lang="ru-RU" sz="2800" dirty="0" smtClean="0">
                <a:solidFill>
                  <a:schemeClr val="bg2">
                    <a:lumMod val="25000"/>
                  </a:schemeClr>
                </a:solidFill>
              </a:rPr>
              <a:t>Какими </a:t>
            </a:r>
            <a:r>
              <a:rPr lang="ru-RU" sz="2800" dirty="0">
                <a:solidFill>
                  <a:schemeClr val="bg2">
                    <a:lumMod val="25000"/>
                  </a:schemeClr>
                </a:solidFill>
              </a:rPr>
              <a:t>ресурсами для решения проблемы мы обладаем? </a:t>
            </a:r>
          </a:p>
          <a:p>
            <a:pPr marL="457200" indent="-457200">
              <a:buFont typeface="Wingdings" panose="05000000000000000000" pitchFamily="2" charset="2"/>
              <a:buChar char="q"/>
            </a:pPr>
            <a:r>
              <a:rPr lang="ru-RU" sz="2800" dirty="0" smtClean="0">
                <a:solidFill>
                  <a:schemeClr val="bg2">
                    <a:lumMod val="25000"/>
                  </a:schemeClr>
                </a:solidFill>
              </a:rPr>
              <a:t>Какую </a:t>
            </a:r>
            <a:r>
              <a:rPr lang="ru-RU" sz="2800" dirty="0">
                <a:solidFill>
                  <a:schemeClr val="bg2">
                    <a:lumMod val="25000"/>
                  </a:schemeClr>
                </a:solidFill>
              </a:rPr>
              <a:t>информацию Вы хотите найти и </a:t>
            </a:r>
            <a:r>
              <a:rPr lang="ru-RU" sz="2800" dirty="0" smtClean="0">
                <a:solidFill>
                  <a:schemeClr val="bg2">
                    <a:lumMod val="25000"/>
                  </a:schemeClr>
                </a:solidFill>
              </a:rPr>
              <a:t>популяризировать, </a:t>
            </a:r>
            <a:r>
              <a:rPr lang="ru-RU" sz="2800" dirty="0">
                <a:solidFill>
                  <a:schemeClr val="bg2">
                    <a:lumMod val="25000"/>
                  </a:schemeClr>
                </a:solidFill>
              </a:rPr>
              <a:t>почему?</a:t>
            </a:r>
          </a:p>
        </p:txBody>
      </p:sp>
    </p:spTree>
    <p:extLst>
      <p:ext uri="{BB962C8B-B14F-4D97-AF65-F5344CB8AC3E}">
        <p14:creationId xmlns:p14="http://schemas.microsoft.com/office/powerpoint/2010/main" val="246028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90600" y="577840"/>
            <a:ext cx="10725150" cy="5816977"/>
          </a:xfrm>
          <a:prstGeom prst="rect">
            <a:avLst/>
          </a:prstGeom>
        </p:spPr>
        <p:txBody>
          <a:bodyPr wrap="square">
            <a:spAutoFit/>
          </a:bodyPr>
          <a:lstStyle/>
          <a:p>
            <a:r>
              <a:rPr lang="ru-RU" sz="3600" b="1" dirty="0">
                <a:solidFill>
                  <a:schemeClr val="bg2">
                    <a:lumMod val="25000"/>
                  </a:schemeClr>
                </a:solidFill>
                <a:effectLst>
                  <a:outerShdw blurRad="38100" dist="38100" dir="2700000" algn="tl">
                    <a:srgbClr val="000000">
                      <a:alpha val="43137"/>
                    </a:srgbClr>
                  </a:outerShdw>
                </a:effectLst>
              </a:rPr>
              <a:t>Тема</a:t>
            </a:r>
            <a:r>
              <a:rPr lang="ru-RU" sz="2800" dirty="0">
                <a:solidFill>
                  <a:schemeClr val="bg2">
                    <a:lumMod val="25000"/>
                  </a:schemeClr>
                </a:solidFill>
              </a:rPr>
              <a:t> исследовательской работы должна</a:t>
            </a:r>
            <a:r>
              <a:rPr lang="ru-RU" sz="2800" dirty="0" smtClean="0">
                <a:solidFill>
                  <a:schemeClr val="bg2">
                    <a:lumMod val="25000"/>
                  </a:schemeClr>
                </a:solidFill>
              </a:rPr>
              <a:t>:</a:t>
            </a:r>
          </a:p>
          <a:p>
            <a:endParaRPr lang="ru-RU" sz="2800" dirty="0" smtClean="0">
              <a:solidFill>
                <a:schemeClr val="bg2">
                  <a:lumMod val="25000"/>
                </a:schemeClr>
              </a:solidFill>
            </a:endParaRPr>
          </a:p>
          <a:p>
            <a:pPr marL="457200" indent="-457200">
              <a:buFont typeface="Wingdings" panose="05000000000000000000" pitchFamily="2" charset="2"/>
              <a:buChar char="q"/>
            </a:pPr>
            <a:r>
              <a:rPr lang="ru-RU" sz="2800" dirty="0" smtClean="0">
                <a:solidFill>
                  <a:schemeClr val="bg2">
                    <a:lumMod val="25000"/>
                  </a:schemeClr>
                </a:solidFill>
              </a:rPr>
              <a:t>отражать </a:t>
            </a:r>
            <a:r>
              <a:rPr lang="ru-RU" sz="2800" dirty="0">
                <a:solidFill>
                  <a:schemeClr val="bg2">
                    <a:lumMod val="25000"/>
                  </a:schemeClr>
                </a:solidFill>
              </a:rPr>
              <a:t>проблему, заявленную в работе;</a:t>
            </a:r>
          </a:p>
          <a:p>
            <a:pPr marL="457200" indent="-457200">
              <a:buFont typeface="Wingdings" panose="05000000000000000000" pitchFamily="2" charset="2"/>
              <a:buChar char="q"/>
            </a:pPr>
            <a:r>
              <a:rPr lang="ru-RU" sz="2800" dirty="0" smtClean="0">
                <a:solidFill>
                  <a:schemeClr val="bg2">
                    <a:lumMod val="25000"/>
                  </a:schemeClr>
                </a:solidFill>
              </a:rPr>
              <a:t>соответствовать </a:t>
            </a:r>
            <a:r>
              <a:rPr lang="ru-RU" sz="2800" dirty="0">
                <a:solidFill>
                  <a:schemeClr val="bg2">
                    <a:lumMod val="25000"/>
                  </a:schemeClr>
                </a:solidFill>
              </a:rPr>
              <a:t>содержанию работы, </a:t>
            </a:r>
          </a:p>
          <a:p>
            <a:pPr marL="457200" indent="-457200">
              <a:buFont typeface="Wingdings" panose="05000000000000000000" pitchFamily="2" charset="2"/>
              <a:buChar char="q"/>
            </a:pPr>
            <a:r>
              <a:rPr lang="ru-RU" sz="2800" dirty="0" smtClean="0">
                <a:solidFill>
                  <a:schemeClr val="bg2">
                    <a:lumMod val="25000"/>
                  </a:schemeClr>
                </a:solidFill>
              </a:rPr>
              <a:t>быть </a:t>
            </a:r>
            <a:r>
              <a:rPr lang="ru-RU" sz="2800" dirty="0">
                <a:solidFill>
                  <a:schemeClr val="bg2">
                    <a:lumMod val="25000"/>
                  </a:schemeClr>
                </a:solidFill>
              </a:rPr>
              <a:t>достаточно серьезной, чтобы заинтересовать всю команду исполнителей проекта;</a:t>
            </a:r>
          </a:p>
          <a:p>
            <a:pPr marL="457200" indent="-457200">
              <a:buFont typeface="Wingdings" panose="05000000000000000000" pitchFamily="2" charset="2"/>
              <a:buChar char="q"/>
            </a:pPr>
            <a:r>
              <a:rPr lang="ru-RU" sz="2800" dirty="0" smtClean="0">
                <a:solidFill>
                  <a:schemeClr val="bg2">
                    <a:lumMod val="25000"/>
                  </a:schemeClr>
                </a:solidFill>
              </a:rPr>
              <a:t>быть </a:t>
            </a:r>
            <a:r>
              <a:rPr lang="ru-RU" sz="2800" dirty="0">
                <a:solidFill>
                  <a:schemeClr val="bg2">
                    <a:lumMod val="25000"/>
                  </a:schemeClr>
                </a:solidFill>
              </a:rPr>
              <a:t>посильной по объему и времени, необходимому для её выполнения; </a:t>
            </a:r>
          </a:p>
          <a:p>
            <a:pPr marL="457200" indent="-457200">
              <a:buFont typeface="Wingdings" panose="05000000000000000000" pitchFamily="2" charset="2"/>
              <a:buChar char="q"/>
            </a:pPr>
            <a:r>
              <a:rPr lang="ru-RU" sz="2800" dirty="0" smtClean="0">
                <a:solidFill>
                  <a:schemeClr val="bg2">
                    <a:lumMod val="25000"/>
                  </a:schemeClr>
                </a:solidFill>
              </a:rPr>
              <a:t>тема </a:t>
            </a:r>
            <a:r>
              <a:rPr lang="ru-RU" sz="2800" dirty="0">
                <a:solidFill>
                  <a:schemeClr val="bg2">
                    <a:lumMod val="25000"/>
                  </a:schemeClr>
                </a:solidFill>
              </a:rPr>
              <a:t>должна быть выполнима, а выполнение должно принести  реальную пользу участникам проекта. </a:t>
            </a:r>
          </a:p>
          <a:p>
            <a:pPr marL="457200" indent="-457200">
              <a:buFont typeface="Wingdings" panose="05000000000000000000" pitchFamily="2" charset="2"/>
              <a:buChar char="q"/>
            </a:pPr>
            <a:r>
              <a:rPr lang="ru-RU" sz="2800" dirty="0" smtClean="0">
                <a:solidFill>
                  <a:schemeClr val="bg2">
                    <a:lumMod val="25000"/>
                  </a:schemeClr>
                </a:solidFill>
              </a:rPr>
              <a:t>быть </a:t>
            </a:r>
            <a:r>
              <a:rPr lang="ru-RU" sz="2800" dirty="0">
                <a:solidFill>
                  <a:schemeClr val="bg2">
                    <a:lumMod val="25000"/>
                  </a:schemeClr>
                </a:solidFill>
              </a:rPr>
              <a:t>реализована в имеющихся условиях. Это значит, что по выбранной теме должны быть доступны оборудование и литература.</a:t>
            </a:r>
          </a:p>
        </p:txBody>
      </p:sp>
    </p:spTree>
    <p:extLst>
      <p:ext uri="{BB962C8B-B14F-4D97-AF65-F5344CB8AC3E}">
        <p14:creationId xmlns:p14="http://schemas.microsoft.com/office/powerpoint/2010/main" val="172306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57224" y="364345"/>
            <a:ext cx="11039475" cy="6395597"/>
          </a:xfrm>
          <a:prstGeom prst="rect">
            <a:avLst/>
          </a:prstGeom>
        </p:spPr>
        <p:txBody>
          <a:bodyPr wrap="square">
            <a:spAutoFit/>
          </a:bodyPr>
          <a:lstStyle/>
          <a:p>
            <a:pPr marL="448945" indent="450215">
              <a:lnSpc>
                <a:spcPct val="115000"/>
              </a:lnSpc>
              <a:spcAft>
                <a:spcPts val="0"/>
              </a:spcAft>
            </a:pPr>
            <a:r>
              <a:rPr lang="ru-RU" sz="3200" b="1" dirty="0">
                <a:solidFill>
                  <a:schemeClr val="bg2">
                    <a:lumMod val="2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Определение предмета и объекта исследования</a:t>
            </a:r>
            <a:r>
              <a:rPr lang="ru-RU" sz="3200" b="1" dirty="0" smtClean="0">
                <a:solidFill>
                  <a:schemeClr val="bg2">
                    <a:lumMod val="2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p>
          <a:p>
            <a:pPr marL="448945" indent="450215">
              <a:lnSpc>
                <a:spcPct val="115000"/>
              </a:lnSpc>
              <a:spcAft>
                <a:spcPts val="0"/>
              </a:spcAft>
            </a:pPr>
            <a:endParaRPr lang="ru-RU" sz="3200" b="1" dirty="0">
              <a:solidFill>
                <a:schemeClr val="bg2">
                  <a:lumMod val="25000"/>
                </a:schemeClr>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a:p>
            <a:pPr indent="449580">
              <a:spcAft>
                <a:spcPts val="0"/>
              </a:spcAft>
            </a:pPr>
            <a:r>
              <a:rPr lang="ru-RU" sz="2400" b="1" dirty="0">
                <a:solidFill>
                  <a:schemeClr val="bg2">
                    <a:lumMod val="25000"/>
                  </a:schemeClr>
                </a:solidFill>
                <a:ea typeface="Calibri" panose="020F0502020204030204" pitchFamily="34" charset="0"/>
                <a:cs typeface="Times New Roman" panose="02020603050405020304" pitchFamily="18" charset="0"/>
              </a:rPr>
              <a:t>Объектом</a:t>
            </a:r>
            <a:r>
              <a:rPr lang="ru-RU" sz="2400" dirty="0">
                <a:solidFill>
                  <a:schemeClr val="bg2">
                    <a:lumMod val="25000"/>
                  </a:schemeClr>
                </a:solidFill>
                <a:ea typeface="Calibri" panose="020F0502020204030204" pitchFamily="34" charset="0"/>
                <a:cs typeface="Times New Roman" panose="02020603050405020304" pitchFamily="18" charset="0"/>
              </a:rPr>
              <a:t> исследования принято называть явление, процесс, которые порождают проблематику, затронутую в конкретно взятой работе. Это та часть научных знаний, с которой необходимо работать автору. Выбор объекта исследования – рассматривается как конкретизация области исследования. Выбор объекта позволяет перейти от планирования общей схемы к созданию плана исследования</a:t>
            </a:r>
            <a:r>
              <a:rPr lang="ru-RU" sz="2400" dirty="0" smtClean="0">
                <a:solidFill>
                  <a:schemeClr val="bg2">
                    <a:lumMod val="25000"/>
                  </a:schemeClr>
                </a:solidFill>
                <a:ea typeface="Calibri" panose="020F0502020204030204" pitchFamily="34" charset="0"/>
                <a:cs typeface="Times New Roman" panose="02020603050405020304" pitchFamily="18" charset="0"/>
              </a:rPr>
              <a:t>.</a:t>
            </a:r>
          </a:p>
          <a:p>
            <a:pPr indent="449580">
              <a:spcAft>
                <a:spcPts val="0"/>
              </a:spcAft>
            </a:pPr>
            <a:endParaRPr lang="ru-RU" sz="2400" dirty="0">
              <a:solidFill>
                <a:schemeClr val="bg2">
                  <a:lumMod val="25000"/>
                </a:schemeClr>
              </a:solidFill>
              <a:ea typeface="Times New Roman" panose="02020603050405020304" pitchFamily="18" charset="0"/>
              <a:cs typeface="Times New Roman" panose="02020603050405020304" pitchFamily="18" charset="0"/>
            </a:endParaRPr>
          </a:p>
          <a:p>
            <a:pPr indent="449580">
              <a:spcAft>
                <a:spcPts val="0"/>
              </a:spcAft>
            </a:pPr>
            <a:r>
              <a:rPr lang="ru-RU" sz="2400" b="1" dirty="0">
                <a:solidFill>
                  <a:schemeClr val="bg2">
                    <a:lumMod val="25000"/>
                  </a:schemeClr>
                </a:solidFill>
                <a:ea typeface="Calibri" panose="020F0502020204030204" pitchFamily="34" charset="0"/>
                <a:cs typeface="Wingdings" panose="05000000000000000000" pitchFamily="2" charset="2"/>
              </a:rPr>
              <a:t>Предметом</a:t>
            </a:r>
            <a:r>
              <a:rPr lang="ru-RU" sz="2400" dirty="0">
                <a:solidFill>
                  <a:schemeClr val="bg2">
                    <a:lumMod val="25000"/>
                  </a:schemeClr>
                </a:solidFill>
                <a:ea typeface="Calibri" panose="020F0502020204030204" pitchFamily="34" charset="0"/>
                <a:cs typeface="Wingdings" panose="05000000000000000000" pitchFamily="2" charset="2"/>
              </a:rPr>
              <a:t> исследования называется конкретно взятая составляющая выбранного объекта исследования. Это определенный вопрос, который затрагивается при рассмотрении затронутой проблематики. Это более узкое значение. Выбор предмета исследования определяется как адекватностью цели исследования, так и реальными методическими возможностями исследования. Выбор предмета исследования в значительной мере связывает цель исследования и собственно исследовательскую деятельность</a:t>
            </a:r>
            <a:endParaRPr lang="ru-RU" sz="2400" dirty="0">
              <a:solidFill>
                <a:schemeClr val="bg2">
                  <a:lumMod val="25000"/>
                </a:schemeClr>
              </a:solidFill>
              <a:effectLst/>
              <a:ea typeface="Calibri" panose="020F0502020204030204" pitchFamily="34" charset="0"/>
              <a:cs typeface="Wingdings" panose="05000000000000000000" pitchFamily="2" charset="2"/>
            </a:endParaRPr>
          </a:p>
        </p:txBody>
      </p:sp>
    </p:spTree>
    <p:extLst>
      <p:ext uri="{BB962C8B-B14F-4D97-AF65-F5344CB8AC3E}">
        <p14:creationId xmlns:p14="http://schemas.microsoft.com/office/powerpoint/2010/main" val="2913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углы 2">
            <a:extLst>
              <a:ext uri="{FF2B5EF4-FFF2-40B4-BE49-F238E27FC236}">
                <a16:creationId xmlns:a16="http://schemas.microsoft.com/office/drawing/2014/main" id="{4722ABD0-4603-434F-B884-98E52520B73C}"/>
              </a:ext>
            </a:extLst>
          </p:cNvPr>
          <p:cNvSpPr/>
          <p:nvPr/>
        </p:nvSpPr>
        <p:spPr>
          <a:xfrm>
            <a:off x="551475" y="2494500"/>
            <a:ext cx="3240000" cy="1935000"/>
          </a:xfrm>
          <a:prstGeom prst="roundRect">
            <a:avLst/>
          </a:prstGeom>
          <a:noFill/>
          <a:ln w="63500" cap="flat" cmpd="sng" algn="ctr">
            <a:solidFill>
              <a:schemeClr val="bg2">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Прямоугольник: скругленные углы 3">
            <a:extLst>
              <a:ext uri="{FF2B5EF4-FFF2-40B4-BE49-F238E27FC236}">
                <a16:creationId xmlns:a16="http://schemas.microsoft.com/office/drawing/2014/main" id="{BA91CA74-EB91-4124-89FB-7717B06E2A6C}"/>
              </a:ext>
            </a:extLst>
          </p:cNvPr>
          <p:cNvSpPr/>
          <p:nvPr/>
        </p:nvSpPr>
        <p:spPr>
          <a:xfrm>
            <a:off x="4601475" y="2487900"/>
            <a:ext cx="3240000" cy="1935000"/>
          </a:xfrm>
          <a:prstGeom prst="roundRect">
            <a:avLst/>
          </a:prstGeom>
          <a:noFill/>
          <a:ln w="6350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Прямоугольник: скругленные углы 4">
            <a:extLst>
              <a:ext uri="{FF2B5EF4-FFF2-40B4-BE49-F238E27FC236}">
                <a16:creationId xmlns:a16="http://schemas.microsoft.com/office/drawing/2014/main" id="{F22B0AB6-277E-4ADA-AC26-C842F8F2256F}"/>
              </a:ext>
            </a:extLst>
          </p:cNvPr>
          <p:cNvSpPr/>
          <p:nvPr/>
        </p:nvSpPr>
        <p:spPr>
          <a:xfrm>
            <a:off x="8651475" y="2486850"/>
            <a:ext cx="3240000" cy="1935000"/>
          </a:xfrm>
          <a:prstGeom prst="roundRect">
            <a:avLst/>
          </a:prstGeom>
          <a:noFill/>
          <a:ln w="635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7C0C781-5795-4344-A9D0-23C9DD28E968}"/>
              </a:ext>
            </a:extLst>
          </p:cNvPr>
          <p:cNvSpPr txBox="1"/>
          <p:nvPr/>
        </p:nvSpPr>
        <p:spPr>
          <a:xfrm>
            <a:off x="3386556" y="1745626"/>
            <a:ext cx="809837"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chemeClr val="bg2">
                    <a:lumMod val="25000"/>
                  </a:schemeClr>
                </a:solidFill>
                <a:effectLst/>
                <a:uLnTx/>
                <a:uFillTx/>
              </a:rPr>
              <a:t>0</a:t>
            </a:r>
            <a:r>
              <a:rPr kumimoji="0" lang="en-US" sz="4800" b="1" i="0" u="none" strike="noStrike" kern="0" cap="none" spc="0" normalizeH="0" baseline="0" noProof="0" dirty="0" smtClean="0">
                <a:ln>
                  <a:noFill/>
                </a:ln>
                <a:solidFill>
                  <a:schemeClr val="bg2">
                    <a:lumMod val="25000"/>
                  </a:schemeClr>
                </a:solidFill>
                <a:effectLst/>
                <a:uLnTx/>
                <a:uFillTx/>
              </a:rPr>
              <a:t>1</a:t>
            </a:r>
            <a:endParaRPr kumimoji="0" lang="ru-RU" sz="4800" b="1" i="0" u="none" strike="noStrike" kern="0" cap="none" spc="0" normalizeH="0" baseline="0" noProof="0" dirty="0" smtClean="0">
              <a:ln>
                <a:noFill/>
              </a:ln>
              <a:solidFill>
                <a:schemeClr val="bg2">
                  <a:lumMod val="25000"/>
                </a:schemeClr>
              </a:solidFill>
              <a:effectLst/>
              <a:uLnTx/>
              <a:uFillTx/>
            </a:endParaRPr>
          </a:p>
        </p:txBody>
      </p:sp>
      <p:sp>
        <p:nvSpPr>
          <p:cNvPr id="15" name="TextBox 14">
            <a:extLst>
              <a:ext uri="{FF2B5EF4-FFF2-40B4-BE49-F238E27FC236}">
                <a16:creationId xmlns:a16="http://schemas.microsoft.com/office/drawing/2014/main" id="{421ABD67-A4A6-4F05-BEFC-3D604BB00EAB}"/>
              </a:ext>
            </a:extLst>
          </p:cNvPr>
          <p:cNvSpPr txBox="1"/>
          <p:nvPr/>
        </p:nvSpPr>
        <p:spPr>
          <a:xfrm>
            <a:off x="7413401" y="1745626"/>
            <a:ext cx="809837"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chemeClr val="bg2">
                    <a:lumMod val="50000"/>
                  </a:schemeClr>
                </a:solidFill>
                <a:effectLst/>
                <a:uLnTx/>
                <a:uFillTx/>
              </a:rPr>
              <a:t>0</a:t>
            </a:r>
            <a:r>
              <a:rPr kumimoji="0" lang="en-US" sz="4800" b="1" i="0" u="none" strike="noStrike" kern="0" cap="none" spc="0" normalizeH="0" baseline="0" noProof="0" dirty="0" smtClean="0">
                <a:ln>
                  <a:noFill/>
                </a:ln>
                <a:solidFill>
                  <a:schemeClr val="bg2">
                    <a:lumMod val="50000"/>
                  </a:schemeClr>
                </a:solidFill>
                <a:effectLst/>
                <a:uLnTx/>
                <a:uFillTx/>
              </a:rPr>
              <a:t>2</a:t>
            </a:r>
            <a:endParaRPr kumimoji="0" lang="ru-RU" sz="4800" b="1" i="0" u="none" strike="noStrike" kern="0" cap="none" spc="0" normalizeH="0" baseline="0" noProof="0" dirty="0" smtClean="0">
              <a:ln>
                <a:noFill/>
              </a:ln>
              <a:solidFill>
                <a:schemeClr val="bg2">
                  <a:lumMod val="50000"/>
                </a:schemeClr>
              </a:solidFill>
              <a:effectLst/>
              <a:uLnTx/>
              <a:uFillTx/>
            </a:endParaRPr>
          </a:p>
        </p:txBody>
      </p:sp>
      <p:pic>
        <p:nvPicPr>
          <p:cNvPr id="16" name="Рисунок 15">
            <a:extLst>
              <a:ext uri="{FF2B5EF4-FFF2-40B4-BE49-F238E27FC236}">
                <a16:creationId xmlns:a16="http://schemas.microsoft.com/office/drawing/2014/main" id="{4CE106CB-8EE2-4E78-8CFE-2F5CD5CAC14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500412" y="275061"/>
            <a:ext cx="1342125" cy="1342125"/>
          </a:xfrm>
          <a:prstGeom prst="rect">
            <a:avLst/>
          </a:prstGeom>
        </p:spPr>
      </p:pic>
      <p:pic>
        <p:nvPicPr>
          <p:cNvPr id="17" name="Рисунок 16">
            <a:extLst>
              <a:ext uri="{FF2B5EF4-FFF2-40B4-BE49-F238E27FC236}">
                <a16:creationId xmlns:a16="http://schemas.microsoft.com/office/drawing/2014/main" id="{AC63A0C4-4072-4D32-82BF-86A0CDEF9F2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5631169" y="577327"/>
            <a:ext cx="1122056" cy="1122056"/>
          </a:xfrm>
          <a:prstGeom prst="rect">
            <a:avLst/>
          </a:prstGeom>
        </p:spPr>
      </p:pic>
      <p:pic>
        <p:nvPicPr>
          <p:cNvPr id="18" name="Рисунок 17">
            <a:extLst>
              <a:ext uri="{FF2B5EF4-FFF2-40B4-BE49-F238E27FC236}">
                <a16:creationId xmlns:a16="http://schemas.microsoft.com/office/drawing/2014/main" id="{D3938F70-2098-4E3C-86CC-FAAC9829999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p:blipFill>
        <p:spPr>
          <a:xfrm>
            <a:off x="9798149" y="439453"/>
            <a:ext cx="1177733" cy="1177733"/>
          </a:xfrm>
          <a:prstGeom prst="rect">
            <a:avLst/>
          </a:prstGeom>
        </p:spPr>
      </p:pic>
      <p:sp>
        <p:nvSpPr>
          <p:cNvPr id="19" name="TextBox 18">
            <a:extLst>
              <a:ext uri="{FF2B5EF4-FFF2-40B4-BE49-F238E27FC236}">
                <a16:creationId xmlns:a16="http://schemas.microsoft.com/office/drawing/2014/main" id="{421ABD67-A4A6-4F05-BEFC-3D604BB00EAB}"/>
              </a:ext>
            </a:extLst>
          </p:cNvPr>
          <p:cNvSpPr txBox="1"/>
          <p:nvPr/>
        </p:nvSpPr>
        <p:spPr>
          <a:xfrm>
            <a:off x="11166251" y="1793250"/>
            <a:ext cx="809837" cy="83099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800" b="1" i="0" u="none" strike="noStrike" kern="0" cap="none" spc="0" normalizeH="0" baseline="0" noProof="0" dirty="0" smtClean="0">
                <a:ln>
                  <a:noFill/>
                </a:ln>
                <a:solidFill>
                  <a:schemeClr val="bg1">
                    <a:lumMod val="65000"/>
                  </a:schemeClr>
                </a:solidFill>
                <a:effectLst/>
                <a:uLnTx/>
                <a:uFillTx/>
              </a:rPr>
              <a:t>0</a:t>
            </a:r>
            <a:r>
              <a:rPr lang="ru-RU" sz="4800" b="1" kern="0" dirty="0">
                <a:solidFill>
                  <a:schemeClr val="bg1">
                    <a:lumMod val="65000"/>
                  </a:schemeClr>
                </a:solidFill>
              </a:rPr>
              <a:t>3</a:t>
            </a:r>
            <a:endParaRPr kumimoji="0" lang="ru-RU" sz="4800" b="1" i="0" u="none" strike="noStrike" kern="0" cap="none" spc="0" normalizeH="0" baseline="0" noProof="0" dirty="0" smtClean="0">
              <a:ln>
                <a:noFill/>
              </a:ln>
              <a:solidFill>
                <a:schemeClr val="bg1">
                  <a:lumMod val="65000"/>
                </a:schemeClr>
              </a:solidFill>
              <a:effectLst/>
              <a:uLnTx/>
              <a:uFillTx/>
            </a:endParaRPr>
          </a:p>
        </p:txBody>
      </p:sp>
      <p:sp>
        <p:nvSpPr>
          <p:cNvPr id="20" name="Прямоугольник 19">
            <a:extLst>
              <a:ext uri="{FF2B5EF4-FFF2-40B4-BE49-F238E27FC236}">
                <a16:creationId xmlns:a16="http://schemas.microsoft.com/office/drawing/2014/main" id="{CED6E7A6-B8D6-4244-B6A1-E489EE2D22CB}"/>
              </a:ext>
            </a:extLst>
          </p:cNvPr>
          <p:cNvSpPr/>
          <p:nvPr/>
        </p:nvSpPr>
        <p:spPr>
          <a:xfrm>
            <a:off x="1500412" y="3132234"/>
            <a:ext cx="1342125" cy="646331"/>
          </a:xfrm>
          <a:prstGeom prst="rect">
            <a:avLst/>
          </a:prstGeom>
        </p:spPr>
        <p:txBody>
          <a:bodyPr wrap="square">
            <a:spAutoFit/>
          </a:bodyPr>
          <a:lstStyle/>
          <a:p>
            <a:r>
              <a:rPr lang="ru-RU" sz="3600" b="1" dirty="0" smtClean="0">
                <a:solidFill>
                  <a:schemeClr val="bg2">
                    <a:lumMod val="25000"/>
                  </a:schemeClr>
                </a:solidFill>
                <a:effectLst>
                  <a:outerShdw blurRad="38100" dist="38100" dir="2700000" algn="tl">
                    <a:srgbClr val="000000">
                      <a:alpha val="43137"/>
                    </a:srgbClr>
                  </a:outerShdw>
                </a:effectLst>
              </a:rPr>
              <a:t>Цель</a:t>
            </a:r>
            <a:endParaRPr lang="ru-RU" sz="3600" b="1" dirty="0">
              <a:solidFill>
                <a:schemeClr val="bg2">
                  <a:lumMod val="25000"/>
                </a:schemeClr>
              </a:solidFill>
              <a:effectLst>
                <a:outerShdw blurRad="38100" dist="38100" dir="2700000" algn="tl">
                  <a:srgbClr val="000000">
                    <a:alpha val="43137"/>
                  </a:srgbClr>
                </a:outerShdw>
              </a:effectLst>
            </a:endParaRPr>
          </a:p>
        </p:txBody>
      </p:sp>
      <p:sp>
        <p:nvSpPr>
          <p:cNvPr id="21" name="Прямоугольник 20">
            <a:extLst>
              <a:ext uri="{FF2B5EF4-FFF2-40B4-BE49-F238E27FC236}">
                <a16:creationId xmlns:a16="http://schemas.microsoft.com/office/drawing/2014/main" id="{CED6E7A6-B8D6-4244-B6A1-E489EE2D22CB}"/>
              </a:ext>
            </a:extLst>
          </p:cNvPr>
          <p:cNvSpPr/>
          <p:nvPr/>
        </p:nvSpPr>
        <p:spPr>
          <a:xfrm>
            <a:off x="5414966" y="3132233"/>
            <a:ext cx="1613018" cy="646331"/>
          </a:xfrm>
          <a:prstGeom prst="rect">
            <a:avLst/>
          </a:prstGeom>
        </p:spPr>
        <p:txBody>
          <a:bodyPr wrap="square">
            <a:spAutoFit/>
          </a:bodyPr>
          <a:lstStyle/>
          <a:p>
            <a:r>
              <a:rPr lang="ru-RU" sz="3600" b="1" dirty="0" smtClean="0">
                <a:solidFill>
                  <a:schemeClr val="bg2">
                    <a:lumMod val="25000"/>
                  </a:schemeClr>
                </a:solidFill>
                <a:effectLst>
                  <a:outerShdw blurRad="38100" dist="38100" dir="2700000" algn="tl">
                    <a:srgbClr val="000000">
                      <a:alpha val="43137"/>
                    </a:srgbClr>
                  </a:outerShdw>
                </a:effectLst>
              </a:rPr>
              <a:t>Задачи</a:t>
            </a:r>
            <a:endParaRPr lang="ru-RU" sz="3600" b="1" dirty="0">
              <a:solidFill>
                <a:schemeClr val="bg2">
                  <a:lumMod val="25000"/>
                </a:schemeClr>
              </a:solidFill>
              <a:effectLst>
                <a:outerShdw blurRad="38100" dist="38100" dir="2700000" algn="tl">
                  <a:srgbClr val="000000">
                    <a:alpha val="43137"/>
                  </a:srgbClr>
                </a:outerShdw>
              </a:effectLst>
            </a:endParaRPr>
          </a:p>
        </p:txBody>
      </p:sp>
      <p:sp>
        <p:nvSpPr>
          <p:cNvPr id="22" name="Прямоугольник 21">
            <a:extLst>
              <a:ext uri="{FF2B5EF4-FFF2-40B4-BE49-F238E27FC236}">
                <a16:creationId xmlns:a16="http://schemas.microsoft.com/office/drawing/2014/main" id="{CED6E7A6-B8D6-4244-B6A1-E489EE2D22CB}"/>
              </a:ext>
            </a:extLst>
          </p:cNvPr>
          <p:cNvSpPr/>
          <p:nvPr/>
        </p:nvSpPr>
        <p:spPr>
          <a:xfrm>
            <a:off x="9215441" y="3132232"/>
            <a:ext cx="2112068" cy="646331"/>
          </a:xfrm>
          <a:prstGeom prst="rect">
            <a:avLst/>
          </a:prstGeom>
        </p:spPr>
        <p:txBody>
          <a:bodyPr wrap="square">
            <a:spAutoFit/>
          </a:bodyPr>
          <a:lstStyle/>
          <a:p>
            <a:r>
              <a:rPr lang="ru-RU" sz="3600" b="1" dirty="0" smtClean="0">
                <a:solidFill>
                  <a:schemeClr val="bg2">
                    <a:lumMod val="25000"/>
                  </a:schemeClr>
                </a:solidFill>
                <a:effectLst>
                  <a:outerShdw blurRad="38100" dist="38100" dir="2700000" algn="tl">
                    <a:srgbClr val="000000">
                      <a:alpha val="43137"/>
                    </a:srgbClr>
                  </a:outerShdw>
                </a:effectLst>
              </a:rPr>
              <a:t>Гипотеза</a:t>
            </a:r>
            <a:endParaRPr lang="ru-RU" sz="3600" b="1"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11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47725" y="628650"/>
            <a:ext cx="11029950" cy="5632311"/>
          </a:xfrm>
          <a:prstGeom prst="rect">
            <a:avLst/>
          </a:prstGeom>
        </p:spPr>
        <p:txBody>
          <a:bodyPr wrap="square">
            <a:spAutoFit/>
          </a:bodyPr>
          <a:lstStyle/>
          <a:p>
            <a:r>
              <a:rPr lang="ru-RU" sz="3600" b="1" dirty="0">
                <a:solidFill>
                  <a:schemeClr val="bg2">
                    <a:lumMod val="25000"/>
                  </a:schemeClr>
                </a:solidFill>
                <a:effectLst>
                  <a:outerShdw blurRad="38100" dist="38100" dir="2700000" algn="tl">
                    <a:srgbClr val="000000">
                      <a:alpha val="43137"/>
                    </a:srgbClr>
                  </a:outerShdw>
                </a:effectLst>
              </a:rPr>
              <a:t>Цель</a:t>
            </a:r>
            <a:r>
              <a:rPr lang="ru-RU" sz="3600" dirty="0">
                <a:solidFill>
                  <a:schemeClr val="bg2">
                    <a:lumMod val="25000"/>
                  </a:schemeClr>
                </a:solidFill>
              </a:rPr>
              <a:t> представляет собой конечный результат поиска, исследования, то, ради чего оно выполняется. Для формулировки цели рекомендуется использовать такие глагольные существительные, как «изучение», «рассмотрение», «установление», «проведение анализа», «создание модели», «выявление связи», «оценка уровня» и другие. Цель исследовательской работы должна быть одна. </a:t>
            </a:r>
          </a:p>
          <a:p>
            <a:pPr algn="just"/>
            <a:r>
              <a:rPr lang="ru-RU" sz="3600" dirty="0">
                <a:solidFill>
                  <a:schemeClr val="bg2">
                    <a:lumMod val="25000"/>
                  </a:schemeClr>
                </a:solidFill>
              </a:rPr>
              <a:t> </a:t>
            </a:r>
            <a:r>
              <a:rPr lang="ru-RU" sz="3600" b="1" dirty="0">
                <a:solidFill>
                  <a:schemeClr val="bg2">
                    <a:lumMod val="25000"/>
                  </a:schemeClr>
                </a:solidFill>
                <a:effectLst>
                  <a:outerShdw blurRad="38100" dist="38100" dir="2700000" algn="tl">
                    <a:srgbClr val="000000">
                      <a:alpha val="43137"/>
                    </a:srgbClr>
                  </a:outerShdw>
                </a:effectLst>
              </a:rPr>
              <a:t>Цель</a:t>
            </a:r>
            <a:r>
              <a:rPr lang="ru-RU" sz="3600" dirty="0">
                <a:solidFill>
                  <a:schemeClr val="bg2">
                    <a:lumMod val="25000"/>
                  </a:schemeClr>
                </a:solidFill>
              </a:rPr>
              <a:t> работы конкретизируется в поставленных задачах.</a:t>
            </a:r>
          </a:p>
        </p:txBody>
      </p:sp>
    </p:spTree>
    <p:extLst>
      <p:ext uri="{BB962C8B-B14F-4D97-AF65-F5344CB8AC3E}">
        <p14:creationId xmlns:p14="http://schemas.microsoft.com/office/powerpoint/2010/main" val="176769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09649" y="236220"/>
            <a:ext cx="10829925" cy="6001643"/>
          </a:xfrm>
          <a:prstGeom prst="rect">
            <a:avLst/>
          </a:prstGeom>
        </p:spPr>
        <p:txBody>
          <a:bodyPr wrap="square">
            <a:spAutoFit/>
          </a:bodyPr>
          <a:lstStyle/>
          <a:p>
            <a:pPr algn="just"/>
            <a:r>
              <a:rPr lang="ru-RU" sz="3200" b="1" dirty="0">
                <a:solidFill>
                  <a:schemeClr val="bg2">
                    <a:lumMod val="25000"/>
                  </a:schemeClr>
                </a:solidFill>
                <a:effectLst>
                  <a:outerShdw blurRad="38100" dist="38100" dir="2700000" algn="tl">
                    <a:srgbClr val="000000">
                      <a:alpha val="43137"/>
                    </a:srgbClr>
                  </a:outerShdw>
                </a:effectLst>
              </a:rPr>
              <a:t>Задачи</a:t>
            </a:r>
            <a:r>
              <a:rPr lang="ru-RU" sz="3200" dirty="0">
                <a:solidFill>
                  <a:schemeClr val="bg2">
                    <a:lumMod val="25000"/>
                  </a:schemeClr>
                </a:solidFill>
              </a:rPr>
              <a:t> исследования определяют логику и этапы работы, поэтому описание задач должно представлять собой определенную последовательность  (план) действий. </a:t>
            </a:r>
            <a:endParaRPr lang="ru-RU" sz="3200" dirty="0" smtClean="0">
              <a:solidFill>
                <a:schemeClr val="bg2">
                  <a:lumMod val="25000"/>
                </a:schemeClr>
              </a:solidFill>
            </a:endParaRPr>
          </a:p>
          <a:p>
            <a:pPr algn="just"/>
            <a:endParaRPr lang="ru-RU" sz="3200" dirty="0">
              <a:solidFill>
                <a:schemeClr val="bg2">
                  <a:lumMod val="25000"/>
                </a:schemeClr>
              </a:solidFill>
            </a:endParaRPr>
          </a:p>
          <a:p>
            <a:pPr algn="just"/>
            <a:r>
              <a:rPr lang="ru-RU" sz="3200" dirty="0" smtClean="0">
                <a:solidFill>
                  <a:schemeClr val="bg2">
                    <a:lumMod val="25000"/>
                  </a:schemeClr>
                </a:solidFill>
              </a:rPr>
              <a:t>Пример </a:t>
            </a:r>
            <a:r>
              <a:rPr lang="ru-RU" sz="3200" dirty="0">
                <a:solidFill>
                  <a:schemeClr val="bg2">
                    <a:lumMod val="25000"/>
                  </a:schemeClr>
                </a:solidFill>
              </a:rPr>
              <a:t>содержательных </a:t>
            </a:r>
            <a:r>
              <a:rPr lang="ru-RU" sz="3200" b="1" dirty="0">
                <a:solidFill>
                  <a:schemeClr val="bg2">
                    <a:lumMod val="25000"/>
                  </a:schemeClr>
                </a:solidFill>
                <a:effectLst>
                  <a:outerShdw blurRad="38100" dist="38100" dir="2700000" algn="tl">
                    <a:srgbClr val="000000">
                      <a:alpha val="43137"/>
                    </a:srgbClr>
                  </a:outerShdw>
                </a:effectLst>
              </a:rPr>
              <a:t>задач</a:t>
            </a:r>
            <a:r>
              <a:rPr lang="ru-RU" sz="3200" dirty="0">
                <a:solidFill>
                  <a:schemeClr val="bg2">
                    <a:lumMod val="25000"/>
                  </a:schemeClr>
                </a:solidFill>
              </a:rPr>
              <a:t>:</a:t>
            </a:r>
          </a:p>
          <a:p>
            <a:pPr marL="457200" indent="-457200" algn="just">
              <a:buFont typeface="Wingdings" panose="05000000000000000000" pitchFamily="2" charset="2"/>
              <a:buChar char="q"/>
            </a:pPr>
            <a:r>
              <a:rPr lang="ru-RU" sz="3200" dirty="0" smtClean="0">
                <a:solidFill>
                  <a:schemeClr val="bg2">
                    <a:lumMod val="25000"/>
                  </a:schemeClr>
                </a:solidFill>
              </a:rPr>
              <a:t>разработать </a:t>
            </a:r>
            <a:r>
              <a:rPr lang="ru-RU" sz="3200" dirty="0">
                <a:solidFill>
                  <a:schemeClr val="bg2">
                    <a:lumMod val="25000"/>
                  </a:schemeClr>
                </a:solidFill>
              </a:rPr>
              <a:t>опросник, анкету, направленную на выявление мнения кого-то о ком (о чём</a:t>
            </a:r>
            <a:r>
              <a:rPr lang="ru-RU" sz="3200" dirty="0" smtClean="0">
                <a:solidFill>
                  <a:schemeClr val="bg2">
                    <a:lumMod val="25000"/>
                  </a:schemeClr>
                </a:solidFill>
              </a:rPr>
              <a:t>);</a:t>
            </a:r>
          </a:p>
          <a:p>
            <a:pPr marL="457200" indent="-457200" algn="just">
              <a:buFont typeface="Wingdings" panose="05000000000000000000" pitchFamily="2" charset="2"/>
              <a:buChar char="q"/>
            </a:pPr>
            <a:r>
              <a:rPr lang="ru-RU" sz="3200" dirty="0" smtClean="0">
                <a:solidFill>
                  <a:schemeClr val="bg2">
                    <a:lumMod val="25000"/>
                  </a:schemeClr>
                </a:solidFill>
              </a:rPr>
              <a:t>составить план экспериментального исследования;</a:t>
            </a:r>
          </a:p>
          <a:p>
            <a:pPr marL="457200" indent="-457200" algn="just">
              <a:buFont typeface="Wingdings" panose="05000000000000000000" pitchFamily="2" charset="2"/>
              <a:buChar char="q"/>
            </a:pPr>
            <a:r>
              <a:rPr lang="ru-RU" sz="3200" dirty="0" smtClean="0">
                <a:solidFill>
                  <a:schemeClr val="bg2">
                    <a:lumMod val="25000"/>
                  </a:schemeClr>
                </a:solidFill>
              </a:rPr>
              <a:t>разработать </a:t>
            </a:r>
            <a:r>
              <a:rPr lang="ru-RU" sz="3200" dirty="0">
                <a:solidFill>
                  <a:schemeClr val="bg2">
                    <a:lumMod val="25000"/>
                  </a:schemeClr>
                </a:solidFill>
              </a:rPr>
              <a:t>различные критерии для </a:t>
            </a:r>
            <a:r>
              <a:rPr lang="ru-RU" sz="3200" dirty="0" smtClean="0">
                <a:solidFill>
                  <a:schemeClr val="bg2">
                    <a:lumMod val="25000"/>
                  </a:schemeClr>
                </a:solidFill>
              </a:rPr>
              <a:t>наблюдения;</a:t>
            </a:r>
          </a:p>
          <a:p>
            <a:pPr marL="457200" indent="-457200" algn="just">
              <a:buFont typeface="Wingdings" panose="05000000000000000000" pitchFamily="2" charset="2"/>
              <a:buChar char="q"/>
            </a:pPr>
            <a:r>
              <a:rPr lang="ru-RU" sz="3200" dirty="0" smtClean="0">
                <a:solidFill>
                  <a:schemeClr val="bg2">
                    <a:lumMod val="25000"/>
                  </a:schemeClr>
                </a:solidFill>
              </a:rPr>
              <a:t>составить </a:t>
            </a:r>
            <a:r>
              <a:rPr lang="ru-RU" sz="3200" dirty="0">
                <a:solidFill>
                  <a:schemeClr val="bg2">
                    <a:lumMod val="25000"/>
                  </a:schemeClr>
                </a:solidFill>
              </a:rPr>
              <a:t>схему анализа результатов. </a:t>
            </a:r>
            <a:endParaRPr lang="ru-RU" sz="3200" dirty="0" smtClean="0">
              <a:solidFill>
                <a:schemeClr val="bg2">
                  <a:lumMod val="25000"/>
                </a:schemeClr>
              </a:solidFill>
            </a:endParaRPr>
          </a:p>
          <a:p>
            <a:pPr algn="just"/>
            <a:endParaRPr lang="ru-RU" sz="3200" dirty="0">
              <a:solidFill>
                <a:schemeClr val="bg2">
                  <a:lumMod val="25000"/>
                </a:schemeClr>
              </a:solidFill>
            </a:endParaRPr>
          </a:p>
          <a:p>
            <a:pPr algn="just"/>
            <a:r>
              <a:rPr lang="ru-RU" sz="3200" dirty="0">
                <a:solidFill>
                  <a:schemeClr val="bg2">
                    <a:lumMod val="25000"/>
                  </a:schemeClr>
                </a:solidFill>
              </a:rPr>
              <a:t>Цель и задачи должны быть конкретными и ясными.</a:t>
            </a:r>
          </a:p>
        </p:txBody>
      </p:sp>
    </p:spTree>
    <p:extLst>
      <p:ext uri="{BB962C8B-B14F-4D97-AF65-F5344CB8AC3E}">
        <p14:creationId xmlns:p14="http://schemas.microsoft.com/office/powerpoint/2010/main" val="98833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33424" y="365969"/>
            <a:ext cx="11115675" cy="6124754"/>
          </a:xfrm>
          <a:prstGeom prst="rect">
            <a:avLst/>
          </a:prstGeom>
        </p:spPr>
        <p:txBody>
          <a:bodyPr wrap="square">
            <a:spAutoFit/>
          </a:bodyPr>
          <a:lstStyle/>
          <a:p>
            <a:pPr algn="just"/>
            <a:r>
              <a:rPr lang="ru-RU" sz="2800" b="1" dirty="0" smtClean="0">
                <a:solidFill>
                  <a:schemeClr val="bg2">
                    <a:lumMod val="25000"/>
                  </a:schemeClr>
                </a:solidFill>
                <a:effectLst>
                  <a:outerShdw blurRad="38100" dist="38100" dir="2700000" algn="tl">
                    <a:srgbClr val="000000">
                      <a:alpha val="43137"/>
                    </a:srgbClr>
                  </a:outerShdw>
                </a:effectLst>
              </a:rPr>
              <a:t>Гипотеза </a:t>
            </a:r>
            <a:r>
              <a:rPr lang="ru-RU" sz="2800" dirty="0" smtClean="0">
                <a:solidFill>
                  <a:schemeClr val="bg2">
                    <a:lumMod val="25000"/>
                  </a:schemeClr>
                </a:solidFill>
              </a:rPr>
              <a:t>- </a:t>
            </a:r>
            <a:r>
              <a:rPr lang="ru-RU" sz="2800" dirty="0">
                <a:solidFill>
                  <a:schemeClr val="bg2">
                    <a:lumMod val="25000"/>
                  </a:schemeClr>
                </a:solidFill>
              </a:rPr>
              <a:t>развернутое предположение, подробно излагающее модель, методику, технологию, систему мер того нововведения, в результате которого достигается цель </a:t>
            </a:r>
            <a:r>
              <a:rPr lang="ru-RU" sz="2800" dirty="0" smtClean="0">
                <a:solidFill>
                  <a:schemeClr val="bg2">
                    <a:lumMod val="25000"/>
                  </a:schemeClr>
                </a:solidFill>
              </a:rPr>
              <a:t>исследования</a:t>
            </a:r>
          </a:p>
          <a:p>
            <a:pPr algn="just"/>
            <a:endParaRPr lang="ru-RU" sz="2800" dirty="0">
              <a:solidFill>
                <a:schemeClr val="bg2">
                  <a:lumMod val="25000"/>
                </a:schemeClr>
              </a:solidFill>
            </a:endParaRPr>
          </a:p>
          <a:p>
            <a:pPr algn="just"/>
            <a:r>
              <a:rPr lang="ru-RU" sz="2800" dirty="0" smtClean="0">
                <a:solidFill>
                  <a:schemeClr val="bg2">
                    <a:lumMod val="25000"/>
                  </a:schemeClr>
                </a:solidFill>
              </a:rPr>
              <a:t>В </a:t>
            </a:r>
            <a:r>
              <a:rPr lang="ru-RU" sz="2800" dirty="0">
                <a:solidFill>
                  <a:schemeClr val="bg2">
                    <a:lumMod val="25000"/>
                  </a:schemeClr>
                </a:solidFill>
              </a:rPr>
              <a:t>качестве гипотезы могут быть предположения:</a:t>
            </a:r>
          </a:p>
          <a:p>
            <a:pPr marL="285750" indent="-285750" algn="just">
              <a:buFont typeface="Wingdings" panose="05000000000000000000" pitchFamily="2" charset="2"/>
              <a:buChar char="q"/>
            </a:pPr>
            <a:r>
              <a:rPr lang="ru-RU" sz="2800" dirty="0" smtClean="0">
                <a:solidFill>
                  <a:schemeClr val="bg2">
                    <a:lumMod val="25000"/>
                  </a:schemeClr>
                </a:solidFill>
              </a:rPr>
              <a:t>о </a:t>
            </a:r>
            <a:r>
              <a:rPr lang="ru-RU" sz="2800" dirty="0">
                <a:solidFill>
                  <a:schemeClr val="bg2">
                    <a:lumMod val="25000"/>
                  </a:schemeClr>
                </a:solidFill>
              </a:rPr>
              <a:t>существовании или отсутствии какого-либо феномена;</a:t>
            </a:r>
          </a:p>
          <a:p>
            <a:pPr marL="285750" indent="-285750" algn="just">
              <a:buFont typeface="Wingdings" panose="05000000000000000000" pitchFamily="2" charset="2"/>
              <a:buChar char="q"/>
            </a:pPr>
            <a:r>
              <a:rPr lang="ru-RU" sz="2800" dirty="0" smtClean="0">
                <a:solidFill>
                  <a:schemeClr val="bg2">
                    <a:lumMod val="25000"/>
                  </a:schemeClr>
                </a:solidFill>
              </a:rPr>
              <a:t>об </a:t>
            </a:r>
            <a:r>
              <a:rPr lang="ru-RU" sz="2800" dirty="0">
                <a:solidFill>
                  <a:schemeClr val="bg2">
                    <a:lumMod val="25000"/>
                  </a:schemeClr>
                </a:solidFill>
              </a:rPr>
              <a:t>условии его возникновения и проявления;</a:t>
            </a:r>
          </a:p>
          <a:p>
            <a:pPr marL="285750" indent="-285750" algn="just">
              <a:buFont typeface="Wingdings" panose="05000000000000000000" pitchFamily="2" charset="2"/>
              <a:buChar char="q"/>
            </a:pPr>
            <a:r>
              <a:rPr lang="ru-RU" sz="2800" dirty="0" smtClean="0">
                <a:solidFill>
                  <a:schemeClr val="bg2">
                    <a:lumMod val="25000"/>
                  </a:schemeClr>
                </a:solidFill>
              </a:rPr>
              <a:t>о </a:t>
            </a:r>
            <a:r>
              <a:rPr lang="ru-RU" sz="2800" dirty="0">
                <a:solidFill>
                  <a:schemeClr val="bg2">
                    <a:lumMod val="25000"/>
                  </a:schemeClr>
                </a:solidFill>
              </a:rPr>
              <a:t>взаимосвязи между явлениями;</a:t>
            </a:r>
          </a:p>
          <a:p>
            <a:pPr marL="285750" indent="-285750" algn="just">
              <a:buFont typeface="Wingdings" panose="05000000000000000000" pitchFamily="2" charset="2"/>
              <a:buChar char="q"/>
            </a:pPr>
            <a:r>
              <a:rPr lang="ru-RU" sz="2800" dirty="0" smtClean="0">
                <a:solidFill>
                  <a:schemeClr val="bg2">
                    <a:lumMod val="25000"/>
                  </a:schemeClr>
                </a:solidFill>
              </a:rPr>
              <a:t>о </a:t>
            </a:r>
            <a:r>
              <a:rPr lang="ru-RU" sz="2800" dirty="0">
                <a:solidFill>
                  <a:schemeClr val="bg2">
                    <a:lumMod val="25000"/>
                  </a:schemeClr>
                </a:solidFill>
              </a:rPr>
              <a:t>наличии свойства и степени его выраженности у какого-либо объекта</a:t>
            </a:r>
            <a:r>
              <a:rPr lang="ru-RU" sz="2800" dirty="0" smtClean="0">
                <a:solidFill>
                  <a:schemeClr val="bg2">
                    <a:lumMod val="25000"/>
                  </a:schemeClr>
                </a:solidFill>
              </a:rPr>
              <a:t>.</a:t>
            </a:r>
          </a:p>
          <a:p>
            <a:pPr algn="just"/>
            <a:endParaRPr lang="ru-RU" sz="2800" dirty="0">
              <a:solidFill>
                <a:schemeClr val="bg2">
                  <a:lumMod val="25000"/>
                </a:schemeClr>
              </a:solidFill>
            </a:endParaRPr>
          </a:p>
          <a:p>
            <a:pPr algn="just"/>
            <a:r>
              <a:rPr lang="ru-RU" sz="2800" dirty="0" smtClean="0">
                <a:solidFill>
                  <a:schemeClr val="bg2">
                    <a:lumMod val="25000"/>
                  </a:schemeClr>
                </a:solidFill>
              </a:rPr>
              <a:t>Гипотеза </a:t>
            </a:r>
            <a:r>
              <a:rPr lang="ru-RU" sz="2800" dirty="0">
                <a:solidFill>
                  <a:schemeClr val="bg2">
                    <a:lumMod val="25000"/>
                  </a:schemeClr>
                </a:solidFill>
              </a:rPr>
              <a:t>в рабочем или окончательном виде совсем не обязательно включается в текст исследовательской работы, но формулировать её необходимо, чтобы определить конкретную цель исследования.</a:t>
            </a:r>
          </a:p>
        </p:txBody>
      </p:sp>
    </p:spTree>
    <p:extLst>
      <p:ext uri="{BB962C8B-B14F-4D97-AF65-F5344CB8AC3E}">
        <p14:creationId xmlns:p14="http://schemas.microsoft.com/office/powerpoint/2010/main" val="182808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a:xfrm>
            <a:off x="1521541" y="318585"/>
            <a:ext cx="9035623" cy="1440160"/>
          </a:xfrm>
        </p:spPr>
        <p:txBody>
          <a:bodyPr>
            <a:normAutofit/>
          </a:bodyPr>
          <a:lstStyle/>
          <a:p>
            <a:pPr algn="ctr"/>
            <a:r>
              <a:rPr lang="ru-RU" sz="3600" dirty="0" smtClean="0">
                <a:solidFill>
                  <a:schemeClr val="bg2">
                    <a:lumMod val="25000"/>
                  </a:schemeClr>
                </a:solidFill>
                <a:latin typeface="+mn-lt"/>
              </a:rPr>
              <a:t>ПОИСК ИНФОРМАЦИИ</a:t>
            </a:r>
            <a:endParaRPr lang="ru-RU" sz="3600" dirty="0">
              <a:solidFill>
                <a:schemeClr val="bg2">
                  <a:lumMod val="25000"/>
                </a:schemeClr>
              </a:solidFill>
              <a:latin typeface="+mn-lt"/>
            </a:endParaRPr>
          </a:p>
        </p:txBody>
      </p:sp>
      <p:sp>
        <p:nvSpPr>
          <p:cNvPr id="6" name="Прямоугольник 5"/>
          <p:cNvSpPr/>
          <p:nvPr/>
        </p:nvSpPr>
        <p:spPr>
          <a:xfrm>
            <a:off x="1381125" y="3298997"/>
            <a:ext cx="10039349" cy="2554545"/>
          </a:xfrm>
          <a:prstGeom prst="rect">
            <a:avLst/>
          </a:prstGeom>
        </p:spPr>
        <p:txBody>
          <a:bodyPr wrap="square">
            <a:spAutoFit/>
          </a:bodyPr>
          <a:lstStyle/>
          <a:p>
            <a:pPr algn="just"/>
            <a:r>
              <a:rPr lang="ru-RU" sz="3200" b="1" dirty="0" err="1">
                <a:solidFill>
                  <a:schemeClr val="bg2">
                    <a:lumMod val="25000"/>
                  </a:schemeClr>
                </a:solidFill>
                <a:effectLst>
                  <a:outerShdw blurRad="38100" dist="38100" dir="2700000" algn="tl">
                    <a:srgbClr val="000000">
                      <a:alpha val="43137"/>
                    </a:srgbClr>
                  </a:outerShdw>
                </a:effectLst>
              </a:rPr>
              <a:t>Референтные</a:t>
            </a:r>
            <a:r>
              <a:rPr lang="ru-RU" sz="3200" b="1" dirty="0">
                <a:solidFill>
                  <a:schemeClr val="bg2">
                    <a:lumMod val="25000"/>
                  </a:schemeClr>
                </a:solidFill>
                <a:effectLst>
                  <a:outerShdw blurRad="38100" dist="38100" dir="2700000" algn="tl">
                    <a:srgbClr val="000000">
                      <a:alpha val="43137"/>
                    </a:srgbClr>
                  </a:outerShdw>
                </a:effectLst>
              </a:rPr>
              <a:t> группы</a:t>
            </a:r>
            <a:r>
              <a:rPr lang="ru-RU" sz="3200" b="1" dirty="0" smtClean="0">
                <a:solidFill>
                  <a:schemeClr val="bg2">
                    <a:lumMod val="25000"/>
                  </a:schemeClr>
                </a:solidFill>
                <a:effectLst>
                  <a:outerShdw blurRad="38100" dist="38100" dir="2700000" algn="tl">
                    <a:srgbClr val="000000">
                      <a:alpha val="43137"/>
                    </a:srgbClr>
                  </a:outerShdw>
                </a:effectLst>
              </a:rPr>
              <a:t>: </a:t>
            </a:r>
            <a:r>
              <a:rPr lang="ru-RU" sz="3200" dirty="0" smtClean="0">
                <a:solidFill>
                  <a:schemeClr val="bg2">
                    <a:lumMod val="25000"/>
                  </a:schemeClr>
                </a:solidFill>
              </a:rPr>
              <a:t>семья</a:t>
            </a:r>
            <a:r>
              <a:rPr lang="ru-RU" sz="3200" dirty="0">
                <a:solidFill>
                  <a:schemeClr val="bg2">
                    <a:lumMod val="25000"/>
                  </a:schemeClr>
                </a:solidFill>
              </a:rPr>
              <a:t>, друзья, коллеги по работе, представители профессиональных и общественных организаций, то есть это значимые для Вашего проекта люди, чье мнение, чья информация является авторитетным и содержательной. </a:t>
            </a:r>
          </a:p>
        </p:txBody>
      </p:sp>
      <p:sp>
        <p:nvSpPr>
          <p:cNvPr id="7" name="Прямоугольник 6"/>
          <p:cNvSpPr/>
          <p:nvPr/>
        </p:nvSpPr>
        <p:spPr>
          <a:xfrm>
            <a:off x="1381125" y="1659804"/>
            <a:ext cx="10039349" cy="1077218"/>
          </a:xfrm>
          <a:prstGeom prst="rect">
            <a:avLst/>
          </a:prstGeom>
        </p:spPr>
        <p:txBody>
          <a:bodyPr wrap="square">
            <a:spAutoFit/>
          </a:bodyPr>
          <a:lstStyle/>
          <a:p>
            <a:pPr algn="just"/>
            <a:r>
              <a:rPr lang="ru-RU" sz="3200" b="1" dirty="0" smtClean="0">
                <a:solidFill>
                  <a:schemeClr val="bg2">
                    <a:lumMod val="25000"/>
                  </a:schemeClr>
                </a:solidFill>
                <a:effectLst>
                  <a:outerShdw blurRad="38100" dist="38100" dir="2700000" algn="tl">
                    <a:srgbClr val="000000">
                      <a:alpha val="43137"/>
                    </a:srgbClr>
                  </a:outerShdw>
                </a:effectLst>
              </a:rPr>
              <a:t>Выборка информации </a:t>
            </a:r>
            <a:r>
              <a:rPr lang="ru-RU" sz="3200" dirty="0" smtClean="0">
                <a:solidFill>
                  <a:schemeClr val="bg2">
                    <a:lumMod val="25000"/>
                  </a:schemeClr>
                </a:solidFill>
              </a:rPr>
              <a:t>– где и на ком/на чём будут проводиться исследования</a:t>
            </a:r>
            <a:endParaRPr lang="ru-RU" sz="3200" dirty="0">
              <a:solidFill>
                <a:schemeClr val="bg2">
                  <a:lumMod val="25000"/>
                </a:schemeClr>
              </a:solidFill>
            </a:endParaRPr>
          </a:p>
        </p:txBody>
      </p:sp>
    </p:spTree>
    <p:extLst>
      <p:ext uri="{BB962C8B-B14F-4D97-AF65-F5344CB8AC3E}">
        <p14:creationId xmlns:p14="http://schemas.microsoft.com/office/powerpoint/2010/main" val="62825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52500" y="366743"/>
            <a:ext cx="10858500" cy="5878532"/>
          </a:xfrm>
          <a:prstGeom prst="rect">
            <a:avLst/>
          </a:prstGeom>
        </p:spPr>
        <p:txBody>
          <a:bodyPr wrap="square">
            <a:spAutoFit/>
          </a:bodyPr>
          <a:lstStyle/>
          <a:p>
            <a:r>
              <a:rPr lang="ru-RU" sz="2800" dirty="0">
                <a:solidFill>
                  <a:schemeClr val="bg2">
                    <a:lumMod val="25000"/>
                  </a:schemeClr>
                </a:solidFill>
              </a:rPr>
              <a:t>Для проекта о конкретном человеке или трудовой династии  Вам будут необходимы  </a:t>
            </a:r>
            <a:r>
              <a:rPr lang="ru-RU" sz="4000" b="1" dirty="0">
                <a:solidFill>
                  <a:schemeClr val="bg2">
                    <a:lumMod val="25000"/>
                  </a:schemeClr>
                </a:solidFill>
                <a:effectLst>
                  <a:outerShdw blurRad="38100" dist="38100" dir="2700000" algn="tl">
                    <a:srgbClr val="000000">
                      <a:alpha val="43137"/>
                    </a:srgbClr>
                  </a:outerShdw>
                </a:effectLst>
              </a:rPr>
              <a:t>сведения</a:t>
            </a:r>
            <a:r>
              <a:rPr lang="ru-RU" sz="2800" dirty="0" smtClean="0">
                <a:solidFill>
                  <a:schemeClr val="bg2">
                    <a:lumMod val="25000"/>
                  </a:schemeClr>
                </a:solidFill>
              </a:rPr>
              <a:t>:</a:t>
            </a:r>
          </a:p>
          <a:p>
            <a:endParaRPr lang="ru-RU" sz="2800" dirty="0">
              <a:solidFill>
                <a:schemeClr val="bg2">
                  <a:lumMod val="25000"/>
                </a:schemeClr>
              </a:solidFill>
            </a:endParaRPr>
          </a:p>
          <a:p>
            <a:pPr marL="285750" indent="-285750">
              <a:buFont typeface="Wingdings" panose="05000000000000000000" pitchFamily="2" charset="2"/>
              <a:buChar char="q"/>
            </a:pPr>
            <a:r>
              <a:rPr lang="ru-RU" sz="2800" dirty="0" smtClean="0">
                <a:solidFill>
                  <a:schemeClr val="bg2">
                    <a:lumMod val="25000"/>
                  </a:schemeClr>
                </a:solidFill>
              </a:rPr>
              <a:t>важнейшие </a:t>
            </a:r>
            <a:r>
              <a:rPr lang="ru-RU" sz="2800" dirty="0">
                <a:solidFill>
                  <a:schemeClr val="bg2">
                    <a:lumMod val="25000"/>
                  </a:schemeClr>
                </a:solidFill>
              </a:rPr>
              <a:t>биографические сведения о герое, (семье);</a:t>
            </a:r>
          </a:p>
          <a:p>
            <a:pPr marL="285750" indent="-285750">
              <a:buFont typeface="Wingdings" panose="05000000000000000000" pitchFamily="2" charset="2"/>
              <a:buChar char="q"/>
            </a:pPr>
            <a:r>
              <a:rPr lang="ru-RU" sz="2800" dirty="0" smtClean="0">
                <a:solidFill>
                  <a:schemeClr val="bg2">
                    <a:lumMod val="25000"/>
                  </a:schemeClr>
                </a:solidFill>
              </a:rPr>
              <a:t>особенности </a:t>
            </a:r>
            <a:r>
              <a:rPr lang="ru-RU" sz="2800" dirty="0">
                <a:solidFill>
                  <a:schemeClr val="bg2">
                    <a:lumMod val="25000"/>
                  </a:schemeClr>
                </a:solidFill>
              </a:rPr>
              <a:t>трудовой деятельности, трудовые подвиги;</a:t>
            </a:r>
          </a:p>
          <a:p>
            <a:pPr marL="285750" indent="-285750">
              <a:buFont typeface="Wingdings" panose="05000000000000000000" pitchFamily="2" charset="2"/>
              <a:buChar char="q"/>
            </a:pPr>
            <a:r>
              <a:rPr lang="ru-RU" sz="2800" dirty="0" smtClean="0">
                <a:solidFill>
                  <a:schemeClr val="bg2">
                    <a:lumMod val="25000"/>
                  </a:schemeClr>
                </a:solidFill>
              </a:rPr>
              <a:t>профессиональные </a:t>
            </a:r>
            <a:r>
              <a:rPr lang="ru-RU" sz="2800" dirty="0">
                <a:solidFill>
                  <a:schemeClr val="bg2">
                    <a:lumMod val="25000"/>
                  </a:schemeClr>
                </a:solidFill>
              </a:rPr>
              <a:t>достижения и награды и их основания;</a:t>
            </a:r>
          </a:p>
          <a:p>
            <a:pPr marL="285750" indent="-285750">
              <a:buFont typeface="Wingdings" panose="05000000000000000000" pitchFamily="2" charset="2"/>
              <a:buChar char="q"/>
            </a:pPr>
            <a:r>
              <a:rPr lang="ru-RU" sz="2800" dirty="0" smtClean="0">
                <a:solidFill>
                  <a:schemeClr val="bg2">
                    <a:lumMod val="25000"/>
                  </a:schemeClr>
                </a:solidFill>
              </a:rPr>
              <a:t>соответствие </a:t>
            </a:r>
            <a:r>
              <a:rPr lang="ru-RU" sz="2800" dirty="0">
                <a:solidFill>
                  <a:schemeClr val="bg2">
                    <a:lumMod val="25000"/>
                  </a:schemeClr>
                </a:solidFill>
              </a:rPr>
              <a:t>трудового наследия героя выбранной номинации, в которой он представлен;</a:t>
            </a:r>
          </a:p>
          <a:p>
            <a:pPr marL="285750" indent="-285750">
              <a:buFont typeface="Wingdings" panose="05000000000000000000" pitchFamily="2" charset="2"/>
              <a:buChar char="q"/>
            </a:pPr>
            <a:r>
              <a:rPr lang="ru-RU" sz="2800" dirty="0" smtClean="0">
                <a:solidFill>
                  <a:schemeClr val="bg2">
                    <a:lumMod val="25000"/>
                  </a:schemeClr>
                </a:solidFill>
              </a:rPr>
              <a:t>участие </a:t>
            </a:r>
            <a:r>
              <a:rPr lang="ru-RU" sz="2800" dirty="0">
                <a:solidFill>
                  <a:schemeClr val="bg2">
                    <a:lumMod val="25000"/>
                  </a:schemeClr>
                </a:solidFill>
              </a:rPr>
              <a:t>героя (семьи) в общественной жизни, вклад в развитие организации, населенного пункта, региона в целом;</a:t>
            </a:r>
          </a:p>
          <a:p>
            <a:pPr marL="285750" indent="-285750">
              <a:buFont typeface="Wingdings" panose="05000000000000000000" pitchFamily="2" charset="2"/>
              <a:buChar char="q"/>
            </a:pPr>
            <a:r>
              <a:rPr lang="ru-RU" sz="2800" dirty="0" smtClean="0">
                <a:solidFill>
                  <a:schemeClr val="bg2">
                    <a:lumMod val="25000"/>
                  </a:schemeClr>
                </a:solidFill>
              </a:rPr>
              <a:t>особенности </a:t>
            </a:r>
            <a:r>
              <a:rPr lang="ru-RU" sz="2800" dirty="0">
                <a:solidFill>
                  <a:schemeClr val="bg2">
                    <a:lumMod val="25000"/>
                  </a:schemeClr>
                </a:solidFill>
              </a:rPr>
              <a:t>личности героя, соответствующие образу достойного человека – гражданина Костромской области и Российской Федерации в целом.</a:t>
            </a:r>
          </a:p>
        </p:txBody>
      </p:sp>
    </p:spTree>
    <p:extLst>
      <p:ext uri="{BB962C8B-B14F-4D97-AF65-F5344CB8AC3E}">
        <p14:creationId xmlns:p14="http://schemas.microsoft.com/office/powerpoint/2010/main" val="422683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166253" y="2244437"/>
            <a:ext cx="11841019" cy="2747036"/>
          </a:xfrm>
        </p:spPr>
        <p:txBody>
          <a:bodyPr>
            <a:normAutofit fontScale="90000"/>
          </a:bodyPr>
          <a:lstStyle/>
          <a:p>
            <a:pPr algn="ctr">
              <a:lnSpc>
                <a:spcPct val="100000"/>
              </a:lnSpc>
            </a:pPr>
            <a:r>
              <a:rPr lang="ru-RU" sz="3600" dirty="0" smtClean="0">
                <a:solidFill>
                  <a:schemeClr val="bg2">
                    <a:lumMod val="25000"/>
                  </a:schemeClr>
                </a:solidFill>
                <a:latin typeface="+mn-lt"/>
              </a:rPr>
              <a:t>Стратегия развития воспитания в </a:t>
            </a:r>
            <a:br>
              <a:rPr lang="ru-RU" sz="3600" dirty="0" smtClean="0">
                <a:solidFill>
                  <a:schemeClr val="bg2">
                    <a:lumMod val="25000"/>
                  </a:schemeClr>
                </a:solidFill>
                <a:latin typeface="+mn-lt"/>
              </a:rPr>
            </a:br>
            <a:r>
              <a:rPr lang="ru-RU" sz="3600" dirty="0" smtClean="0">
                <a:solidFill>
                  <a:schemeClr val="bg2">
                    <a:lumMod val="25000"/>
                  </a:schemeClr>
                </a:solidFill>
                <a:latin typeface="+mn-lt"/>
              </a:rPr>
              <a:t>Российской Федерации до 2025 года </a:t>
            </a:r>
            <a:br>
              <a:rPr lang="ru-RU" sz="3600" dirty="0" smtClean="0">
                <a:solidFill>
                  <a:schemeClr val="bg2">
                    <a:lumMod val="25000"/>
                  </a:schemeClr>
                </a:solidFill>
                <a:latin typeface="+mn-lt"/>
              </a:rPr>
            </a:br>
            <a:r>
              <a:rPr lang="ru-RU" dirty="0" smtClean="0">
                <a:solidFill>
                  <a:schemeClr val="bg2">
                    <a:lumMod val="25000"/>
                  </a:schemeClr>
                </a:solidFill>
                <a:latin typeface="+mn-lt"/>
              </a:rPr>
              <a:t/>
            </a:r>
            <a:br>
              <a:rPr lang="ru-RU" dirty="0" smtClean="0">
                <a:solidFill>
                  <a:schemeClr val="bg2">
                    <a:lumMod val="25000"/>
                  </a:schemeClr>
                </a:solidFill>
                <a:latin typeface="+mn-lt"/>
              </a:rPr>
            </a:br>
            <a:r>
              <a:rPr lang="ru-RU" sz="3600" dirty="0" smtClean="0">
                <a:solidFill>
                  <a:schemeClr val="bg2">
                    <a:lumMod val="25000"/>
                  </a:schemeClr>
                </a:solidFill>
                <a:latin typeface="+mn-lt"/>
              </a:rPr>
              <a:t>Федеральный проект </a:t>
            </a:r>
            <a:br>
              <a:rPr lang="ru-RU" sz="3600" dirty="0" smtClean="0">
                <a:solidFill>
                  <a:schemeClr val="bg2">
                    <a:lumMod val="25000"/>
                  </a:schemeClr>
                </a:solidFill>
                <a:latin typeface="+mn-lt"/>
              </a:rPr>
            </a:br>
            <a:r>
              <a:rPr lang="ru-RU" sz="3600" dirty="0" smtClean="0">
                <a:solidFill>
                  <a:schemeClr val="bg2">
                    <a:lumMod val="25000"/>
                  </a:schemeClr>
                </a:solidFill>
                <a:latin typeface="+mn-lt"/>
              </a:rPr>
              <a:t>«Патриотическое воспитание граждан Российской Федерации»</a:t>
            </a:r>
            <a:br>
              <a:rPr lang="ru-RU" sz="3600" dirty="0" smtClean="0">
                <a:solidFill>
                  <a:schemeClr val="bg2">
                    <a:lumMod val="25000"/>
                  </a:schemeClr>
                </a:solidFill>
                <a:latin typeface="+mn-lt"/>
              </a:rPr>
            </a:br>
            <a:r>
              <a:rPr lang="ru-RU" sz="3600" dirty="0">
                <a:solidFill>
                  <a:schemeClr val="bg2">
                    <a:lumMod val="25000"/>
                  </a:schemeClr>
                </a:solidFill>
                <a:latin typeface="+mn-lt"/>
              </a:rPr>
              <a:t>Н</a:t>
            </a:r>
            <a:r>
              <a:rPr lang="ru-RU" sz="3600" dirty="0" smtClean="0">
                <a:solidFill>
                  <a:schemeClr val="bg2">
                    <a:lumMod val="25000"/>
                  </a:schemeClr>
                </a:solidFill>
                <a:latin typeface="+mn-lt"/>
              </a:rPr>
              <a:t>ациональный проект «Образование»</a:t>
            </a:r>
            <a:br>
              <a:rPr lang="ru-RU" sz="3600" dirty="0" smtClean="0">
                <a:solidFill>
                  <a:schemeClr val="bg2">
                    <a:lumMod val="25000"/>
                  </a:schemeClr>
                </a:solidFill>
                <a:latin typeface="+mn-lt"/>
              </a:rPr>
            </a:br>
            <a:r>
              <a:rPr lang="ru-RU" sz="3600" dirty="0" smtClean="0">
                <a:solidFill>
                  <a:schemeClr val="bg2">
                    <a:lumMod val="25000"/>
                  </a:schemeClr>
                </a:solidFill>
                <a:latin typeface="+mn-lt"/>
              </a:rPr>
              <a:t/>
            </a:r>
            <a:br>
              <a:rPr lang="ru-RU" sz="3600" dirty="0" smtClean="0">
                <a:solidFill>
                  <a:schemeClr val="bg2">
                    <a:lumMod val="25000"/>
                  </a:schemeClr>
                </a:solidFill>
                <a:latin typeface="+mn-lt"/>
              </a:rPr>
            </a:br>
            <a:r>
              <a:rPr lang="ru-RU" sz="3600" dirty="0" smtClean="0">
                <a:solidFill>
                  <a:schemeClr val="bg2">
                    <a:lumMod val="25000"/>
                  </a:schemeClr>
                </a:solidFill>
                <a:latin typeface="+mn-lt"/>
              </a:rPr>
              <a:t>Конкурсная программа в рамках фестиваля-конкурса </a:t>
            </a:r>
            <a:br>
              <a:rPr lang="ru-RU" sz="3600" dirty="0" smtClean="0">
                <a:solidFill>
                  <a:schemeClr val="bg2">
                    <a:lumMod val="25000"/>
                  </a:schemeClr>
                </a:solidFill>
                <a:latin typeface="+mn-lt"/>
              </a:rPr>
            </a:br>
            <a:r>
              <a:rPr lang="ru-RU" sz="3600" dirty="0" smtClean="0">
                <a:solidFill>
                  <a:schemeClr val="bg2">
                    <a:lumMod val="25000"/>
                  </a:schemeClr>
                </a:solidFill>
                <a:latin typeface="+mn-lt"/>
              </a:rPr>
              <a:t>«Человек труда Костромской области»</a:t>
            </a:r>
            <a:r>
              <a:rPr lang="ru-RU" dirty="0" smtClean="0">
                <a:solidFill>
                  <a:schemeClr val="bg2">
                    <a:lumMod val="25000"/>
                  </a:schemeClr>
                </a:solidFill>
                <a:latin typeface="+mn-lt"/>
              </a:rPr>
              <a:t/>
            </a:r>
            <a:br>
              <a:rPr lang="ru-RU" dirty="0" smtClean="0">
                <a:solidFill>
                  <a:schemeClr val="bg2">
                    <a:lumMod val="25000"/>
                  </a:schemeClr>
                </a:solidFill>
                <a:latin typeface="+mn-lt"/>
              </a:rPr>
            </a:br>
            <a:r>
              <a:rPr lang="ru-RU" sz="3600" dirty="0" smtClean="0">
                <a:solidFill>
                  <a:schemeClr val="bg2">
                    <a:lumMod val="25000"/>
                  </a:schemeClr>
                </a:solidFill>
                <a:latin typeface="+mn-lt"/>
              </a:rPr>
              <a:t>Приказ департамента образования и науки Костромской области от 2 апреля 2021 года № 494</a:t>
            </a:r>
            <a:br>
              <a:rPr lang="ru-RU" sz="3600" dirty="0" smtClean="0">
                <a:solidFill>
                  <a:schemeClr val="bg2">
                    <a:lumMod val="25000"/>
                  </a:schemeClr>
                </a:solidFill>
                <a:latin typeface="+mn-lt"/>
              </a:rPr>
            </a:br>
            <a:endParaRPr lang="ru-RU" sz="3600" dirty="0">
              <a:solidFill>
                <a:schemeClr val="bg2">
                  <a:lumMod val="25000"/>
                </a:schemeClr>
              </a:solidFill>
              <a:latin typeface="+mn-lt"/>
            </a:endParaRPr>
          </a:p>
        </p:txBody>
      </p:sp>
    </p:spTree>
    <p:extLst>
      <p:ext uri="{BB962C8B-B14F-4D97-AF65-F5344CB8AC3E}">
        <p14:creationId xmlns:p14="http://schemas.microsoft.com/office/powerpoint/2010/main" val="40233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2419350" y="697063"/>
            <a:ext cx="5175397" cy="5122183"/>
          </a:xfrm>
          <a:prstGeom prst="ellipse">
            <a:avLst/>
          </a:prstGeom>
          <a:noFill/>
          <a:ln w="9">
            <a:solidFill>
              <a:schemeClr val="bg2">
                <a:lumMod val="25000"/>
              </a:schemeClr>
            </a:solidFill>
            <a:prstDash val="dash"/>
            <a:bevel/>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349" b="1"/>
          </a:p>
        </p:txBody>
      </p:sp>
      <p:sp>
        <p:nvSpPr>
          <p:cNvPr id="5" name="Oval 10"/>
          <p:cNvSpPr>
            <a:spLocks noChangeArrowheads="1"/>
          </p:cNvSpPr>
          <p:nvPr/>
        </p:nvSpPr>
        <p:spPr bwMode="auto">
          <a:xfrm>
            <a:off x="5458062" y="422932"/>
            <a:ext cx="678517" cy="680356"/>
          </a:xfrm>
          <a:prstGeom prst="ellipse">
            <a:avLst/>
          </a:prstGeom>
          <a:solidFill>
            <a:schemeClr val="bg1">
              <a:lumMod val="8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Oval 5"/>
          <p:cNvSpPr>
            <a:spLocks noChangeArrowheads="1"/>
          </p:cNvSpPr>
          <p:nvPr/>
        </p:nvSpPr>
        <p:spPr bwMode="auto">
          <a:xfrm>
            <a:off x="6724995" y="4550393"/>
            <a:ext cx="678517" cy="680356"/>
          </a:xfrm>
          <a:prstGeom prst="ellipse">
            <a:avLst/>
          </a:prstGeom>
          <a:solidFill>
            <a:schemeClr val="tx1">
              <a:lumMod val="85000"/>
              <a:lumOff val="1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Oval 6"/>
          <p:cNvSpPr>
            <a:spLocks noChangeArrowheads="1"/>
          </p:cNvSpPr>
          <p:nvPr/>
        </p:nvSpPr>
        <p:spPr bwMode="auto">
          <a:xfrm>
            <a:off x="7200637" y="3420899"/>
            <a:ext cx="680356" cy="676679"/>
          </a:xfrm>
          <a:prstGeom prst="ellipse">
            <a:avLst/>
          </a:prstGeom>
          <a:solidFill>
            <a:schemeClr val="tx1">
              <a:lumMod val="65000"/>
              <a:lumOff val="3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Oval 7"/>
          <p:cNvSpPr>
            <a:spLocks noChangeArrowheads="1"/>
          </p:cNvSpPr>
          <p:nvPr/>
        </p:nvSpPr>
        <p:spPr bwMode="auto">
          <a:xfrm>
            <a:off x="6724995" y="1245736"/>
            <a:ext cx="680356" cy="676679"/>
          </a:xfrm>
          <a:prstGeom prst="ellipse">
            <a:avLst/>
          </a:prstGeom>
          <a:solidFill>
            <a:schemeClr val="bg1">
              <a:lumMod val="6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Oval 8"/>
          <p:cNvSpPr>
            <a:spLocks noChangeArrowheads="1"/>
          </p:cNvSpPr>
          <p:nvPr/>
        </p:nvSpPr>
        <p:spPr bwMode="auto">
          <a:xfrm>
            <a:off x="7225251" y="2372553"/>
            <a:ext cx="678517" cy="676679"/>
          </a:xfrm>
          <a:prstGeom prst="ellipse">
            <a:avLst/>
          </a:prstGeom>
          <a:solidFill>
            <a:schemeClr val="bg1">
              <a:lumMod val="50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Овал 10">
            <a:extLst>
              <a:ext uri="{FF2B5EF4-FFF2-40B4-BE49-F238E27FC236}">
                <a16:creationId xmlns:a16="http://schemas.microsoft.com/office/drawing/2014/main" id="{712503B9-D1BD-4DE0-8DC5-9F3C46BF7B0D}"/>
              </a:ext>
            </a:extLst>
          </p:cNvPr>
          <p:cNvSpPr/>
          <p:nvPr/>
        </p:nvSpPr>
        <p:spPr>
          <a:xfrm>
            <a:off x="3238637" y="1457326"/>
            <a:ext cx="3506586" cy="3495674"/>
          </a:xfrm>
          <a:prstGeom prst="ellipse">
            <a:avLst/>
          </a:prstGeom>
          <a:no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F522021E-FF0A-43E0-8BB9-F58B41D206C3}"/>
              </a:ext>
            </a:extLst>
          </p:cNvPr>
          <p:cNvSpPr/>
          <p:nvPr/>
        </p:nvSpPr>
        <p:spPr>
          <a:xfrm>
            <a:off x="3752728" y="2842655"/>
            <a:ext cx="2508639"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rgbClr val="808080">
                    <a:lumMod val="75000"/>
                  </a:srgbClr>
                </a:solidFill>
                <a:effectLst>
                  <a:outerShdw blurRad="38100" dist="38100" dir="2700000" algn="tl">
                    <a:srgbClr val="000000">
                      <a:alpha val="43137"/>
                    </a:srgbClr>
                  </a:outerShdw>
                </a:effectLst>
                <a:uLnTx/>
                <a:uFillTx/>
              </a:rPr>
              <a:t>МЕТОДЫ ИССЛЕДОВАНИЯ</a:t>
            </a:r>
          </a:p>
        </p:txBody>
      </p:sp>
      <p:sp>
        <p:nvSpPr>
          <p:cNvPr id="13" name="TextBox 19"/>
          <p:cNvSpPr>
            <a:spLocks noChangeArrowheads="1"/>
          </p:cNvSpPr>
          <p:nvPr/>
        </p:nvSpPr>
        <p:spPr bwMode="auto">
          <a:xfrm>
            <a:off x="7405351" y="1383661"/>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ОПИСАНИЕ</a:t>
            </a:r>
            <a:endParaRPr lang="ru-RU" altLang="zh-CN" sz="1400" dirty="0">
              <a:solidFill>
                <a:schemeClr val="bg2">
                  <a:lumMod val="25000"/>
                </a:schemeClr>
              </a:solidFill>
              <a:latin typeface="+mn-lt"/>
              <a:cs typeface="Open Sans" panose="020B0606030504020204" pitchFamily="34" charset="0"/>
            </a:endParaRPr>
          </a:p>
        </p:txBody>
      </p:sp>
      <p:sp>
        <p:nvSpPr>
          <p:cNvPr id="14" name="TextBox 19"/>
          <p:cNvSpPr>
            <a:spLocks noChangeArrowheads="1"/>
          </p:cNvSpPr>
          <p:nvPr/>
        </p:nvSpPr>
        <p:spPr bwMode="auto">
          <a:xfrm>
            <a:off x="6190041" y="393778"/>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НАБЛЮДЕНИЕ</a:t>
            </a:r>
            <a:endParaRPr lang="ru-RU" altLang="zh-CN" sz="1400" dirty="0">
              <a:solidFill>
                <a:schemeClr val="bg2">
                  <a:lumMod val="25000"/>
                </a:schemeClr>
              </a:solidFill>
              <a:latin typeface="+mn-lt"/>
              <a:cs typeface="Open Sans" panose="020B0606030504020204" pitchFamily="34" charset="0"/>
            </a:endParaRPr>
          </a:p>
        </p:txBody>
      </p:sp>
      <p:sp>
        <p:nvSpPr>
          <p:cNvPr id="15" name="TextBox 19"/>
          <p:cNvSpPr>
            <a:spLocks noChangeArrowheads="1"/>
          </p:cNvSpPr>
          <p:nvPr/>
        </p:nvSpPr>
        <p:spPr bwMode="auto">
          <a:xfrm>
            <a:off x="8108838" y="2534878"/>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СРАВНЕНИЕ</a:t>
            </a:r>
            <a:endParaRPr lang="ru-RU" altLang="zh-CN" sz="1400" dirty="0">
              <a:solidFill>
                <a:schemeClr val="bg2">
                  <a:lumMod val="25000"/>
                </a:schemeClr>
              </a:solidFill>
              <a:latin typeface="+mn-lt"/>
              <a:cs typeface="Open Sans" panose="020B0606030504020204" pitchFamily="34" charset="0"/>
            </a:endParaRPr>
          </a:p>
        </p:txBody>
      </p:sp>
      <p:sp>
        <p:nvSpPr>
          <p:cNvPr id="16" name="Oval 5"/>
          <p:cNvSpPr>
            <a:spLocks noChangeArrowheads="1"/>
          </p:cNvSpPr>
          <p:nvPr/>
        </p:nvSpPr>
        <p:spPr bwMode="auto">
          <a:xfrm>
            <a:off x="3999894" y="422354"/>
            <a:ext cx="678517" cy="680356"/>
          </a:xfrm>
          <a:prstGeom prst="ellipse">
            <a:avLst/>
          </a:prstGeom>
          <a:solidFill>
            <a:schemeClr val="tx1">
              <a:lumMod val="85000"/>
              <a:lumOff val="1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Oval 6"/>
          <p:cNvSpPr>
            <a:spLocks noChangeArrowheads="1"/>
          </p:cNvSpPr>
          <p:nvPr/>
        </p:nvSpPr>
        <p:spPr bwMode="auto">
          <a:xfrm>
            <a:off x="5849863" y="5277884"/>
            <a:ext cx="680356" cy="676679"/>
          </a:xfrm>
          <a:prstGeom prst="ellipse">
            <a:avLst/>
          </a:prstGeom>
          <a:solidFill>
            <a:schemeClr val="tx1">
              <a:lumMod val="65000"/>
              <a:lumOff val="3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TextBox 19"/>
          <p:cNvSpPr>
            <a:spLocks noChangeArrowheads="1"/>
          </p:cNvSpPr>
          <p:nvPr/>
        </p:nvSpPr>
        <p:spPr bwMode="auto">
          <a:xfrm>
            <a:off x="8025887" y="3654118"/>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ИЗМЕРЕНИЕ</a:t>
            </a:r>
            <a:endParaRPr lang="ru-RU" altLang="zh-CN" sz="1400" dirty="0">
              <a:solidFill>
                <a:schemeClr val="bg2">
                  <a:lumMod val="25000"/>
                </a:schemeClr>
              </a:solidFill>
              <a:latin typeface="+mn-lt"/>
              <a:cs typeface="Open Sans" panose="020B0606030504020204" pitchFamily="34" charset="0"/>
            </a:endParaRPr>
          </a:p>
        </p:txBody>
      </p:sp>
      <p:sp>
        <p:nvSpPr>
          <p:cNvPr id="19" name="Oval 8"/>
          <p:cNvSpPr>
            <a:spLocks noChangeArrowheads="1"/>
          </p:cNvSpPr>
          <p:nvPr/>
        </p:nvSpPr>
        <p:spPr bwMode="auto">
          <a:xfrm>
            <a:off x="2096840" y="3373181"/>
            <a:ext cx="678517" cy="676679"/>
          </a:xfrm>
          <a:prstGeom prst="ellipse">
            <a:avLst/>
          </a:prstGeom>
          <a:solidFill>
            <a:schemeClr val="bg1">
              <a:lumMod val="50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Oval 7"/>
          <p:cNvSpPr>
            <a:spLocks noChangeArrowheads="1"/>
          </p:cNvSpPr>
          <p:nvPr/>
        </p:nvSpPr>
        <p:spPr bwMode="auto">
          <a:xfrm>
            <a:off x="2438889" y="4185639"/>
            <a:ext cx="680356" cy="676679"/>
          </a:xfrm>
          <a:prstGeom prst="ellipse">
            <a:avLst/>
          </a:prstGeom>
          <a:solidFill>
            <a:schemeClr val="bg1">
              <a:lumMod val="6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TextBox 19"/>
          <p:cNvSpPr>
            <a:spLocks noChangeArrowheads="1"/>
          </p:cNvSpPr>
          <p:nvPr/>
        </p:nvSpPr>
        <p:spPr bwMode="auto">
          <a:xfrm>
            <a:off x="1910821" y="1263436"/>
            <a:ext cx="850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СИНТЕЗ</a:t>
            </a:r>
            <a:endParaRPr lang="ru-RU" altLang="zh-CN" sz="1400" dirty="0">
              <a:solidFill>
                <a:schemeClr val="bg2">
                  <a:lumMod val="25000"/>
                </a:schemeClr>
              </a:solidFill>
              <a:latin typeface="+mn-lt"/>
              <a:cs typeface="Open Sans" panose="020B0606030504020204" pitchFamily="34" charset="0"/>
            </a:endParaRPr>
          </a:p>
        </p:txBody>
      </p:sp>
      <p:sp>
        <p:nvSpPr>
          <p:cNvPr id="22" name="Oval 10"/>
          <p:cNvSpPr>
            <a:spLocks noChangeArrowheads="1"/>
          </p:cNvSpPr>
          <p:nvPr/>
        </p:nvSpPr>
        <p:spPr bwMode="auto">
          <a:xfrm>
            <a:off x="3115535" y="4990486"/>
            <a:ext cx="678517" cy="680356"/>
          </a:xfrm>
          <a:prstGeom prst="ellipse">
            <a:avLst/>
          </a:prstGeom>
          <a:solidFill>
            <a:schemeClr val="bg1">
              <a:lumMod val="8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19"/>
          <p:cNvSpPr>
            <a:spLocks noChangeArrowheads="1"/>
          </p:cNvSpPr>
          <p:nvPr/>
        </p:nvSpPr>
        <p:spPr bwMode="auto">
          <a:xfrm>
            <a:off x="458747" y="2411759"/>
            <a:ext cx="19547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МОДЕЛИРОВАНИЕ</a:t>
            </a:r>
            <a:endParaRPr lang="ru-RU" altLang="zh-CN" sz="1400" dirty="0">
              <a:solidFill>
                <a:schemeClr val="bg2">
                  <a:lumMod val="25000"/>
                </a:schemeClr>
              </a:solidFill>
              <a:latin typeface="+mn-lt"/>
              <a:cs typeface="Open Sans" panose="020B0606030504020204" pitchFamily="34" charset="0"/>
            </a:endParaRPr>
          </a:p>
        </p:txBody>
      </p:sp>
      <p:sp>
        <p:nvSpPr>
          <p:cNvPr id="24" name="TextBox 19"/>
          <p:cNvSpPr>
            <a:spLocks noChangeArrowheads="1"/>
          </p:cNvSpPr>
          <p:nvPr/>
        </p:nvSpPr>
        <p:spPr bwMode="auto">
          <a:xfrm>
            <a:off x="735520" y="3634787"/>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ОБОБЩЕНИЕ</a:t>
            </a:r>
            <a:endParaRPr lang="ru-RU" altLang="zh-CN" sz="1400" dirty="0">
              <a:solidFill>
                <a:schemeClr val="bg2">
                  <a:lumMod val="25000"/>
                </a:schemeClr>
              </a:solidFill>
              <a:latin typeface="+mn-lt"/>
              <a:cs typeface="Open Sans" panose="020B0606030504020204" pitchFamily="34" charset="0"/>
            </a:endParaRPr>
          </a:p>
        </p:txBody>
      </p:sp>
      <p:sp>
        <p:nvSpPr>
          <p:cNvPr id="25" name="TextBox 19"/>
          <p:cNvSpPr>
            <a:spLocks noChangeArrowheads="1"/>
          </p:cNvSpPr>
          <p:nvPr/>
        </p:nvSpPr>
        <p:spPr bwMode="auto">
          <a:xfrm>
            <a:off x="692510" y="4454551"/>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ПРОГНОЗИРОВАНИЕ</a:t>
            </a:r>
            <a:endParaRPr lang="ru-RU" altLang="zh-CN" sz="1400" dirty="0">
              <a:solidFill>
                <a:schemeClr val="bg2">
                  <a:lumMod val="25000"/>
                </a:schemeClr>
              </a:solidFill>
              <a:latin typeface="+mn-lt"/>
              <a:cs typeface="Open Sans" panose="020B0606030504020204" pitchFamily="34" charset="0"/>
            </a:endParaRPr>
          </a:p>
        </p:txBody>
      </p:sp>
      <p:sp>
        <p:nvSpPr>
          <p:cNvPr id="26" name="TextBox 19"/>
          <p:cNvSpPr>
            <a:spLocks noChangeArrowheads="1"/>
          </p:cNvSpPr>
          <p:nvPr/>
        </p:nvSpPr>
        <p:spPr bwMode="auto">
          <a:xfrm>
            <a:off x="7502670" y="4867524"/>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cs typeface="Open Sans" panose="020B0606030504020204" pitchFamily="34" charset="0"/>
              </a:rPr>
              <a:t>ЭКСПЕРИМЕНТ</a:t>
            </a:r>
            <a:endParaRPr lang="ru-RU" altLang="zh-CN" sz="1400" b="1" dirty="0">
              <a:solidFill>
                <a:schemeClr val="bg2">
                  <a:lumMod val="25000"/>
                </a:schemeClr>
              </a:solidFill>
              <a:latin typeface="+mn-lt"/>
              <a:cs typeface="Open Sans" panose="020B0606030504020204" pitchFamily="34" charset="0"/>
            </a:endParaRPr>
          </a:p>
        </p:txBody>
      </p:sp>
      <p:sp>
        <p:nvSpPr>
          <p:cNvPr id="27" name="TextBox 19"/>
          <p:cNvSpPr>
            <a:spLocks noChangeArrowheads="1"/>
          </p:cNvSpPr>
          <p:nvPr/>
        </p:nvSpPr>
        <p:spPr bwMode="auto">
          <a:xfrm>
            <a:off x="6530219" y="5496455"/>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cs typeface="Open Sans" panose="020B0606030504020204" pitchFamily="34" charset="0"/>
              </a:rPr>
              <a:t>АНАЛИЗ</a:t>
            </a:r>
            <a:endParaRPr lang="ru-RU" altLang="zh-CN" sz="1400" b="1" dirty="0">
              <a:solidFill>
                <a:schemeClr val="bg2">
                  <a:lumMod val="25000"/>
                </a:schemeClr>
              </a:solidFill>
              <a:latin typeface="+mn-lt"/>
              <a:cs typeface="Open Sans" panose="020B0606030504020204" pitchFamily="34" charset="0"/>
            </a:endParaRPr>
          </a:p>
        </p:txBody>
      </p:sp>
      <p:sp>
        <p:nvSpPr>
          <p:cNvPr id="28" name="TextBox 19"/>
          <p:cNvSpPr>
            <a:spLocks noChangeArrowheads="1"/>
          </p:cNvSpPr>
          <p:nvPr/>
        </p:nvSpPr>
        <p:spPr bwMode="auto">
          <a:xfrm>
            <a:off x="3184965" y="502406"/>
            <a:ext cx="850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БЕСЕДА</a:t>
            </a:r>
            <a:endParaRPr lang="ru-RU" altLang="zh-CN" sz="1400" dirty="0">
              <a:solidFill>
                <a:schemeClr val="bg2">
                  <a:lumMod val="25000"/>
                </a:schemeClr>
              </a:solidFill>
              <a:latin typeface="+mn-lt"/>
              <a:cs typeface="Open Sans" panose="020B0606030504020204" pitchFamily="34" charset="0"/>
            </a:endParaRPr>
          </a:p>
        </p:txBody>
      </p:sp>
      <p:sp>
        <p:nvSpPr>
          <p:cNvPr id="29" name="Oval 6"/>
          <p:cNvSpPr>
            <a:spLocks noChangeArrowheads="1"/>
          </p:cNvSpPr>
          <p:nvPr/>
        </p:nvSpPr>
        <p:spPr bwMode="auto">
          <a:xfrm>
            <a:off x="2775357" y="1184201"/>
            <a:ext cx="680356" cy="676679"/>
          </a:xfrm>
          <a:prstGeom prst="ellipse">
            <a:avLst/>
          </a:prstGeom>
          <a:solidFill>
            <a:schemeClr val="tx1">
              <a:lumMod val="65000"/>
              <a:lumOff val="3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Oval 6"/>
          <p:cNvSpPr>
            <a:spLocks noChangeArrowheads="1"/>
          </p:cNvSpPr>
          <p:nvPr/>
        </p:nvSpPr>
        <p:spPr bwMode="auto">
          <a:xfrm>
            <a:off x="2217015" y="2227309"/>
            <a:ext cx="680356" cy="676679"/>
          </a:xfrm>
          <a:prstGeom prst="ellipse">
            <a:avLst/>
          </a:prstGeom>
          <a:solidFill>
            <a:schemeClr val="tx1">
              <a:lumMod val="65000"/>
              <a:lumOff val="3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Box 19"/>
          <p:cNvSpPr>
            <a:spLocks noChangeArrowheads="1"/>
          </p:cNvSpPr>
          <p:nvPr/>
        </p:nvSpPr>
        <p:spPr bwMode="auto">
          <a:xfrm>
            <a:off x="1314326" y="5315504"/>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АНКЕТИРОВАНИЕ</a:t>
            </a:r>
            <a:endParaRPr lang="ru-RU" altLang="zh-CN" sz="1400" dirty="0">
              <a:solidFill>
                <a:schemeClr val="bg2">
                  <a:lumMod val="25000"/>
                </a:schemeClr>
              </a:solidFill>
              <a:latin typeface="+mn-lt"/>
              <a:cs typeface="Open Sans" panose="020B0606030504020204" pitchFamily="34" charset="0"/>
            </a:endParaRPr>
          </a:p>
        </p:txBody>
      </p:sp>
      <p:sp>
        <p:nvSpPr>
          <p:cNvPr id="32" name="TextBox 19"/>
          <p:cNvSpPr>
            <a:spLocks noChangeArrowheads="1"/>
          </p:cNvSpPr>
          <p:nvPr/>
        </p:nvSpPr>
        <p:spPr bwMode="auto">
          <a:xfrm>
            <a:off x="2419350" y="6055146"/>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ИНТЕРВЬЮИРОВАНИЕ</a:t>
            </a:r>
            <a:endParaRPr lang="ru-RU" altLang="zh-CN" sz="1400" dirty="0">
              <a:solidFill>
                <a:schemeClr val="bg2">
                  <a:lumMod val="25000"/>
                </a:schemeClr>
              </a:solidFill>
              <a:latin typeface="+mn-lt"/>
              <a:cs typeface="Open Sans" panose="020B0606030504020204" pitchFamily="34" charset="0"/>
            </a:endParaRPr>
          </a:p>
        </p:txBody>
      </p:sp>
      <p:sp>
        <p:nvSpPr>
          <p:cNvPr id="33" name="Oval 5"/>
          <p:cNvSpPr>
            <a:spLocks noChangeArrowheads="1"/>
          </p:cNvSpPr>
          <p:nvPr/>
        </p:nvSpPr>
        <p:spPr bwMode="auto">
          <a:xfrm>
            <a:off x="4294660" y="5508954"/>
            <a:ext cx="678517" cy="680356"/>
          </a:xfrm>
          <a:prstGeom prst="ellipse">
            <a:avLst/>
          </a:prstGeom>
          <a:solidFill>
            <a:schemeClr val="tx1">
              <a:lumMod val="85000"/>
              <a:lumOff val="1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57381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76250" y="706755"/>
            <a:ext cx="6096000" cy="4893647"/>
          </a:xfrm>
          <a:prstGeom prst="rect">
            <a:avLst/>
          </a:prstGeom>
        </p:spPr>
        <p:txBody>
          <a:bodyPr>
            <a:spAutoFit/>
          </a:bodyPr>
          <a:lstStyle/>
          <a:p>
            <a:r>
              <a:rPr lang="ru-RU" sz="2800" b="1" dirty="0" smtClean="0">
                <a:solidFill>
                  <a:schemeClr val="bg2">
                    <a:lumMod val="25000"/>
                  </a:schemeClr>
                </a:solidFill>
                <a:effectLst>
                  <a:outerShdw blurRad="38100" dist="38100" dir="2700000" algn="tl">
                    <a:srgbClr val="000000">
                      <a:alpha val="43137"/>
                    </a:srgbClr>
                  </a:outerShdw>
                </a:effectLst>
              </a:rPr>
              <a:t>    Алгоритм </a:t>
            </a:r>
            <a:r>
              <a:rPr lang="ru-RU" sz="2800" b="1" dirty="0">
                <a:solidFill>
                  <a:schemeClr val="bg2">
                    <a:lumMod val="25000"/>
                  </a:schemeClr>
                </a:solidFill>
                <a:effectLst>
                  <a:outerShdw blurRad="38100" dist="38100" dir="2700000" algn="tl">
                    <a:srgbClr val="000000">
                      <a:alpha val="43137"/>
                    </a:srgbClr>
                  </a:outerShdw>
                </a:effectLst>
              </a:rPr>
              <a:t>по сбору информации</a:t>
            </a:r>
          </a:p>
          <a:p>
            <a:r>
              <a:rPr lang="ru-RU" sz="2600" dirty="0">
                <a:solidFill>
                  <a:schemeClr val="bg2">
                    <a:lumMod val="25000"/>
                  </a:schemeClr>
                </a:solidFill>
              </a:rPr>
              <a:t>1.	Проанализировать имеющуюся информацию.</a:t>
            </a:r>
          </a:p>
          <a:p>
            <a:r>
              <a:rPr lang="ru-RU" sz="2600" dirty="0">
                <a:solidFill>
                  <a:schemeClr val="bg2">
                    <a:lumMod val="25000"/>
                  </a:schemeClr>
                </a:solidFill>
              </a:rPr>
              <a:t>2.	Определить направления недостающей  информации и места поиска.</a:t>
            </a:r>
          </a:p>
          <a:p>
            <a:r>
              <a:rPr lang="ru-RU" sz="2600" dirty="0">
                <a:solidFill>
                  <a:schemeClr val="bg2">
                    <a:lumMod val="25000"/>
                  </a:schemeClr>
                </a:solidFill>
              </a:rPr>
              <a:t>3.	Сформулировать акценты при использовании анкетирования, опроса, интервью.</a:t>
            </a:r>
          </a:p>
          <a:p>
            <a:r>
              <a:rPr lang="ru-RU" sz="2600" dirty="0">
                <a:solidFill>
                  <a:schemeClr val="bg2">
                    <a:lumMod val="25000"/>
                  </a:schemeClr>
                </a:solidFill>
              </a:rPr>
              <a:t>4.	Сформулировать требования к информации, которая необходима для работы над проектом.</a:t>
            </a:r>
          </a:p>
        </p:txBody>
      </p:sp>
      <p:pic>
        <p:nvPicPr>
          <p:cNvPr id="4" name="Рисунок 3"/>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3590" t="8932" r="13933" b="5271"/>
          <a:stretch/>
        </p:blipFill>
        <p:spPr bwMode="auto">
          <a:xfrm>
            <a:off x="6243782" y="942109"/>
            <a:ext cx="5698837" cy="37497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5116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91658" y="518459"/>
            <a:ext cx="10017551" cy="692049"/>
          </a:xfrm>
          <a:prstGeom prst="rect">
            <a:avLst/>
          </a:prstGeom>
        </p:spPr>
        <p:txBody>
          <a:bodyPr wrap="none">
            <a:spAutoFit/>
          </a:bodyPr>
          <a:lstStyle/>
          <a:p>
            <a:pPr marL="810260">
              <a:lnSpc>
                <a:spcPct val="115000"/>
              </a:lnSpc>
              <a:spcAft>
                <a:spcPts val="1000"/>
              </a:spcAft>
            </a:pPr>
            <a:r>
              <a:rPr lang="ru-RU" sz="3600" b="1" dirty="0">
                <a:solidFill>
                  <a:schemeClr val="bg2">
                    <a:lumMod val="2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Контакты с организациями и </a:t>
            </a:r>
            <a:r>
              <a:rPr lang="ru-RU" sz="3600" b="1" dirty="0" smtClean="0">
                <a:solidFill>
                  <a:schemeClr val="bg2">
                    <a:lumMod val="2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специалистами</a:t>
            </a:r>
            <a:endParaRPr lang="ru-RU" sz="3600" dirty="0">
              <a:solidFill>
                <a:schemeClr val="bg2">
                  <a:lumMod val="25000"/>
                </a:schemeClr>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2173368" y="1462087"/>
            <a:ext cx="8216737" cy="461665"/>
          </a:xfrm>
          <a:prstGeom prst="rect">
            <a:avLst/>
          </a:prstGeom>
        </p:spPr>
        <p:txBody>
          <a:bodyPr wrap="none">
            <a:spAutoFit/>
          </a:bodyPr>
          <a:lstStyle/>
          <a:p>
            <a:r>
              <a:rPr lang="ru-RU" sz="2400" b="1" dirty="0">
                <a:solidFill>
                  <a:schemeClr val="bg2">
                    <a:lumMod val="25000"/>
                  </a:schemeClr>
                </a:solidFill>
              </a:rPr>
              <a:t>Костромская областная универсальная научная </a:t>
            </a:r>
            <a:r>
              <a:rPr lang="ru-RU" sz="2400" b="1" dirty="0" smtClean="0">
                <a:solidFill>
                  <a:schemeClr val="bg2">
                    <a:lumMod val="25000"/>
                  </a:schemeClr>
                </a:solidFill>
              </a:rPr>
              <a:t>библиотека</a:t>
            </a:r>
            <a:endParaRPr lang="ru-RU" sz="2400" b="1" dirty="0">
              <a:solidFill>
                <a:schemeClr val="bg2">
                  <a:lumMod val="25000"/>
                </a:schemeClr>
              </a:solidFill>
            </a:endParaRPr>
          </a:p>
        </p:txBody>
      </p:sp>
      <p:sp>
        <p:nvSpPr>
          <p:cNvPr id="7" name="Прямоугольник 6"/>
          <p:cNvSpPr/>
          <p:nvPr/>
        </p:nvSpPr>
        <p:spPr>
          <a:xfrm>
            <a:off x="666750" y="2113419"/>
            <a:ext cx="11229975" cy="4401205"/>
          </a:xfrm>
          <a:prstGeom prst="rect">
            <a:avLst/>
          </a:prstGeom>
        </p:spPr>
        <p:txBody>
          <a:bodyPr wrap="square">
            <a:spAutoFit/>
          </a:bodyPr>
          <a:lstStyle/>
          <a:p>
            <a:pPr algn="just"/>
            <a:r>
              <a:rPr lang="ru-RU" sz="2000" dirty="0">
                <a:solidFill>
                  <a:schemeClr val="bg2">
                    <a:lumMod val="25000"/>
                  </a:schemeClr>
                </a:solidFill>
              </a:rPr>
              <a:t>К услугам читателей карточные каталоги и картотеки:</a:t>
            </a:r>
          </a:p>
          <a:p>
            <a:pPr marL="342900" indent="-342900" algn="just">
              <a:buFont typeface="Wingdings" panose="05000000000000000000" pitchFamily="2" charset="2"/>
              <a:buChar char="q"/>
            </a:pPr>
            <a:r>
              <a:rPr lang="ru-RU" sz="2000" dirty="0" smtClean="0">
                <a:solidFill>
                  <a:schemeClr val="bg2">
                    <a:lumMod val="25000"/>
                  </a:schemeClr>
                </a:solidFill>
              </a:rPr>
              <a:t>алфавитный </a:t>
            </a:r>
            <a:r>
              <a:rPr lang="ru-RU" sz="2000" dirty="0">
                <a:solidFill>
                  <a:schemeClr val="bg2">
                    <a:lumMod val="25000"/>
                  </a:schemeClr>
                </a:solidFill>
              </a:rPr>
              <a:t>и систематический краеведческие каталоги;</a:t>
            </a:r>
          </a:p>
          <a:p>
            <a:pPr marL="342900" indent="-342900" algn="just">
              <a:buFont typeface="Wingdings" panose="05000000000000000000" pitchFamily="2" charset="2"/>
              <a:buChar char="q"/>
            </a:pPr>
            <a:r>
              <a:rPr lang="ru-RU" sz="2000" dirty="0" smtClean="0">
                <a:solidFill>
                  <a:schemeClr val="bg2">
                    <a:lumMod val="25000"/>
                  </a:schemeClr>
                </a:solidFill>
              </a:rPr>
              <a:t>алфавитный </a:t>
            </a:r>
            <a:r>
              <a:rPr lang="ru-RU" sz="2000" dirty="0">
                <a:solidFill>
                  <a:schemeClr val="bg2">
                    <a:lumMod val="25000"/>
                  </a:schemeClr>
                </a:solidFill>
              </a:rPr>
              <a:t>и систематический каталоги книг </a:t>
            </a:r>
            <a:r>
              <a:rPr lang="ru-RU" sz="2000" dirty="0" err="1">
                <a:solidFill>
                  <a:schemeClr val="bg2">
                    <a:lumMod val="25000"/>
                  </a:schemeClr>
                </a:solidFill>
              </a:rPr>
              <a:t>некраеведческого</a:t>
            </a:r>
            <a:r>
              <a:rPr lang="ru-RU" sz="2000" dirty="0">
                <a:solidFill>
                  <a:schemeClr val="bg2">
                    <a:lumMod val="25000"/>
                  </a:schemeClr>
                </a:solidFill>
              </a:rPr>
              <a:t> содержания, изданных на территории Костромской области;</a:t>
            </a:r>
          </a:p>
          <a:p>
            <a:pPr marL="342900" indent="-342900" algn="just">
              <a:buFont typeface="Wingdings" panose="05000000000000000000" pitchFamily="2" charset="2"/>
              <a:buChar char="q"/>
            </a:pPr>
            <a:r>
              <a:rPr lang="ru-RU" sz="2000" dirty="0" smtClean="0">
                <a:solidFill>
                  <a:schemeClr val="bg2">
                    <a:lumMod val="25000"/>
                  </a:schemeClr>
                </a:solidFill>
              </a:rPr>
              <a:t>каталог </a:t>
            </a:r>
            <a:r>
              <a:rPr lang="ru-RU" sz="2000" dirty="0">
                <a:solidFill>
                  <a:schemeClr val="bg2">
                    <a:lumMod val="25000"/>
                  </a:schemeClr>
                </a:solidFill>
              </a:rPr>
              <a:t>периодических изданий Костромского края, где представлены губернские, уездные, областные и районные газеты, начиная с 1840 года и до настоящего времени;</a:t>
            </a:r>
          </a:p>
          <a:p>
            <a:pPr marL="342900" indent="-342900" algn="just">
              <a:buFont typeface="Wingdings" panose="05000000000000000000" pitchFamily="2" charset="2"/>
              <a:buChar char="q"/>
            </a:pPr>
            <a:r>
              <a:rPr lang="ru-RU" sz="2000" dirty="0" smtClean="0">
                <a:solidFill>
                  <a:schemeClr val="bg2">
                    <a:lumMod val="25000"/>
                  </a:schemeClr>
                </a:solidFill>
              </a:rPr>
              <a:t>краеведческая </a:t>
            </a:r>
            <a:r>
              <a:rPr lang="ru-RU" sz="2000" dirty="0">
                <a:solidFill>
                  <a:schemeClr val="bg2">
                    <a:lumMod val="25000"/>
                  </a:schemeClr>
                </a:solidFill>
              </a:rPr>
              <a:t>картотека, включающая в себя статьи из сборников и периодических изданий, главы из книг, содержащие сведения по экономике, природе, технике, сельскому хозяйству, образованию, культуре края и т.д.</a:t>
            </a:r>
          </a:p>
          <a:p>
            <a:pPr algn="just"/>
            <a:r>
              <a:rPr lang="ru-RU" sz="2000" dirty="0">
                <a:solidFill>
                  <a:schemeClr val="bg2">
                    <a:lumMod val="25000"/>
                  </a:schemeClr>
                </a:solidFill>
              </a:rPr>
              <a:t>Особый раздел картотеки составляют статьи о выдающихся уроженцах края – «Персоналия».</a:t>
            </a:r>
          </a:p>
          <a:p>
            <a:pPr marL="342900" indent="-342900" algn="just">
              <a:buFont typeface="Wingdings" panose="05000000000000000000" pitchFamily="2" charset="2"/>
              <a:buChar char="q"/>
            </a:pPr>
            <a:r>
              <a:rPr lang="ru-RU" sz="2000" dirty="0">
                <a:solidFill>
                  <a:schemeClr val="bg2">
                    <a:lumMod val="25000"/>
                  </a:schemeClr>
                </a:solidFill>
              </a:rPr>
              <a:t>Автоматизированные базы данных:</a:t>
            </a:r>
          </a:p>
          <a:p>
            <a:pPr marL="342900" indent="-342900" algn="just">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Литература о Костромской области», начиная с 1998 года;</a:t>
            </a:r>
          </a:p>
          <a:p>
            <a:pPr marL="342900" indent="-342900" algn="just">
              <a:buFont typeface="Wingdings" panose="05000000000000000000" pitchFamily="2" charset="2"/>
              <a:buChar char="q"/>
            </a:pPr>
            <a:r>
              <a:rPr lang="ru-RU" sz="2000" dirty="0" smtClean="0">
                <a:solidFill>
                  <a:schemeClr val="bg2">
                    <a:lumMod val="25000"/>
                  </a:schemeClr>
                </a:solidFill>
              </a:rPr>
              <a:t>электронная </a:t>
            </a:r>
            <a:r>
              <a:rPr lang="ru-RU" sz="2000" dirty="0">
                <a:solidFill>
                  <a:schemeClr val="bg2">
                    <a:lumMod val="25000"/>
                  </a:schemeClr>
                </a:solidFill>
              </a:rPr>
              <a:t>интегрированная база данных «Кострома и костромичи», размещенная на сайте библиотеки в Интернете.</a:t>
            </a:r>
          </a:p>
        </p:txBody>
      </p:sp>
    </p:spTree>
    <p:extLst>
      <p:ext uri="{BB962C8B-B14F-4D97-AF65-F5344CB8AC3E}">
        <p14:creationId xmlns:p14="http://schemas.microsoft.com/office/powerpoint/2010/main" val="109802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86100" y="5090636"/>
            <a:ext cx="6096000" cy="1200329"/>
          </a:xfrm>
          <a:prstGeom prst="rect">
            <a:avLst/>
          </a:prstGeom>
        </p:spPr>
        <p:txBody>
          <a:bodyPr>
            <a:spAutoFit/>
          </a:bodyPr>
          <a:lstStyle/>
          <a:p>
            <a:r>
              <a:rPr lang="ru-RU" b="1" dirty="0">
                <a:solidFill>
                  <a:schemeClr val="bg2">
                    <a:lumMod val="25000"/>
                  </a:schemeClr>
                </a:solidFill>
              </a:rPr>
              <a:t>Контактная информация:</a:t>
            </a:r>
          </a:p>
          <a:p>
            <a:r>
              <a:rPr lang="ru-RU" b="1" dirty="0">
                <a:solidFill>
                  <a:schemeClr val="bg2">
                    <a:lumMod val="25000"/>
                  </a:schemeClr>
                </a:solidFill>
              </a:rPr>
              <a:t>Адрес: 156005, </a:t>
            </a:r>
            <a:r>
              <a:rPr lang="ru-RU" b="1" dirty="0" err="1">
                <a:solidFill>
                  <a:schemeClr val="bg2">
                    <a:lumMod val="25000"/>
                  </a:schemeClr>
                </a:solidFill>
              </a:rPr>
              <a:t>г.Кострома</a:t>
            </a:r>
            <a:r>
              <a:rPr lang="ru-RU" b="1" dirty="0">
                <a:solidFill>
                  <a:schemeClr val="bg2">
                    <a:lumMod val="25000"/>
                  </a:schemeClr>
                </a:solidFill>
              </a:rPr>
              <a:t>, ул. Советская, д. 73</a:t>
            </a:r>
          </a:p>
          <a:p>
            <a:r>
              <a:rPr lang="ru-RU" b="1" dirty="0">
                <a:solidFill>
                  <a:schemeClr val="bg2">
                    <a:lumMod val="25000"/>
                  </a:schemeClr>
                </a:solidFill>
              </a:rPr>
              <a:t>Тел/Факс: (4942) </a:t>
            </a:r>
            <a:r>
              <a:rPr lang="ru-RU" b="1" dirty="0" smtClean="0">
                <a:solidFill>
                  <a:schemeClr val="bg2">
                    <a:lumMod val="25000"/>
                  </a:schemeClr>
                </a:solidFill>
              </a:rPr>
              <a:t>31-50-25</a:t>
            </a:r>
            <a:endParaRPr lang="ru-RU" b="1" dirty="0">
              <a:solidFill>
                <a:schemeClr val="bg2">
                  <a:lumMod val="25000"/>
                </a:schemeClr>
              </a:solidFill>
            </a:endParaRPr>
          </a:p>
          <a:p>
            <a:r>
              <a:rPr lang="ru-RU" b="1" dirty="0">
                <a:solidFill>
                  <a:schemeClr val="bg2">
                    <a:lumMod val="25000"/>
                  </a:schemeClr>
                </a:solidFill>
              </a:rPr>
              <a:t>e-</a:t>
            </a:r>
            <a:r>
              <a:rPr lang="ru-RU" b="1" dirty="0" err="1">
                <a:solidFill>
                  <a:schemeClr val="bg2">
                    <a:lumMod val="25000"/>
                  </a:schemeClr>
                </a:solidFill>
              </a:rPr>
              <a:t>mail</a:t>
            </a:r>
            <a:r>
              <a:rPr lang="ru-RU" b="1" dirty="0">
                <a:solidFill>
                  <a:schemeClr val="bg2">
                    <a:lumMod val="25000"/>
                  </a:schemeClr>
                </a:solidFill>
              </a:rPr>
              <a:t>: </a:t>
            </a:r>
            <a:r>
              <a:rPr lang="ru-RU" b="1" dirty="0" smtClean="0">
                <a:solidFill>
                  <a:schemeClr val="bg2">
                    <a:lumMod val="25000"/>
                  </a:schemeClr>
                </a:solidFill>
              </a:rPr>
              <a:t>kraeved-spravka@yandex.ru</a:t>
            </a:r>
            <a:endParaRPr lang="ru-RU" b="1" dirty="0">
              <a:solidFill>
                <a:schemeClr val="bg2">
                  <a:lumMod val="25000"/>
                </a:schemeClr>
              </a:solidFill>
            </a:endParaRPr>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53259" y="219075"/>
            <a:ext cx="7752715" cy="47231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653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66924" y="498902"/>
            <a:ext cx="8972551" cy="461665"/>
          </a:xfrm>
          <a:prstGeom prst="rect">
            <a:avLst/>
          </a:prstGeom>
        </p:spPr>
        <p:txBody>
          <a:bodyPr wrap="square">
            <a:spAutoFit/>
          </a:bodyPr>
          <a:lstStyle/>
          <a:p>
            <a:pPr lvl="0"/>
            <a:r>
              <a:rPr lang="ru-RU" sz="2400" b="1" dirty="0">
                <a:solidFill>
                  <a:srgbClr val="E7E6E6">
                    <a:lumMod val="25000"/>
                  </a:srgbClr>
                </a:solidFill>
              </a:rPr>
              <a:t>Государственный архив новейшей истории Костромской области</a:t>
            </a:r>
          </a:p>
        </p:txBody>
      </p:sp>
      <p:sp>
        <p:nvSpPr>
          <p:cNvPr id="6" name="Прямоугольник 5"/>
          <p:cNvSpPr/>
          <p:nvPr/>
        </p:nvSpPr>
        <p:spPr>
          <a:xfrm>
            <a:off x="2562224" y="1375113"/>
            <a:ext cx="8829676" cy="5016758"/>
          </a:xfrm>
          <a:prstGeom prst="rect">
            <a:avLst/>
          </a:prstGeom>
        </p:spPr>
        <p:txBody>
          <a:bodyPr wrap="square">
            <a:spAutoFit/>
          </a:bodyPr>
          <a:lstStyle/>
          <a:p>
            <a:r>
              <a:rPr lang="ru-RU" sz="2000" dirty="0">
                <a:solidFill>
                  <a:schemeClr val="bg2">
                    <a:lumMod val="25000"/>
                  </a:schemeClr>
                </a:solidFill>
              </a:rPr>
              <a:t>А</a:t>
            </a:r>
            <a:r>
              <a:rPr lang="ru-RU" sz="2000" dirty="0" smtClean="0">
                <a:solidFill>
                  <a:schemeClr val="bg2">
                    <a:lumMod val="25000"/>
                  </a:schemeClr>
                </a:solidFill>
              </a:rPr>
              <a:t>рхивные документы разбиты по следующим тематическим рубрикам:</a:t>
            </a:r>
          </a:p>
          <a:p>
            <a:r>
              <a:rPr lang="ru-RU" sz="2000" dirty="0" smtClean="0">
                <a:solidFill>
                  <a:schemeClr val="bg2">
                    <a:lumMod val="25000"/>
                  </a:schemeClr>
                </a:solidFill>
              </a:rPr>
              <a:t> </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Первые дни войны</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Промышленность</a:t>
            </a:r>
            <a:r>
              <a:rPr lang="ru-RU" sz="2000" dirty="0" smtClean="0">
                <a:solidFill>
                  <a:schemeClr val="bg2">
                    <a:lumMod val="25000"/>
                  </a:schemeClr>
                </a:solidFill>
              </a:rPr>
              <a:t>» </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Сельское хозяйство</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Транспорт</a:t>
            </a:r>
            <a:r>
              <a:rPr lang="ru-RU" sz="2000" dirty="0" smtClean="0">
                <a:solidFill>
                  <a:schemeClr val="bg2">
                    <a:lumMod val="25000"/>
                  </a:schemeClr>
                </a:solidFill>
              </a:rPr>
              <a:t>» </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Военное детство</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Медицина</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Эвакуация</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Культура</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Спорт</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Образование</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Помощь фронту</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Письма с фронта</a:t>
            </a:r>
            <a:r>
              <a:rPr lang="ru-RU" sz="2000" dirty="0" smtClean="0">
                <a:solidFill>
                  <a:schemeClr val="bg2">
                    <a:lumMod val="25000"/>
                  </a:schemeClr>
                </a:solidFill>
              </a:rPr>
              <a:t>» </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ПВО/ПВХО</a:t>
            </a:r>
            <a:r>
              <a:rPr lang="ru-RU" sz="2000" dirty="0" smtClean="0">
                <a:solidFill>
                  <a:schemeClr val="bg2">
                    <a:lumMod val="25000"/>
                  </a:schemeClr>
                </a:solidFill>
              </a:rPr>
              <a:t>»</a:t>
            </a:r>
          </a:p>
          <a:p>
            <a:pPr marL="285750" indent="-285750">
              <a:buFont typeface="Wingdings" panose="05000000000000000000" pitchFamily="2" charset="2"/>
              <a:buChar char="q"/>
            </a:pPr>
            <a:r>
              <a:rPr lang="ru-RU" sz="2000" dirty="0" smtClean="0">
                <a:solidFill>
                  <a:schemeClr val="bg2">
                    <a:lumMod val="25000"/>
                  </a:schemeClr>
                </a:solidFill>
              </a:rPr>
              <a:t>«</a:t>
            </a:r>
            <a:r>
              <a:rPr lang="ru-RU" sz="2000" dirty="0">
                <a:solidFill>
                  <a:schemeClr val="bg2">
                    <a:lumMod val="25000"/>
                  </a:schemeClr>
                </a:solidFill>
              </a:rPr>
              <a:t>Помощь освобожденным районам</a:t>
            </a:r>
            <a:r>
              <a:rPr lang="ru-RU" sz="2000" dirty="0" smtClean="0">
                <a:solidFill>
                  <a:schemeClr val="bg2">
                    <a:lumMod val="25000"/>
                  </a:schemeClr>
                </a:solidFill>
              </a:rPr>
              <a:t>»</a:t>
            </a:r>
            <a:endParaRPr lang="ru-RU" sz="2000" dirty="0">
              <a:solidFill>
                <a:schemeClr val="bg2">
                  <a:lumMod val="25000"/>
                </a:schemeClr>
              </a:solidFill>
            </a:endParaRPr>
          </a:p>
        </p:txBody>
      </p:sp>
    </p:spTree>
    <p:extLst>
      <p:ext uri="{BB962C8B-B14F-4D97-AF65-F5344CB8AC3E}">
        <p14:creationId xmlns:p14="http://schemas.microsoft.com/office/powerpoint/2010/main" val="40048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763773" y="390143"/>
            <a:ext cx="6504051" cy="44080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Прямоугольник 4"/>
          <p:cNvSpPr/>
          <p:nvPr/>
        </p:nvSpPr>
        <p:spPr>
          <a:xfrm>
            <a:off x="2895600" y="5157311"/>
            <a:ext cx="6096000" cy="1477328"/>
          </a:xfrm>
          <a:prstGeom prst="rect">
            <a:avLst/>
          </a:prstGeom>
        </p:spPr>
        <p:txBody>
          <a:bodyPr>
            <a:spAutoFit/>
          </a:bodyPr>
          <a:lstStyle/>
          <a:p>
            <a:r>
              <a:rPr lang="ru-RU" b="1" dirty="0">
                <a:solidFill>
                  <a:schemeClr val="bg2">
                    <a:lumMod val="25000"/>
                  </a:schemeClr>
                </a:solidFill>
              </a:rPr>
              <a:t>Контактная информация:</a:t>
            </a:r>
          </a:p>
          <a:p>
            <a:r>
              <a:rPr lang="ru-RU" b="1" dirty="0">
                <a:solidFill>
                  <a:schemeClr val="bg2">
                    <a:lumMod val="25000"/>
                  </a:schemeClr>
                </a:solidFill>
              </a:rPr>
              <a:t>Адрес: 156005, г. Кострома, пл. Конституции, д. 1 </a:t>
            </a:r>
            <a:endParaRPr lang="ru-RU" b="1" dirty="0" smtClean="0">
              <a:solidFill>
                <a:schemeClr val="bg2">
                  <a:lumMod val="25000"/>
                </a:schemeClr>
              </a:solidFill>
            </a:endParaRPr>
          </a:p>
          <a:p>
            <a:r>
              <a:rPr lang="ru-RU" b="1" dirty="0" smtClean="0">
                <a:solidFill>
                  <a:schemeClr val="bg2">
                    <a:lumMod val="25000"/>
                  </a:schemeClr>
                </a:solidFill>
              </a:rPr>
              <a:t>(</a:t>
            </a:r>
            <a:r>
              <a:rPr lang="ru-RU" b="1" dirty="0">
                <a:solidFill>
                  <a:schemeClr val="bg2">
                    <a:lumMod val="25000"/>
                  </a:schemeClr>
                </a:solidFill>
              </a:rPr>
              <a:t>за зданием ГТРК</a:t>
            </a:r>
            <a:r>
              <a:rPr lang="ru-RU" b="1" dirty="0" smtClean="0">
                <a:solidFill>
                  <a:schemeClr val="bg2">
                    <a:lumMod val="25000"/>
                  </a:schemeClr>
                </a:solidFill>
              </a:rPr>
              <a:t>)</a:t>
            </a:r>
          </a:p>
          <a:p>
            <a:r>
              <a:rPr lang="ru-RU" b="1" dirty="0" smtClean="0">
                <a:solidFill>
                  <a:schemeClr val="bg2">
                    <a:lumMod val="25000"/>
                  </a:schemeClr>
                </a:solidFill>
              </a:rPr>
              <a:t>Тел/факс</a:t>
            </a:r>
            <a:r>
              <a:rPr lang="ru-RU" b="1" dirty="0">
                <a:solidFill>
                  <a:schemeClr val="bg2">
                    <a:lumMod val="25000"/>
                  </a:schemeClr>
                </a:solidFill>
              </a:rPr>
              <a:t>: (4942) 42-23-01</a:t>
            </a:r>
          </a:p>
          <a:p>
            <a:r>
              <a:rPr lang="ru-RU" b="1" dirty="0" smtClean="0">
                <a:solidFill>
                  <a:schemeClr val="bg2">
                    <a:lumMod val="25000"/>
                  </a:schemeClr>
                </a:solidFill>
              </a:rPr>
              <a:t>e-</a:t>
            </a:r>
            <a:r>
              <a:rPr lang="ru-RU" b="1" dirty="0" err="1" smtClean="0">
                <a:solidFill>
                  <a:schemeClr val="bg2">
                    <a:lumMod val="25000"/>
                  </a:schemeClr>
                </a:solidFill>
              </a:rPr>
              <a:t>mail</a:t>
            </a:r>
            <a:r>
              <a:rPr lang="ru-RU" b="1" dirty="0">
                <a:solidFill>
                  <a:schemeClr val="bg2">
                    <a:lumMod val="25000"/>
                  </a:schemeClr>
                </a:solidFill>
              </a:rPr>
              <a:t>: </a:t>
            </a:r>
            <a:r>
              <a:rPr lang="en-US" b="1" dirty="0">
                <a:solidFill>
                  <a:schemeClr val="bg2">
                    <a:lumMod val="25000"/>
                  </a:schemeClr>
                </a:solidFill>
              </a:rPr>
              <a:t>ogbu-ganiko@ya.ru</a:t>
            </a:r>
            <a:endParaRPr lang="ru-RU" b="1" dirty="0">
              <a:solidFill>
                <a:schemeClr val="bg2">
                  <a:lumMod val="25000"/>
                </a:schemeClr>
              </a:solidFill>
            </a:endParaRPr>
          </a:p>
        </p:txBody>
      </p:sp>
    </p:spTree>
    <p:extLst>
      <p:ext uri="{BB962C8B-B14F-4D97-AF65-F5344CB8AC3E}">
        <p14:creationId xmlns:p14="http://schemas.microsoft.com/office/powerpoint/2010/main" val="19158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5072" t="8199" r="16156" b="4978"/>
          <a:stretch/>
        </p:blipFill>
        <p:spPr bwMode="auto">
          <a:xfrm>
            <a:off x="1390649" y="302894"/>
            <a:ext cx="9401175" cy="62122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68975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1521541" y="318585"/>
            <a:ext cx="9035623" cy="1440160"/>
          </a:xfrm>
        </p:spPr>
        <p:txBody>
          <a:bodyPr>
            <a:normAutofit/>
          </a:bodyPr>
          <a:lstStyle/>
          <a:p>
            <a:pPr algn="ctr"/>
            <a:r>
              <a:rPr lang="ru-RU" sz="3600" dirty="0">
                <a:solidFill>
                  <a:schemeClr val="bg2">
                    <a:lumMod val="25000"/>
                  </a:schemeClr>
                </a:solidFill>
                <a:latin typeface="+mn-lt"/>
              </a:rPr>
              <a:t>КАЛЕНДАРЬ ПРОЕКТА </a:t>
            </a:r>
          </a:p>
        </p:txBody>
      </p:sp>
      <p:grpSp>
        <p:nvGrpSpPr>
          <p:cNvPr id="5" name="Group 94"/>
          <p:cNvGrpSpPr/>
          <p:nvPr/>
        </p:nvGrpSpPr>
        <p:grpSpPr>
          <a:xfrm>
            <a:off x="1994399" y="1970194"/>
            <a:ext cx="589804" cy="728170"/>
            <a:chOff x="1994399" y="2158871"/>
            <a:chExt cx="589804" cy="728170"/>
          </a:xfrm>
        </p:grpSpPr>
        <p:sp>
          <p:nvSpPr>
            <p:cNvPr id="6" name="Freeform 5"/>
            <p:cNvSpPr>
              <a:spLocks/>
            </p:cNvSpPr>
            <p:nvPr/>
          </p:nvSpPr>
          <p:spPr bwMode="auto">
            <a:xfrm>
              <a:off x="1994399" y="2158871"/>
              <a:ext cx="459824" cy="728170"/>
            </a:xfrm>
            <a:custGeom>
              <a:avLst/>
              <a:gdLst>
                <a:gd name="T0" fmla="*/ 139 w 139"/>
                <a:gd name="T1" fmla="*/ 218 h 218"/>
                <a:gd name="T2" fmla="*/ 139 w 139"/>
                <a:gd name="T3" fmla="*/ 0 h 218"/>
                <a:gd name="T4" fmla="*/ 109 w 139"/>
                <a:gd name="T5" fmla="*/ 0 h 218"/>
                <a:gd name="T6" fmla="*/ 0 w 139"/>
                <a:gd name="T7" fmla="*/ 109 h 218"/>
                <a:gd name="T8" fmla="*/ 0 w 139"/>
                <a:gd name="T9" fmla="*/ 109 h 218"/>
                <a:gd name="T10" fmla="*/ 109 w 139"/>
                <a:gd name="T11" fmla="*/ 218 h 218"/>
                <a:gd name="T12" fmla="*/ 139 w 139"/>
                <a:gd name="T13" fmla="*/ 218 h 218"/>
              </a:gdLst>
              <a:ahLst/>
              <a:cxnLst>
                <a:cxn ang="0">
                  <a:pos x="T0" y="T1"/>
                </a:cxn>
                <a:cxn ang="0">
                  <a:pos x="T2" y="T3"/>
                </a:cxn>
                <a:cxn ang="0">
                  <a:pos x="T4" y="T5"/>
                </a:cxn>
                <a:cxn ang="0">
                  <a:pos x="T6" y="T7"/>
                </a:cxn>
                <a:cxn ang="0">
                  <a:pos x="T8" y="T9"/>
                </a:cxn>
                <a:cxn ang="0">
                  <a:pos x="T10" y="T11"/>
                </a:cxn>
                <a:cxn ang="0">
                  <a:pos x="T12" y="T13"/>
                </a:cxn>
              </a:cxnLst>
              <a:rect l="0" t="0" r="r" b="b"/>
              <a:pathLst>
                <a:path w="139" h="218">
                  <a:moveTo>
                    <a:pt x="139" y="218"/>
                  </a:moveTo>
                  <a:cubicBezTo>
                    <a:pt x="139" y="0"/>
                    <a:pt x="139" y="0"/>
                    <a:pt x="139" y="0"/>
                  </a:cubicBezTo>
                  <a:cubicBezTo>
                    <a:pt x="109" y="0"/>
                    <a:pt x="109" y="0"/>
                    <a:pt x="109" y="0"/>
                  </a:cubicBezTo>
                  <a:cubicBezTo>
                    <a:pt x="49" y="0"/>
                    <a:pt x="0" y="49"/>
                    <a:pt x="0" y="109"/>
                  </a:cubicBezTo>
                  <a:cubicBezTo>
                    <a:pt x="0" y="109"/>
                    <a:pt x="0" y="109"/>
                    <a:pt x="0" y="109"/>
                  </a:cubicBezTo>
                  <a:cubicBezTo>
                    <a:pt x="0" y="169"/>
                    <a:pt x="49" y="218"/>
                    <a:pt x="109" y="218"/>
                  </a:cubicBezTo>
                  <a:lnTo>
                    <a:pt x="139" y="2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Rectangle 6"/>
            <p:cNvSpPr>
              <a:spLocks noChangeArrowheads="1"/>
            </p:cNvSpPr>
            <p:nvPr/>
          </p:nvSpPr>
          <p:spPr bwMode="auto">
            <a:xfrm>
              <a:off x="2417884" y="2158871"/>
              <a:ext cx="166319" cy="728170"/>
            </a:xfrm>
            <a:prstGeom prst="rect">
              <a:avLst/>
            </a:pr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9"/>
            <p:cNvSpPr>
              <a:spLocks/>
            </p:cNvSpPr>
            <p:nvPr/>
          </p:nvSpPr>
          <p:spPr bwMode="auto">
            <a:xfrm>
              <a:off x="1994399" y="2523655"/>
              <a:ext cx="585611" cy="363386"/>
            </a:xfrm>
            <a:custGeom>
              <a:avLst/>
              <a:gdLst>
                <a:gd name="T0" fmla="*/ 0 w 177"/>
                <a:gd name="T1" fmla="*/ 0 h 109"/>
                <a:gd name="T2" fmla="*/ 177 w 177"/>
                <a:gd name="T3" fmla="*/ 0 h 109"/>
                <a:gd name="T4" fmla="*/ 177 w 177"/>
                <a:gd name="T5" fmla="*/ 109 h 109"/>
                <a:gd name="T6" fmla="*/ 139 w 177"/>
                <a:gd name="T7" fmla="*/ 109 h 109"/>
                <a:gd name="T8" fmla="*/ 128 w 177"/>
                <a:gd name="T9" fmla="*/ 109 h 109"/>
                <a:gd name="T10" fmla="*/ 109 w 177"/>
                <a:gd name="T11" fmla="*/ 109 h 109"/>
                <a:gd name="T12" fmla="*/ 0 w 177"/>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77" h="109">
                  <a:moveTo>
                    <a:pt x="0" y="0"/>
                  </a:moveTo>
                  <a:cubicBezTo>
                    <a:pt x="177" y="0"/>
                    <a:pt x="177" y="0"/>
                    <a:pt x="177" y="0"/>
                  </a:cubicBezTo>
                  <a:cubicBezTo>
                    <a:pt x="177" y="109"/>
                    <a:pt x="177" y="109"/>
                    <a:pt x="177" y="109"/>
                  </a:cubicBezTo>
                  <a:cubicBezTo>
                    <a:pt x="139" y="109"/>
                    <a:pt x="139" y="109"/>
                    <a:pt x="139" y="109"/>
                  </a:cubicBezTo>
                  <a:cubicBezTo>
                    <a:pt x="128" y="109"/>
                    <a:pt x="128" y="109"/>
                    <a:pt x="128" y="109"/>
                  </a:cubicBezTo>
                  <a:cubicBezTo>
                    <a:pt x="109" y="109"/>
                    <a:pt x="109" y="109"/>
                    <a:pt x="109" y="109"/>
                  </a:cubicBezTo>
                  <a:cubicBezTo>
                    <a:pt x="49" y="109"/>
                    <a:pt x="0" y="60"/>
                    <a:pt x="0" y="0"/>
                  </a:cubicBezTo>
                  <a:close/>
                </a:path>
              </a:pathLst>
            </a:custGeom>
            <a:solidFill>
              <a:srgbClr val="333333">
                <a:alpha val="10000"/>
              </a:srgb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9" name="Group 67"/>
          <p:cNvGrpSpPr/>
          <p:nvPr/>
        </p:nvGrpSpPr>
        <p:grpSpPr>
          <a:xfrm>
            <a:off x="2584201" y="1970194"/>
            <a:ext cx="1013398" cy="728170"/>
            <a:chOff x="4530194" y="4285619"/>
            <a:chExt cx="382215" cy="532444"/>
          </a:xfrm>
        </p:grpSpPr>
        <p:sp>
          <p:nvSpPr>
            <p:cNvPr id="10" name="Rectangle 7"/>
            <p:cNvSpPr>
              <a:spLocks noChangeArrowheads="1"/>
            </p:cNvSpPr>
            <p:nvPr/>
          </p:nvSpPr>
          <p:spPr bwMode="auto">
            <a:xfrm>
              <a:off x="4530194" y="4285619"/>
              <a:ext cx="382215" cy="532444"/>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Lato Bold" panose="020F0802020204030203" pitchFamily="34" charset="0"/>
              </a:endParaRPr>
            </a:p>
          </p:txBody>
        </p:sp>
        <p:sp>
          <p:nvSpPr>
            <p:cNvPr id="11" name="Rectangle 8"/>
            <p:cNvSpPr>
              <a:spLocks noChangeArrowheads="1"/>
            </p:cNvSpPr>
            <p:nvPr/>
          </p:nvSpPr>
          <p:spPr bwMode="auto">
            <a:xfrm>
              <a:off x="4530194" y="4552352"/>
              <a:ext cx="382215" cy="265711"/>
            </a:xfrm>
            <a:prstGeom prst="rect">
              <a:avLst/>
            </a:prstGeom>
            <a:solidFill>
              <a:srgbClr val="333333">
                <a:alpha val="10000"/>
              </a:srgb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13" name="Rectangle 10"/>
          <p:cNvSpPr>
            <a:spLocks noChangeArrowheads="1"/>
          </p:cNvSpPr>
          <p:nvPr/>
        </p:nvSpPr>
        <p:spPr bwMode="auto">
          <a:xfrm>
            <a:off x="3603805" y="1966822"/>
            <a:ext cx="1423542" cy="728170"/>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Lato Bold" panose="020F0802020204030203" pitchFamily="34" charset="0"/>
            </a:endParaRPr>
          </a:p>
        </p:txBody>
      </p:sp>
      <p:sp>
        <p:nvSpPr>
          <p:cNvPr id="16" name="Rectangle 12"/>
          <p:cNvSpPr>
            <a:spLocks noChangeArrowheads="1"/>
          </p:cNvSpPr>
          <p:nvPr/>
        </p:nvSpPr>
        <p:spPr bwMode="auto">
          <a:xfrm>
            <a:off x="5007580" y="1963450"/>
            <a:ext cx="2091097" cy="728170"/>
          </a:xfrm>
          <a:prstGeom prst="rect">
            <a:avLst/>
          </a:prstGeom>
          <a:solidFill>
            <a:schemeClr val="bg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Lato Bold" panose="020F0802020204030203" pitchFamily="34" charset="0"/>
            </a:endParaRPr>
          </a:p>
        </p:txBody>
      </p:sp>
      <p:sp>
        <p:nvSpPr>
          <p:cNvPr id="19" name="Rectangle 14"/>
          <p:cNvSpPr>
            <a:spLocks noChangeArrowheads="1"/>
          </p:cNvSpPr>
          <p:nvPr/>
        </p:nvSpPr>
        <p:spPr bwMode="auto">
          <a:xfrm>
            <a:off x="7111309" y="1963450"/>
            <a:ext cx="1410231" cy="72817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Lato Bold" panose="020F0802020204030203" pitchFamily="34" charset="0"/>
            </a:endParaRPr>
          </a:p>
        </p:txBody>
      </p:sp>
      <p:sp>
        <p:nvSpPr>
          <p:cNvPr id="22" name="Rectangle 16"/>
          <p:cNvSpPr>
            <a:spLocks noChangeArrowheads="1"/>
          </p:cNvSpPr>
          <p:nvPr/>
        </p:nvSpPr>
        <p:spPr bwMode="auto">
          <a:xfrm>
            <a:off x="8532730" y="1963450"/>
            <a:ext cx="1013398" cy="728170"/>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endParaRPr lang="id-ID" dirty="0">
              <a:solidFill>
                <a:schemeClr val="bg1"/>
              </a:solidFill>
              <a:latin typeface="Lato Bold" panose="020F0802020204030203" pitchFamily="34" charset="0"/>
            </a:endParaRPr>
          </a:p>
        </p:txBody>
      </p:sp>
      <p:grpSp>
        <p:nvGrpSpPr>
          <p:cNvPr id="24" name="Group 61"/>
          <p:cNvGrpSpPr/>
          <p:nvPr/>
        </p:nvGrpSpPr>
        <p:grpSpPr>
          <a:xfrm>
            <a:off x="9535867" y="1970194"/>
            <a:ext cx="661734" cy="728170"/>
            <a:chOff x="7739063" y="3990975"/>
            <a:chExt cx="414338" cy="827088"/>
          </a:xfrm>
        </p:grpSpPr>
        <p:sp>
          <p:nvSpPr>
            <p:cNvPr id="25" name="Freeform 18"/>
            <p:cNvSpPr>
              <a:spLocks/>
            </p:cNvSpPr>
            <p:nvPr/>
          </p:nvSpPr>
          <p:spPr bwMode="auto">
            <a:xfrm>
              <a:off x="7739063" y="3990975"/>
              <a:ext cx="414338" cy="827088"/>
            </a:xfrm>
            <a:custGeom>
              <a:avLst/>
              <a:gdLst>
                <a:gd name="T0" fmla="*/ 261 w 261"/>
                <a:gd name="T1" fmla="*/ 261 h 521"/>
                <a:gd name="T2" fmla="*/ 0 w 261"/>
                <a:gd name="T3" fmla="*/ 0 h 521"/>
                <a:gd name="T4" fmla="*/ 0 w 261"/>
                <a:gd name="T5" fmla="*/ 521 h 521"/>
                <a:gd name="T6" fmla="*/ 261 w 261"/>
                <a:gd name="T7" fmla="*/ 261 h 521"/>
              </a:gdLst>
              <a:ahLst/>
              <a:cxnLst>
                <a:cxn ang="0">
                  <a:pos x="T0" y="T1"/>
                </a:cxn>
                <a:cxn ang="0">
                  <a:pos x="T2" y="T3"/>
                </a:cxn>
                <a:cxn ang="0">
                  <a:pos x="T4" y="T5"/>
                </a:cxn>
                <a:cxn ang="0">
                  <a:pos x="T6" y="T7"/>
                </a:cxn>
              </a:cxnLst>
              <a:rect l="0" t="0" r="r" b="b"/>
              <a:pathLst>
                <a:path w="261" h="521">
                  <a:moveTo>
                    <a:pt x="261" y="261"/>
                  </a:moveTo>
                  <a:lnTo>
                    <a:pt x="0" y="0"/>
                  </a:lnTo>
                  <a:lnTo>
                    <a:pt x="0" y="521"/>
                  </a:lnTo>
                  <a:lnTo>
                    <a:pt x="261" y="261"/>
                  </a:lnTo>
                  <a:close/>
                </a:path>
              </a:pathLst>
            </a:custGeom>
            <a:solidFill>
              <a:srgbClr val="ECAE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19"/>
            <p:cNvSpPr>
              <a:spLocks/>
            </p:cNvSpPr>
            <p:nvPr/>
          </p:nvSpPr>
          <p:spPr bwMode="auto">
            <a:xfrm>
              <a:off x="8027988" y="4283075"/>
              <a:ext cx="125413" cy="242888"/>
            </a:xfrm>
            <a:custGeom>
              <a:avLst/>
              <a:gdLst>
                <a:gd name="T0" fmla="*/ 79 w 79"/>
                <a:gd name="T1" fmla="*/ 77 h 153"/>
                <a:gd name="T2" fmla="*/ 0 w 79"/>
                <a:gd name="T3" fmla="*/ 153 h 153"/>
                <a:gd name="T4" fmla="*/ 0 w 79"/>
                <a:gd name="T5" fmla="*/ 0 h 153"/>
                <a:gd name="T6" fmla="*/ 0 w 79"/>
                <a:gd name="T7" fmla="*/ 0 h 153"/>
                <a:gd name="T8" fmla="*/ 79 w 79"/>
                <a:gd name="T9" fmla="*/ 77 h 153"/>
              </a:gdLst>
              <a:ahLst/>
              <a:cxnLst>
                <a:cxn ang="0">
                  <a:pos x="T0" y="T1"/>
                </a:cxn>
                <a:cxn ang="0">
                  <a:pos x="T2" y="T3"/>
                </a:cxn>
                <a:cxn ang="0">
                  <a:pos x="T4" y="T5"/>
                </a:cxn>
                <a:cxn ang="0">
                  <a:pos x="T6" y="T7"/>
                </a:cxn>
                <a:cxn ang="0">
                  <a:pos x="T8" y="T9"/>
                </a:cxn>
              </a:cxnLst>
              <a:rect l="0" t="0" r="r" b="b"/>
              <a:pathLst>
                <a:path w="79" h="153">
                  <a:moveTo>
                    <a:pt x="79" y="77"/>
                  </a:moveTo>
                  <a:lnTo>
                    <a:pt x="0" y="153"/>
                  </a:lnTo>
                  <a:lnTo>
                    <a:pt x="0" y="0"/>
                  </a:lnTo>
                  <a:lnTo>
                    <a:pt x="0" y="0"/>
                  </a:lnTo>
                  <a:lnTo>
                    <a:pt x="79" y="7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Freeform 20"/>
            <p:cNvSpPr>
              <a:spLocks/>
            </p:cNvSpPr>
            <p:nvPr/>
          </p:nvSpPr>
          <p:spPr bwMode="auto">
            <a:xfrm>
              <a:off x="7739063" y="4405313"/>
              <a:ext cx="414338" cy="412750"/>
            </a:xfrm>
            <a:custGeom>
              <a:avLst/>
              <a:gdLst>
                <a:gd name="T0" fmla="*/ 261 w 261"/>
                <a:gd name="T1" fmla="*/ 0 h 260"/>
                <a:gd name="T2" fmla="*/ 0 w 261"/>
                <a:gd name="T3" fmla="*/ 260 h 260"/>
                <a:gd name="T4" fmla="*/ 0 w 261"/>
                <a:gd name="T5" fmla="*/ 0 h 260"/>
                <a:gd name="T6" fmla="*/ 261 w 261"/>
                <a:gd name="T7" fmla="*/ 0 h 260"/>
              </a:gdLst>
              <a:ahLst/>
              <a:cxnLst>
                <a:cxn ang="0">
                  <a:pos x="T0" y="T1"/>
                </a:cxn>
                <a:cxn ang="0">
                  <a:pos x="T2" y="T3"/>
                </a:cxn>
                <a:cxn ang="0">
                  <a:pos x="T4" y="T5"/>
                </a:cxn>
                <a:cxn ang="0">
                  <a:pos x="T6" y="T7"/>
                </a:cxn>
              </a:cxnLst>
              <a:rect l="0" t="0" r="r" b="b"/>
              <a:pathLst>
                <a:path w="261" h="260">
                  <a:moveTo>
                    <a:pt x="261" y="0"/>
                  </a:moveTo>
                  <a:lnTo>
                    <a:pt x="0" y="260"/>
                  </a:lnTo>
                  <a:lnTo>
                    <a:pt x="0" y="0"/>
                  </a:lnTo>
                  <a:lnTo>
                    <a:pt x="261" y="0"/>
                  </a:lnTo>
                  <a:close/>
                </a:path>
              </a:pathLst>
            </a:custGeom>
            <a:solidFill>
              <a:srgbClr val="333333">
                <a:alpha val="10000"/>
              </a:srgb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8" name="Group 95"/>
          <p:cNvGrpSpPr/>
          <p:nvPr/>
        </p:nvGrpSpPr>
        <p:grpSpPr>
          <a:xfrm>
            <a:off x="2768028" y="2921350"/>
            <a:ext cx="551992" cy="816672"/>
            <a:chOff x="2768028" y="3110027"/>
            <a:chExt cx="551992" cy="816672"/>
          </a:xfrm>
        </p:grpSpPr>
        <p:cxnSp>
          <p:nvCxnSpPr>
            <p:cNvPr id="29" name="Straight Connector 72"/>
            <p:cNvCxnSpPr/>
            <p:nvPr/>
          </p:nvCxnSpPr>
          <p:spPr>
            <a:xfrm rot="10800000">
              <a:off x="3044025" y="3110027"/>
              <a:ext cx="0" cy="360191"/>
            </a:xfrm>
            <a:prstGeom prst="line">
              <a:avLst/>
            </a:prstGeom>
            <a:ln>
              <a:solidFill>
                <a:schemeClr val="bg2">
                  <a:lumMod val="25000"/>
                </a:schemeClr>
              </a:solidFill>
              <a:tailEnd type="oval"/>
            </a:ln>
          </p:spPr>
          <p:style>
            <a:lnRef idx="1">
              <a:schemeClr val="accent1"/>
            </a:lnRef>
            <a:fillRef idx="0">
              <a:schemeClr val="accent1"/>
            </a:fillRef>
            <a:effectRef idx="0">
              <a:schemeClr val="accent1"/>
            </a:effectRef>
            <a:fontRef idx="minor">
              <a:schemeClr val="tx1"/>
            </a:fontRef>
          </p:style>
        </p:cxnSp>
        <p:sp>
          <p:nvSpPr>
            <p:cNvPr id="30" name="Oval 74"/>
            <p:cNvSpPr>
              <a:spLocks noChangeAspect="1"/>
            </p:cNvSpPr>
            <p:nvPr/>
          </p:nvSpPr>
          <p:spPr>
            <a:xfrm>
              <a:off x="2768028" y="3374707"/>
              <a:ext cx="551992" cy="551992"/>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solidFill>
                  <a:schemeClr val="bg1"/>
                </a:solidFill>
                <a:latin typeface="FontAwesome" pitchFamily="2" charset="0"/>
              </a:endParaRPr>
            </a:p>
          </p:txBody>
        </p:sp>
      </p:grpSp>
      <p:sp>
        <p:nvSpPr>
          <p:cNvPr id="31" name="Text Placeholder 32"/>
          <p:cNvSpPr txBox="1">
            <a:spLocks/>
          </p:cNvSpPr>
          <p:nvPr/>
        </p:nvSpPr>
        <p:spPr>
          <a:xfrm>
            <a:off x="2276336" y="4241185"/>
            <a:ext cx="15353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ru-RU" sz="2000" b="1" dirty="0" smtClean="0">
                <a:solidFill>
                  <a:schemeClr val="bg2">
                    <a:lumMod val="25000"/>
                  </a:schemeClr>
                </a:solidFill>
                <a:latin typeface="+mn-lt"/>
              </a:rPr>
              <a:t>Сбор информации</a:t>
            </a:r>
            <a:endParaRPr lang="en-US" sz="2000" b="1" dirty="0">
              <a:solidFill>
                <a:schemeClr val="bg2">
                  <a:lumMod val="25000"/>
                </a:schemeClr>
              </a:solidFill>
              <a:latin typeface="+mn-lt"/>
            </a:endParaRPr>
          </a:p>
        </p:txBody>
      </p:sp>
      <p:grpSp>
        <p:nvGrpSpPr>
          <p:cNvPr id="33" name="Group 97"/>
          <p:cNvGrpSpPr/>
          <p:nvPr/>
        </p:nvGrpSpPr>
        <p:grpSpPr>
          <a:xfrm>
            <a:off x="5757807" y="2921350"/>
            <a:ext cx="551992" cy="816672"/>
            <a:chOff x="5757807" y="2873725"/>
            <a:chExt cx="551992" cy="816672"/>
          </a:xfrm>
        </p:grpSpPr>
        <p:cxnSp>
          <p:nvCxnSpPr>
            <p:cNvPr id="34" name="Straight Connector 77"/>
            <p:cNvCxnSpPr/>
            <p:nvPr/>
          </p:nvCxnSpPr>
          <p:spPr>
            <a:xfrm rot="10800000">
              <a:off x="6033804" y="2873725"/>
              <a:ext cx="0" cy="360191"/>
            </a:xfrm>
            <a:prstGeom prst="line">
              <a:avLst/>
            </a:prstGeom>
            <a:ln>
              <a:solidFill>
                <a:schemeClr val="bg2">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5" name="Oval 78"/>
            <p:cNvSpPr>
              <a:spLocks noChangeAspect="1"/>
            </p:cNvSpPr>
            <p:nvPr/>
          </p:nvSpPr>
          <p:spPr>
            <a:xfrm>
              <a:off x="5757807" y="3138405"/>
              <a:ext cx="551992" cy="551992"/>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solidFill>
                  <a:schemeClr val="bg1"/>
                </a:solidFill>
                <a:latin typeface="FontAwesome" pitchFamily="2" charset="0"/>
              </a:endParaRPr>
            </a:p>
          </p:txBody>
        </p:sp>
      </p:grpSp>
      <p:sp>
        <p:nvSpPr>
          <p:cNvPr id="36" name="Text Placeholder 32"/>
          <p:cNvSpPr txBox="1">
            <a:spLocks/>
          </p:cNvSpPr>
          <p:nvPr/>
        </p:nvSpPr>
        <p:spPr>
          <a:xfrm>
            <a:off x="5266115" y="4241185"/>
            <a:ext cx="15353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ru-RU" sz="2000" b="1" dirty="0" smtClean="0">
                <a:solidFill>
                  <a:schemeClr val="bg2">
                    <a:lumMod val="25000"/>
                  </a:schemeClr>
                </a:solidFill>
                <a:latin typeface="+mn-lt"/>
              </a:rPr>
              <a:t>Создание проектного продукта</a:t>
            </a:r>
            <a:endParaRPr lang="en-US" sz="2000" b="1" dirty="0">
              <a:solidFill>
                <a:schemeClr val="bg2">
                  <a:lumMod val="25000"/>
                </a:schemeClr>
              </a:solidFill>
              <a:latin typeface="+mn-lt"/>
            </a:endParaRPr>
          </a:p>
        </p:txBody>
      </p:sp>
      <p:grpSp>
        <p:nvGrpSpPr>
          <p:cNvPr id="38" name="Group 96"/>
          <p:cNvGrpSpPr/>
          <p:nvPr/>
        </p:nvGrpSpPr>
        <p:grpSpPr>
          <a:xfrm>
            <a:off x="4048268" y="2921351"/>
            <a:ext cx="551992" cy="2174827"/>
            <a:chOff x="4048268" y="3110028"/>
            <a:chExt cx="551992" cy="2174827"/>
          </a:xfrm>
        </p:grpSpPr>
        <p:cxnSp>
          <p:nvCxnSpPr>
            <p:cNvPr id="39" name="Straight Connector 81"/>
            <p:cNvCxnSpPr/>
            <p:nvPr/>
          </p:nvCxnSpPr>
          <p:spPr>
            <a:xfrm flipV="1">
              <a:off x="4324265" y="3110028"/>
              <a:ext cx="0" cy="1848567"/>
            </a:xfrm>
            <a:prstGeom prst="line">
              <a:avLst/>
            </a:prstGeom>
            <a:ln>
              <a:solidFill>
                <a:schemeClr val="bg2">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0" name="Oval 82"/>
            <p:cNvSpPr>
              <a:spLocks noChangeAspect="1"/>
            </p:cNvSpPr>
            <p:nvPr/>
          </p:nvSpPr>
          <p:spPr>
            <a:xfrm>
              <a:off x="4048268" y="4732863"/>
              <a:ext cx="551992" cy="55199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a:solidFill>
                  <a:schemeClr val="bg1"/>
                </a:solidFill>
                <a:latin typeface="FontAwesome" pitchFamily="2" charset="0"/>
              </a:endParaRPr>
            </a:p>
          </p:txBody>
        </p:sp>
      </p:grpSp>
      <p:sp>
        <p:nvSpPr>
          <p:cNvPr id="41" name="Text Placeholder 33"/>
          <p:cNvSpPr txBox="1">
            <a:spLocks/>
          </p:cNvSpPr>
          <p:nvPr/>
        </p:nvSpPr>
        <p:spPr>
          <a:xfrm>
            <a:off x="3543315" y="5319164"/>
            <a:ext cx="1544522"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ru-RU" sz="2000" b="1" dirty="0" smtClean="0">
                <a:solidFill>
                  <a:schemeClr val="bg2">
                    <a:lumMod val="25000"/>
                  </a:schemeClr>
                </a:solidFill>
                <a:latin typeface="+mn-lt"/>
              </a:rPr>
              <a:t>Подготовка ресурсов</a:t>
            </a:r>
            <a:endParaRPr lang="en-AU" sz="2000" b="1" dirty="0">
              <a:solidFill>
                <a:schemeClr val="bg2">
                  <a:lumMod val="25000"/>
                </a:schemeClr>
              </a:solidFill>
              <a:latin typeface="+mn-lt"/>
            </a:endParaRPr>
          </a:p>
        </p:txBody>
      </p:sp>
      <p:grpSp>
        <p:nvGrpSpPr>
          <p:cNvPr id="42" name="Group 98"/>
          <p:cNvGrpSpPr/>
          <p:nvPr/>
        </p:nvGrpSpPr>
        <p:grpSpPr>
          <a:xfrm>
            <a:off x="7540429" y="2921351"/>
            <a:ext cx="551992" cy="2174827"/>
            <a:chOff x="7540429" y="2873726"/>
            <a:chExt cx="551992" cy="2174827"/>
          </a:xfrm>
          <a:solidFill>
            <a:schemeClr val="bg1">
              <a:lumMod val="65000"/>
            </a:schemeClr>
          </a:solidFill>
        </p:grpSpPr>
        <p:cxnSp>
          <p:nvCxnSpPr>
            <p:cNvPr id="43" name="Straight Connector 86"/>
            <p:cNvCxnSpPr/>
            <p:nvPr/>
          </p:nvCxnSpPr>
          <p:spPr>
            <a:xfrm flipV="1">
              <a:off x="7816426" y="2873726"/>
              <a:ext cx="0" cy="1848567"/>
            </a:xfrm>
            <a:prstGeom prst="line">
              <a:avLst/>
            </a:prstGeom>
            <a:grpFill/>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44" name="Oval 87"/>
            <p:cNvSpPr>
              <a:spLocks noChangeAspect="1"/>
            </p:cNvSpPr>
            <p:nvPr/>
          </p:nvSpPr>
          <p:spPr>
            <a:xfrm>
              <a:off x="7540429" y="4496561"/>
              <a:ext cx="551992" cy="551992"/>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dirty="0">
                <a:solidFill>
                  <a:schemeClr val="bg1"/>
                </a:solidFill>
                <a:latin typeface="FontAwesome" pitchFamily="2" charset="0"/>
              </a:endParaRPr>
            </a:p>
          </p:txBody>
        </p:sp>
      </p:grpSp>
      <p:sp>
        <p:nvSpPr>
          <p:cNvPr id="45" name="Text Placeholder 33"/>
          <p:cNvSpPr txBox="1">
            <a:spLocks/>
          </p:cNvSpPr>
          <p:nvPr/>
        </p:nvSpPr>
        <p:spPr>
          <a:xfrm>
            <a:off x="7035476" y="5319164"/>
            <a:ext cx="1544522"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ru-RU" sz="2000" b="1" dirty="0" smtClean="0">
                <a:solidFill>
                  <a:schemeClr val="bg2">
                    <a:lumMod val="25000"/>
                  </a:schemeClr>
                </a:solidFill>
                <a:latin typeface="+mn-lt"/>
              </a:rPr>
              <a:t>Написание письменной части проекта</a:t>
            </a:r>
            <a:endParaRPr lang="en-AU" sz="2000" b="1" dirty="0">
              <a:solidFill>
                <a:schemeClr val="bg2">
                  <a:lumMod val="25000"/>
                </a:schemeClr>
              </a:solidFill>
              <a:latin typeface="+mn-lt"/>
            </a:endParaRPr>
          </a:p>
        </p:txBody>
      </p:sp>
      <p:grpSp>
        <p:nvGrpSpPr>
          <p:cNvPr id="46" name="Group 99"/>
          <p:cNvGrpSpPr/>
          <p:nvPr/>
        </p:nvGrpSpPr>
        <p:grpSpPr>
          <a:xfrm>
            <a:off x="8747586" y="2921350"/>
            <a:ext cx="551992" cy="816672"/>
            <a:chOff x="8747586" y="2873725"/>
            <a:chExt cx="551992" cy="816672"/>
          </a:xfrm>
        </p:grpSpPr>
        <p:cxnSp>
          <p:nvCxnSpPr>
            <p:cNvPr id="47" name="Straight Connector 90"/>
            <p:cNvCxnSpPr/>
            <p:nvPr/>
          </p:nvCxnSpPr>
          <p:spPr>
            <a:xfrm rot="10800000">
              <a:off x="9023583" y="2873725"/>
              <a:ext cx="0" cy="360191"/>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8" name="Oval 91"/>
            <p:cNvSpPr>
              <a:spLocks noChangeAspect="1"/>
            </p:cNvSpPr>
            <p:nvPr/>
          </p:nvSpPr>
          <p:spPr>
            <a:xfrm>
              <a:off x="8747586" y="3138405"/>
              <a:ext cx="551992" cy="551992"/>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FontAwesome" pitchFamily="2" charset="0"/>
              </a:endParaRPr>
            </a:p>
          </p:txBody>
        </p:sp>
      </p:grpSp>
      <p:sp>
        <p:nvSpPr>
          <p:cNvPr id="49" name="Text Placeholder 32"/>
          <p:cNvSpPr txBox="1">
            <a:spLocks/>
          </p:cNvSpPr>
          <p:nvPr/>
        </p:nvSpPr>
        <p:spPr>
          <a:xfrm>
            <a:off x="8255894" y="4241185"/>
            <a:ext cx="15353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ru-RU" sz="2000" b="1" dirty="0" smtClean="0">
                <a:solidFill>
                  <a:schemeClr val="bg2">
                    <a:lumMod val="25000"/>
                  </a:schemeClr>
                </a:solidFill>
                <a:latin typeface="+mn-lt"/>
              </a:rPr>
              <a:t>Подготовка презентации</a:t>
            </a:r>
            <a:endParaRPr lang="en-US" sz="2000" b="1" dirty="0">
              <a:solidFill>
                <a:schemeClr val="bg2">
                  <a:lumMod val="25000"/>
                </a:schemeClr>
              </a:solidFill>
              <a:latin typeface="+mn-lt"/>
            </a:endParaRPr>
          </a:p>
        </p:txBody>
      </p:sp>
    </p:spTree>
    <p:extLst>
      <p:ext uri="{BB962C8B-B14F-4D97-AF65-F5344CB8AC3E}">
        <p14:creationId xmlns:p14="http://schemas.microsoft.com/office/powerpoint/2010/main" val="361729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up)">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up)">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P spid="41" grpId="0"/>
      <p:bldP spid="45"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85900" y="191185"/>
            <a:ext cx="10001249" cy="1754326"/>
          </a:xfrm>
          <a:prstGeom prst="rect">
            <a:avLst/>
          </a:prstGeom>
        </p:spPr>
        <p:txBody>
          <a:bodyPr wrap="square">
            <a:spAutoFit/>
          </a:bodyPr>
          <a:lstStyle/>
          <a:p>
            <a:pPr algn="ctr"/>
            <a:r>
              <a:rPr lang="ru-RU" sz="3600" b="1" dirty="0">
                <a:solidFill>
                  <a:schemeClr val="bg2">
                    <a:lumMod val="25000"/>
                  </a:schemeClr>
                </a:solidFill>
                <a:effectLst>
                  <a:outerShdw blurRad="38100" dist="38100" dir="2700000" algn="tl">
                    <a:srgbClr val="000000">
                      <a:alpha val="43137"/>
                    </a:srgbClr>
                  </a:outerShdw>
                </a:effectLst>
                <a:ea typeface="Calibri" panose="020F0502020204030204" pitchFamily="34" charset="0"/>
              </a:rPr>
              <a:t>Обсуждение полученной информации, проверка гипотезы, формулировка понятий, обобщений, </a:t>
            </a:r>
            <a:r>
              <a:rPr lang="ru-RU" sz="3600" b="1" dirty="0" smtClean="0">
                <a:solidFill>
                  <a:schemeClr val="bg2">
                    <a:lumMod val="25000"/>
                  </a:schemeClr>
                </a:solidFill>
                <a:effectLst>
                  <a:outerShdw blurRad="38100" dist="38100" dir="2700000" algn="tl">
                    <a:srgbClr val="000000">
                      <a:alpha val="43137"/>
                    </a:srgbClr>
                  </a:outerShdw>
                </a:effectLst>
                <a:ea typeface="Calibri" panose="020F0502020204030204" pitchFamily="34" charset="0"/>
              </a:rPr>
              <a:t>выводы</a:t>
            </a:r>
            <a:r>
              <a:rPr lang="ru-RU" b="1" dirty="0" smtClean="0">
                <a:solidFill>
                  <a:srgbClr val="000000"/>
                </a:solidFill>
                <a:latin typeface="Times New Roman" panose="02020603050405020304" pitchFamily="18" charset="0"/>
                <a:ea typeface="Calibri" panose="020F0502020204030204" pitchFamily="34" charset="0"/>
              </a:rPr>
              <a:t> </a:t>
            </a:r>
            <a:endParaRPr lang="ru-RU"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095625" y="2212211"/>
            <a:ext cx="6781800" cy="4521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2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978691" y="-196054"/>
            <a:ext cx="10596568" cy="1440160"/>
          </a:xfrm>
        </p:spPr>
        <p:txBody>
          <a:bodyPr>
            <a:normAutofit/>
          </a:bodyPr>
          <a:lstStyle/>
          <a:p>
            <a:pPr algn="ctr"/>
            <a:r>
              <a:rPr lang="ru-RU" sz="3600" dirty="0" smtClean="0">
                <a:solidFill>
                  <a:schemeClr val="bg2">
                    <a:lumMod val="25000"/>
                  </a:schemeClr>
                </a:solidFill>
                <a:latin typeface="+mn-lt"/>
              </a:rPr>
              <a:t>Дневник поисковой работы </a:t>
            </a:r>
            <a:endParaRPr lang="ru-RU" sz="3600" dirty="0">
              <a:solidFill>
                <a:schemeClr val="bg2">
                  <a:lumMod val="25000"/>
                </a:schemeClr>
              </a:solidFill>
              <a:latin typeface="+mn-lt"/>
            </a:endParaRPr>
          </a:p>
        </p:txBody>
      </p:sp>
      <p:pic>
        <p:nvPicPr>
          <p:cNvPr id="5" name="Рисунок 4"/>
          <p:cNvPicPr>
            <a:picLocks noChangeAspect="1"/>
          </p:cNvPicPr>
          <p:nvPr/>
        </p:nvPicPr>
        <p:blipFill>
          <a:blip r:embed="rId2"/>
          <a:stretch>
            <a:fillRect/>
          </a:stretch>
        </p:blipFill>
        <p:spPr>
          <a:xfrm>
            <a:off x="1711849" y="989373"/>
            <a:ext cx="9396952" cy="1316904"/>
          </a:xfrm>
          <a:prstGeom prst="rect">
            <a:avLst/>
          </a:prstGeom>
        </p:spPr>
      </p:pic>
      <p:pic>
        <p:nvPicPr>
          <p:cNvPr id="7" name="Рисунок 6"/>
          <p:cNvPicPr>
            <a:picLocks noChangeAspect="1"/>
          </p:cNvPicPr>
          <p:nvPr/>
        </p:nvPicPr>
        <p:blipFill>
          <a:blip r:embed="rId3"/>
          <a:stretch>
            <a:fillRect/>
          </a:stretch>
        </p:blipFill>
        <p:spPr>
          <a:xfrm>
            <a:off x="1711849" y="2429533"/>
            <a:ext cx="9396952" cy="3545864"/>
          </a:xfrm>
          <a:prstGeom prst="rect">
            <a:avLst/>
          </a:prstGeom>
        </p:spPr>
      </p:pic>
    </p:spTree>
    <p:extLst>
      <p:ext uri="{BB962C8B-B14F-4D97-AF65-F5344CB8AC3E}">
        <p14:creationId xmlns:p14="http://schemas.microsoft.com/office/powerpoint/2010/main" val="3724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1541" y="318585"/>
            <a:ext cx="9035623" cy="1440160"/>
          </a:xfrm>
        </p:spPr>
        <p:txBody>
          <a:bodyPr>
            <a:normAutofit/>
          </a:bodyPr>
          <a:lstStyle/>
          <a:p>
            <a:pPr algn="ctr"/>
            <a:r>
              <a:rPr lang="ru-RU" sz="3600" dirty="0" smtClean="0">
                <a:solidFill>
                  <a:schemeClr val="bg2">
                    <a:lumMod val="25000"/>
                  </a:schemeClr>
                </a:solidFill>
                <a:latin typeface="+mn-lt"/>
              </a:rPr>
              <a:t>ОБЩАЯ ИНФОРМАЦИЯ О ПРОЕКТЕ</a:t>
            </a:r>
            <a:endParaRPr lang="ru-RU" sz="3600" dirty="0">
              <a:solidFill>
                <a:schemeClr val="bg2">
                  <a:lumMod val="25000"/>
                </a:schemeClr>
              </a:solidFill>
              <a:latin typeface="+mn-lt"/>
            </a:endParaRPr>
          </a:p>
        </p:txBody>
      </p:sp>
      <p:sp>
        <p:nvSpPr>
          <p:cNvPr id="4" name="Прямоугольник 3"/>
          <p:cNvSpPr/>
          <p:nvPr/>
        </p:nvSpPr>
        <p:spPr>
          <a:xfrm>
            <a:off x="1385454" y="1471182"/>
            <a:ext cx="8192655" cy="4278094"/>
          </a:xfrm>
          <a:prstGeom prst="rect">
            <a:avLst/>
          </a:prstGeom>
        </p:spPr>
        <p:txBody>
          <a:bodyPr wrap="square">
            <a:spAutoFit/>
          </a:bodyPr>
          <a:lstStyle/>
          <a:p>
            <a:r>
              <a:rPr lang="ru-RU" sz="3200" b="1" dirty="0">
                <a:solidFill>
                  <a:schemeClr val="bg2">
                    <a:lumMod val="25000"/>
                  </a:schemeClr>
                </a:solidFill>
                <a:effectLst>
                  <a:outerShdw blurRad="38100" dist="38100" dir="2700000" algn="tl">
                    <a:srgbClr val="000000">
                      <a:alpha val="43137"/>
                    </a:srgbClr>
                  </a:outerShdw>
                </a:effectLst>
              </a:rPr>
              <a:t>Номинации</a:t>
            </a:r>
            <a:r>
              <a:rPr lang="ru-RU" dirty="0">
                <a:solidFill>
                  <a:schemeClr val="bg2">
                    <a:lumMod val="25000"/>
                  </a:schemeClr>
                </a:solidFill>
              </a:rPr>
              <a:t> </a:t>
            </a:r>
            <a:endParaRPr lang="ru-RU" dirty="0" smtClean="0">
              <a:solidFill>
                <a:schemeClr val="bg2">
                  <a:lumMod val="25000"/>
                </a:schemeClr>
              </a:solidFill>
            </a:endParaRPr>
          </a:p>
          <a:p>
            <a:pPr marL="457200" indent="-457200">
              <a:lnSpc>
                <a:spcPct val="150000"/>
              </a:lnSpc>
              <a:buFont typeface="Wingdings" panose="05000000000000000000" pitchFamily="2" charset="2"/>
              <a:buChar char="q"/>
            </a:pPr>
            <a:r>
              <a:rPr lang="ru-RU" sz="3200" dirty="0" smtClean="0">
                <a:solidFill>
                  <a:schemeClr val="bg2">
                    <a:lumMod val="25000"/>
                  </a:schemeClr>
                </a:solidFill>
              </a:rPr>
              <a:t>«</a:t>
            </a:r>
            <a:r>
              <a:rPr lang="ru-RU" sz="3200" dirty="0">
                <a:solidFill>
                  <a:schemeClr val="bg2">
                    <a:lumMod val="25000"/>
                  </a:schemeClr>
                </a:solidFill>
              </a:rPr>
              <a:t>Славим человека труда</a:t>
            </a:r>
            <a:r>
              <a:rPr lang="ru-RU" sz="3200" dirty="0" smtClean="0">
                <a:solidFill>
                  <a:schemeClr val="bg2">
                    <a:lumMod val="25000"/>
                  </a:schemeClr>
                </a:solidFill>
              </a:rPr>
              <a:t>»</a:t>
            </a:r>
            <a:endParaRPr lang="ru-RU" sz="3200" dirty="0">
              <a:solidFill>
                <a:schemeClr val="bg2">
                  <a:lumMod val="25000"/>
                </a:schemeClr>
              </a:solidFill>
            </a:endParaRPr>
          </a:p>
          <a:p>
            <a:pPr marL="457200" indent="-457200">
              <a:lnSpc>
                <a:spcPct val="150000"/>
              </a:lnSpc>
              <a:buFont typeface="Wingdings" panose="05000000000000000000" pitchFamily="2" charset="2"/>
              <a:buChar char="q"/>
            </a:pPr>
            <a:r>
              <a:rPr lang="ru-RU" sz="3200" dirty="0" smtClean="0">
                <a:solidFill>
                  <a:schemeClr val="bg2">
                    <a:lumMod val="25000"/>
                  </a:schemeClr>
                </a:solidFill>
              </a:rPr>
              <a:t>«</a:t>
            </a:r>
            <a:r>
              <a:rPr lang="ru-RU" sz="3200" dirty="0">
                <a:solidFill>
                  <a:schemeClr val="bg2">
                    <a:lumMod val="25000"/>
                  </a:schemeClr>
                </a:solidFill>
              </a:rPr>
              <a:t>Трудовые династии Костромской </a:t>
            </a:r>
            <a:r>
              <a:rPr lang="ru-RU" sz="3200" dirty="0" smtClean="0">
                <a:solidFill>
                  <a:schemeClr val="bg2">
                    <a:lumMod val="25000"/>
                  </a:schemeClr>
                </a:solidFill>
              </a:rPr>
              <a:t>области»</a:t>
            </a:r>
          </a:p>
          <a:p>
            <a:pPr marL="457200" indent="-457200">
              <a:lnSpc>
                <a:spcPct val="150000"/>
              </a:lnSpc>
              <a:buFont typeface="Wingdings" panose="05000000000000000000" pitchFamily="2" charset="2"/>
              <a:buChar char="q"/>
            </a:pPr>
            <a:r>
              <a:rPr lang="ru-RU" sz="3200" dirty="0" smtClean="0">
                <a:solidFill>
                  <a:schemeClr val="bg2">
                    <a:lumMod val="25000"/>
                  </a:schemeClr>
                </a:solidFill>
              </a:rPr>
              <a:t> «Сохраняем трудовое наследие»</a:t>
            </a:r>
          </a:p>
          <a:p>
            <a:pPr marL="457200" indent="-457200">
              <a:lnSpc>
                <a:spcPct val="150000"/>
              </a:lnSpc>
              <a:buFont typeface="Wingdings" panose="05000000000000000000" pitchFamily="2" charset="2"/>
              <a:buChar char="q"/>
            </a:pPr>
            <a:r>
              <a:rPr lang="ru-RU" sz="3200" dirty="0" smtClean="0">
                <a:solidFill>
                  <a:schemeClr val="bg2">
                    <a:lumMod val="25000"/>
                  </a:schemeClr>
                </a:solidFill>
              </a:rPr>
              <a:t>«</a:t>
            </a:r>
            <a:r>
              <a:rPr lang="ru-RU" sz="3200" dirty="0">
                <a:solidFill>
                  <a:schemeClr val="bg2">
                    <a:lumMod val="25000"/>
                  </a:schemeClr>
                </a:solidFill>
              </a:rPr>
              <a:t>Развиваем профессии будущего</a:t>
            </a:r>
            <a:r>
              <a:rPr lang="ru-RU" sz="3200" dirty="0" smtClean="0">
                <a:solidFill>
                  <a:schemeClr val="bg2">
                    <a:lumMod val="25000"/>
                  </a:schemeClr>
                </a:solidFill>
              </a:rPr>
              <a:t>»</a:t>
            </a:r>
            <a:endParaRPr lang="ru-RU" sz="3200" dirty="0">
              <a:solidFill>
                <a:schemeClr val="bg2">
                  <a:lumMod val="25000"/>
                </a:schemeClr>
              </a:solidFill>
            </a:endParaRPr>
          </a:p>
        </p:txBody>
      </p:sp>
    </p:spTree>
    <p:extLst>
      <p:ext uri="{BB962C8B-B14F-4D97-AF65-F5344CB8AC3E}">
        <p14:creationId xmlns:p14="http://schemas.microsoft.com/office/powerpoint/2010/main" val="16495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97526" y="482938"/>
            <a:ext cx="10788073" cy="3662541"/>
          </a:xfrm>
          <a:prstGeom prst="rect">
            <a:avLst/>
          </a:prstGeom>
        </p:spPr>
        <p:txBody>
          <a:bodyPr wrap="square">
            <a:spAutoFit/>
          </a:bodyPr>
          <a:lstStyle/>
          <a:p>
            <a:r>
              <a:rPr lang="ru-RU" sz="3200" b="1" dirty="0">
                <a:solidFill>
                  <a:schemeClr val="bg2">
                    <a:lumMod val="25000"/>
                  </a:schemeClr>
                </a:solidFill>
                <a:effectLst>
                  <a:outerShdw blurRad="38100" dist="38100" dir="2700000" algn="tl">
                    <a:srgbClr val="000000">
                      <a:alpha val="43137"/>
                    </a:srgbClr>
                  </a:outerShdw>
                </a:effectLst>
              </a:rPr>
              <a:t>Результаты поисково-исследовательской </a:t>
            </a:r>
            <a:r>
              <a:rPr lang="ru-RU" sz="3200" b="1">
                <a:solidFill>
                  <a:schemeClr val="bg2">
                    <a:lumMod val="25000"/>
                  </a:schemeClr>
                </a:solidFill>
                <a:effectLst>
                  <a:outerShdw blurRad="38100" dist="38100" dir="2700000" algn="tl">
                    <a:srgbClr val="000000">
                      <a:alpha val="43137"/>
                    </a:srgbClr>
                  </a:outerShdw>
                </a:effectLst>
              </a:rPr>
              <a:t>деятельности</a:t>
            </a:r>
            <a:r>
              <a:rPr lang="ru-RU" sz="3200" b="1" smtClean="0">
                <a:solidFill>
                  <a:schemeClr val="bg2">
                    <a:lumMod val="25000"/>
                  </a:schemeClr>
                </a:solidFill>
                <a:effectLst>
                  <a:outerShdw blurRad="38100" dist="38100" dir="2700000" algn="tl">
                    <a:srgbClr val="000000">
                      <a:alpha val="43137"/>
                    </a:srgbClr>
                  </a:outerShdw>
                </a:effectLst>
              </a:rPr>
              <a:t>:</a:t>
            </a:r>
          </a:p>
          <a:p>
            <a:endParaRPr lang="ru-RU" sz="3200" b="1" dirty="0">
              <a:solidFill>
                <a:schemeClr val="bg2">
                  <a:lumMod val="25000"/>
                </a:schemeClr>
              </a:solidFill>
              <a:effectLst>
                <a:outerShdw blurRad="38100" dist="38100" dir="2700000" algn="tl">
                  <a:srgbClr val="000000">
                    <a:alpha val="43137"/>
                  </a:srgbClr>
                </a:outerShdw>
              </a:effectLst>
            </a:endParaRPr>
          </a:p>
          <a:p>
            <a:pPr marL="285750" indent="-285750">
              <a:lnSpc>
                <a:spcPct val="150000"/>
              </a:lnSpc>
              <a:buFont typeface="Wingdings" panose="05000000000000000000" pitchFamily="2" charset="2"/>
              <a:buChar char="q"/>
            </a:pPr>
            <a:r>
              <a:rPr lang="ru-RU" sz="2800" dirty="0">
                <a:solidFill>
                  <a:schemeClr val="bg2">
                    <a:lumMod val="25000"/>
                  </a:schemeClr>
                </a:solidFill>
              </a:rPr>
              <a:t>Документальный видео-ролик о представляемом герое труда</a:t>
            </a:r>
          </a:p>
          <a:p>
            <a:pPr marL="285750" indent="-285750">
              <a:lnSpc>
                <a:spcPct val="150000"/>
              </a:lnSpc>
              <a:buFont typeface="Wingdings" panose="05000000000000000000" pitchFamily="2" charset="2"/>
              <a:buChar char="q"/>
            </a:pPr>
            <a:r>
              <a:rPr lang="ru-RU" sz="2800" dirty="0">
                <a:solidFill>
                  <a:schemeClr val="bg2">
                    <a:lumMod val="25000"/>
                  </a:schemeClr>
                </a:solidFill>
              </a:rPr>
              <a:t>Музейная экспозиция (виртуальная выставка)</a:t>
            </a:r>
          </a:p>
          <a:p>
            <a:pPr marL="285750" indent="-285750">
              <a:lnSpc>
                <a:spcPct val="150000"/>
              </a:lnSpc>
              <a:buFont typeface="Wingdings" panose="05000000000000000000" pitchFamily="2" charset="2"/>
              <a:buChar char="q"/>
            </a:pPr>
            <a:r>
              <a:rPr lang="ru-RU" sz="2800" dirty="0">
                <a:solidFill>
                  <a:schemeClr val="bg2">
                    <a:lumMod val="25000"/>
                  </a:schemeClr>
                </a:solidFill>
              </a:rPr>
              <a:t>Сценарный план экскурсии</a:t>
            </a:r>
          </a:p>
          <a:p>
            <a:pPr marL="285750" indent="-285750">
              <a:lnSpc>
                <a:spcPct val="150000"/>
              </a:lnSpc>
              <a:buFont typeface="Wingdings" panose="05000000000000000000" pitchFamily="2" charset="2"/>
              <a:buChar char="q"/>
            </a:pPr>
            <a:r>
              <a:rPr lang="ru-RU" sz="2800" dirty="0">
                <a:solidFill>
                  <a:schemeClr val="bg2">
                    <a:lumMod val="25000"/>
                  </a:schemeClr>
                </a:solidFill>
              </a:rPr>
              <a:t>Сценарий единого дня «Человек труда Костромской области»</a:t>
            </a:r>
          </a:p>
        </p:txBody>
      </p:sp>
    </p:spTree>
    <p:extLst>
      <p:ext uri="{BB962C8B-B14F-4D97-AF65-F5344CB8AC3E}">
        <p14:creationId xmlns:p14="http://schemas.microsoft.com/office/powerpoint/2010/main" val="271003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978691" y="-196054"/>
            <a:ext cx="10596568" cy="1440160"/>
          </a:xfrm>
        </p:spPr>
        <p:txBody>
          <a:bodyPr>
            <a:normAutofit/>
          </a:bodyPr>
          <a:lstStyle/>
          <a:p>
            <a:pPr algn="ctr"/>
            <a:r>
              <a:rPr lang="ru-RU" sz="3600" dirty="0" smtClean="0">
                <a:solidFill>
                  <a:schemeClr val="bg2">
                    <a:lumMod val="25000"/>
                  </a:schemeClr>
                </a:solidFill>
                <a:latin typeface="+mn-lt"/>
              </a:rPr>
              <a:t>Результат проекта</a:t>
            </a:r>
            <a:endParaRPr lang="ru-RU" sz="3600" dirty="0">
              <a:solidFill>
                <a:schemeClr val="bg2">
                  <a:lumMod val="25000"/>
                </a:schemeClr>
              </a:solidFill>
              <a:latin typeface="+mn-lt"/>
            </a:endParaRPr>
          </a:p>
        </p:txBody>
      </p:sp>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43800" y="875146"/>
            <a:ext cx="7870018" cy="57057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8028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66857" y="2062731"/>
            <a:ext cx="8136904" cy="1015663"/>
          </a:xfrm>
          <a:prstGeom prst="rect">
            <a:avLst/>
          </a:prstGeom>
        </p:spPr>
        <p:txBody>
          <a:bodyPr wrap="square">
            <a:spAutoFit/>
          </a:bodyPr>
          <a:lstStyle/>
          <a:p>
            <a:pPr algn="ctr">
              <a:spcBef>
                <a:spcPts val="1200"/>
              </a:spcBef>
              <a:spcAft>
                <a:spcPts val="1200"/>
              </a:spcAft>
            </a:pPr>
            <a:r>
              <a:rPr lang="ru-RU" sz="6000" b="1" dirty="0" smtClean="0">
                <a:solidFill>
                  <a:schemeClr val="bg2">
                    <a:lumMod val="25000"/>
                  </a:schemeClr>
                </a:solidFill>
                <a:effectLst>
                  <a:outerShdw blurRad="38100" dist="38100" dir="2700000" algn="tl">
                    <a:srgbClr val="000000">
                      <a:alpha val="43137"/>
                    </a:srgbClr>
                  </a:outerShdw>
                </a:effectLst>
                <a:ea typeface="Times New Roman" panose="02020603050405020304" pitchFamily="18" charset="0"/>
              </a:rPr>
              <a:t>Спасибо за внимание!</a:t>
            </a:r>
            <a:endParaRPr lang="ru-RU" sz="6000" b="1" dirty="0">
              <a:solidFill>
                <a:schemeClr val="bg2">
                  <a:lumMod val="25000"/>
                </a:schemeClr>
              </a:solidFill>
              <a:effectLst>
                <a:outerShdw blurRad="38100" dist="38100" dir="2700000" algn="tl">
                  <a:srgbClr val="000000">
                    <a:alpha val="43137"/>
                  </a:srgbClr>
                </a:outerShdw>
              </a:effectLst>
              <a:ea typeface="Times New Roman" panose="02020603050405020304" pitchFamily="18" charset="0"/>
            </a:endParaRPr>
          </a:p>
        </p:txBody>
      </p:sp>
    </p:spTree>
    <p:extLst>
      <p:ext uri="{BB962C8B-B14F-4D97-AF65-F5344CB8AC3E}">
        <p14:creationId xmlns:p14="http://schemas.microsoft.com/office/powerpoint/2010/main" val="353734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2419350" y="697063"/>
            <a:ext cx="5175397" cy="5122183"/>
          </a:xfrm>
          <a:prstGeom prst="ellipse">
            <a:avLst/>
          </a:prstGeom>
          <a:noFill/>
          <a:ln w="9">
            <a:solidFill>
              <a:schemeClr val="bg2">
                <a:lumMod val="25000"/>
              </a:schemeClr>
            </a:solidFill>
            <a:prstDash val="dash"/>
            <a:bevel/>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349" b="1"/>
          </a:p>
        </p:txBody>
      </p:sp>
      <p:sp>
        <p:nvSpPr>
          <p:cNvPr id="5" name="Oval 10"/>
          <p:cNvSpPr>
            <a:spLocks noChangeArrowheads="1"/>
          </p:cNvSpPr>
          <p:nvPr/>
        </p:nvSpPr>
        <p:spPr bwMode="auto">
          <a:xfrm>
            <a:off x="5458062" y="422932"/>
            <a:ext cx="678517" cy="680356"/>
          </a:xfrm>
          <a:prstGeom prst="ellipse">
            <a:avLst/>
          </a:prstGeom>
          <a:solidFill>
            <a:schemeClr val="bg1">
              <a:lumMod val="8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Oval 5"/>
          <p:cNvSpPr>
            <a:spLocks noChangeArrowheads="1"/>
          </p:cNvSpPr>
          <p:nvPr/>
        </p:nvSpPr>
        <p:spPr bwMode="auto">
          <a:xfrm>
            <a:off x="6724995" y="4550393"/>
            <a:ext cx="678517" cy="680356"/>
          </a:xfrm>
          <a:prstGeom prst="ellipse">
            <a:avLst/>
          </a:prstGeom>
          <a:solidFill>
            <a:schemeClr val="tx1">
              <a:lumMod val="85000"/>
              <a:lumOff val="1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Oval 6"/>
          <p:cNvSpPr>
            <a:spLocks noChangeArrowheads="1"/>
          </p:cNvSpPr>
          <p:nvPr/>
        </p:nvSpPr>
        <p:spPr bwMode="auto">
          <a:xfrm>
            <a:off x="7215546" y="3469668"/>
            <a:ext cx="680356" cy="676679"/>
          </a:xfrm>
          <a:prstGeom prst="ellipse">
            <a:avLst/>
          </a:prstGeom>
          <a:solidFill>
            <a:schemeClr val="tx1">
              <a:lumMod val="65000"/>
              <a:lumOff val="3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Oval 7"/>
          <p:cNvSpPr>
            <a:spLocks noChangeArrowheads="1"/>
          </p:cNvSpPr>
          <p:nvPr/>
        </p:nvSpPr>
        <p:spPr bwMode="auto">
          <a:xfrm>
            <a:off x="6724995" y="1245736"/>
            <a:ext cx="680356" cy="676679"/>
          </a:xfrm>
          <a:prstGeom prst="ellipse">
            <a:avLst/>
          </a:prstGeom>
          <a:solidFill>
            <a:schemeClr val="bg1">
              <a:lumMod val="6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Oval 8"/>
          <p:cNvSpPr>
            <a:spLocks noChangeArrowheads="1"/>
          </p:cNvSpPr>
          <p:nvPr/>
        </p:nvSpPr>
        <p:spPr bwMode="auto">
          <a:xfrm>
            <a:off x="7225251" y="2372553"/>
            <a:ext cx="678517" cy="676679"/>
          </a:xfrm>
          <a:prstGeom prst="ellipse">
            <a:avLst/>
          </a:prstGeom>
          <a:solidFill>
            <a:schemeClr val="bg1">
              <a:lumMod val="50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TextBox 19"/>
          <p:cNvSpPr>
            <a:spLocks noChangeArrowheads="1"/>
          </p:cNvSpPr>
          <p:nvPr/>
        </p:nvSpPr>
        <p:spPr bwMode="auto">
          <a:xfrm>
            <a:off x="7903768" y="3654118"/>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Объект и предмет исследования</a:t>
            </a:r>
            <a:endParaRPr lang="ru-RU" altLang="zh-CN" sz="1400" dirty="0">
              <a:solidFill>
                <a:schemeClr val="bg2">
                  <a:lumMod val="25000"/>
                </a:schemeClr>
              </a:solidFill>
              <a:latin typeface="+mn-lt"/>
              <a:cs typeface="Open Sans" panose="020B0606030504020204" pitchFamily="34" charset="0"/>
            </a:endParaRPr>
          </a:p>
        </p:txBody>
      </p:sp>
      <p:sp>
        <p:nvSpPr>
          <p:cNvPr id="18" name="TextBox 18"/>
          <p:cNvSpPr>
            <a:spLocks noChangeArrowheads="1"/>
          </p:cNvSpPr>
          <p:nvPr/>
        </p:nvSpPr>
        <p:spPr bwMode="auto">
          <a:xfrm>
            <a:off x="1090875" y="4881375"/>
            <a:ext cx="897335" cy="55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499"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ITE </a:t>
            </a:r>
          </a:p>
          <a:p>
            <a:pPr algn="ctr" eaLnBrk="1" hangingPunct="1"/>
            <a:r>
              <a:rPr lang="en-US" sz="1499"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HERE</a:t>
            </a:r>
            <a:endParaRPr lang="en-US" sz="14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Овал 20">
            <a:extLst>
              <a:ext uri="{FF2B5EF4-FFF2-40B4-BE49-F238E27FC236}">
                <a16:creationId xmlns:a16="http://schemas.microsoft.com/office/drawing/2014/main" id="{712503B9-D1BD-4DE0-8DC5-9F3C46BF7B0D}"/>
              </a:ext>
            </a:extLst>
          </p:cNvPr>
          <p:cNvSpPr/>
          <p:nvPr/>
        </p:nvSpPr>
        <p:spPr>
          <a:xfrm>
            <a:off x="3238637" y="1457326"/>
            <a:ext cx="3506586" cy="3495674"/>
          </a:xfrm>
          <a:prstGeom prst="ellipse">
            <a:avLst/>
          </a:prstGeom>
          <a:noFill/>
          <a:ln>
            <a:solidFill>
              <a:schemeClr val="bg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extLst>
              <a:ext uri="{FF2B5EF4-FFF2-40B4-BE49-F238E27FC236}">
                <a16:creationId xmlns:a16="http://schemas.microsoft.com/office/drawing/2014/main" id="{F522021E-FF0A-43E0-8BB9-F58B41D206C3}"/>
              </a:ext>
            </a:extLst>
          </p:cNvPr>
          <p:cNvSpPr/>
          <p:nvPr/>
        </p:nvSpPr>
        <p:spPr>
          <a:xfrm>
            <a:off x="3752728" y="2842655"/>
            <a:ext cx="2508639"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rgbClr val="808080">
                    <a:lumMod val="75000"/>
                  </a:srgbClr>
                </a:solidFill>
                <a:effectLst>
                  <a:outerShdw blurRad="38100" dist="38100" dir="2700000" algn="tl">
                    <a:srgbClr val="000000">
                      <a:alpha val="43137"/>
                    </a:srgbClr>
                  </a:outerShdw>
                </a:effectLst>
                <a:uLnTx/>
                <a:uFillTx/>
              </a:rPr>
              <a:t>ИССЛЕДОВАНИЕ,</a:t>
            </a:r>
          </a:p>
          <a:p>
            <a:pPr marL="0" marR="0" lvl="0" indent="0" algn="ctr" defTabSz="914400" eaLnBrk="1" fontAlgn="auto" latinLnBrk="0" hangingPunct="1">
              <a:lnSpc>
                <a:spcPct val="100000"/>
              </a:lnSpc>
              <a:spcBef>
                <a:spcPts val="0"/>
              </a:spcBef>
              <a:spcAft>
                <a:spcPts val="0"/>
              </a:spcAft>
              <a:buClrTx/>
              <a:buSzTx/>
              <a:buFontTx/>
              <a:buNone/>
              <a:tabLst/>
              <a:defRPr/>
            </a:pPr>
            <a:r>
              <a:rPr lang="ru-RU" sz="2400" b="1" kern="0" dirty="0" smtClean="0">
                <a:solidFill>
                  <a:srgbClr val="808080">
                    <a:lumMod val="75000"/>
                  </a:srgbClr>
                </a:solidFill>
                <a:effectLst>
                  <a:outerShdw blurRad="38100" dist="38100" dir="2700000" algn="tl">
                    <a:srgbClr val="000000">
                      <a:alpha val="43137"/>
                    </a:srgbClr>
                  </a:outerShdw>
                </a:effectLst>
              </a:rPr>
              <a:t>ПОИСК</a:t>
            </a:r>
            <a:endParaRPr kumimoji="0" lang="ru-RU" sz="2400" b="1" i="0" u="none" strike="noStrike" kern="0" cap="none" spc="0" normalizeH="0" baseline="0" noProof="0" dirty="0" smtClean="0">
              <a:ln>
                <a:noFill/>
              </a:ln>
              <a:solidFill>
                <a:srgbClr val="808080">
                  <a:lumMod val="75000"/>
                </a:srgbClr>
              </a:solidFill>
              <a:effectLst>
                <a:outerShdw blurRad="38100" dist="38100" dir="2700000" algn="tl">
                  <a:srgbClr val="000000">
                    <a:alpha val="43137"/>
                  </a:srgbClr>
                </a:outerShdw>
              </a:effectLst>
              <a:uLnTx/>
              <a:uFillTx/>
            </a:endParaRPr>
          </a:p>
        </p:txBody>
      </p:sp>
      <p:sp>
        <p:nvSpPr>
          <p:cNvPr id="24" name="TextBox 19"/>
          <p:cNvSpPr>
            <a:spLocks noChangeArrowheads="1"/>
          </p:cNvSpPr>
          <p:nvPr/>
        </p:nvSpPr>
        <p:spPr bwMode="auto">
          <a:xfrm>
            <a:off x="7405351" y="1383661"/>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Тема – это не проблема</a:t>
            </a:r>
            <a:endParaRPr lang="ru-RU" altLang="zh-CN" sz="1400" dirty="0">
              <a:solidFill>
                <a:schemeClr val="bg2">
                  <a:lumMod val="25000"/>
                </a:schemeClr>
              </a:solidFill>
              <a:latin typeface="+mn-lt"/>
              <a:cs typeface="Open Sans" panose="020B0606030504020204" pitchFamily="34" charset="0"/>
            </a:endParaRPr>
          </a:p>
        </p:txBody>
      </p:sp>
      <p:sp>
        <p:nvSpPr>
          <p:cNvPr id="25" name="TextBox 19"/>
          <p:cNvSpPr>
            <a:spLocks noChangeArrowheads="1"/>
          </p:cNvSpPr>
          <p:nvPr/>
        </p:nvSpPr>
        <p:spPr bwMode="auto">
          <a:xfrm>
            <a:off x="8005053" y="2551073"/>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Цель </a:t>
            </a:r>
            <a:endParaRPr lang="ru-RU" altLang="zh-CN" sz="1400" dirty="0">
              <a:solidFill>
                <a:schemeClr val="bg2">
                  <a:lumMod val="25000"/>
                </a:schemeClr>
              </a:solidFill>
              <a:latin typeface="+mn-lt"/>
              <a:cs typeface="Open Sans" panose="020B0606030504020204" pitchFamily="34" charset="0"/>
            </a:endParaRPr>
          </a:p>
        </p:txBody>
      </p:sp>
      <p:sp>
        <p:nvSpPr>
          <p:cNvPr id="26" name="TextBox 19"/>
          <p:cNvSpPr>
            <a:spLocks noChangeArrowheads="1"/>
          </p:cNvSpPr>
          <p:nvPr/>
        </p:nvSpPr>
        <p:spPr bwMode="auto">
          <a:xfrm>
            <a:off x="6190041" y="393778"/>
            <a:ext cx="41869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Проблема вытекает из противоречия между запросом и отсутствием знаний, как удовлетворить запрос</a:t>
            </a:r>
            <a:endParaRPr lang="ru-RU" altLang="zh-CN" sz="1400" dirty="0">
              <a:solidFill>
                <a:schemeClr val="bg2">
                  <a:lumMod val="25000"/>
                </a:schemeClr>
              </a:solidFill>
              <a:latin typeface="+mn-lt"/>
              <a:cs typeface="Open Sans" panose="020B0606030504020204" pitchFamily="34" charset="0"/>
            </a:endParaRPr>
          </a:p>
        </p:txBody>
      </p:sp>
      <p:sp>
        <p:nvSpPr>
          <p:cNvPr id="27" name="TextBox 19"/>
          <p:cNvSpPr>
            <a:spLocks noChangeArrowheads="1"/>
          </p:cNvSpPr>
          <p:nvPr/>
        </p:nvSpPr>
        <p:spPr bwMode="auto">
          <a:xfrm>
            <a:off x="7403512" y="4680005"/>
            <a:ext cx="41869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Гипотеза – предположение, в нём обозначена позиция, как я вижу решение проблемы</a:t>
            </a:r>
            <a:endParaRPr lang="ru-RU" altLang="zh-CN" sz="1400" dirty="0">
              <a:solidFill>
                <a:schemeClr val="bg2">
                  <a:lumMod val="25000"/>
                </a:schemeClr>
              </a:solidFill>
              <a:latin typeface="+mn-lt"/>
              <a:cs typeface="Open Sans" panose="020B0606030504020204" pitchFamily="34" charset="0"/>
            </a:endParaRPr>
          </a:p>
        </p:txBody>
      </p:sp>
      <p:sp>
        <p:nvSpPr>
          <p:cNvPr id="28" name="Oval 5"/>
          <p:cNvSpPr>
            <a:spLocks noChangeArrowheads="1"/>
          </p:cNvSpPr>
          <p:nvPr/>
        </p:nvSpPr>
        <p:spPr bwMode="auto">
          <a:xfrm>
            <a:off x="2889468" y="997140"/>
            <a:ext cx="678517" cy="680356"/>
          </a:xfrm>
          <a:prstGeom prst="ellipse">
            <a:avLst/>
          </a:prstGeom>
          <a:solidFill>
            <a:schemeClr val="tx1">
              <a:lumMod val="85000"/>
              <a:lumOff val="1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Oval 6"/>
          <p:cNvSpPr>
            <a:spLocks noChangeArrowheads="1"/>
          </p:cNvSpPr>
          <p:nvPr/>
        </p:nvSpPr>
        <p:spPr bwMode="auto">
          <a:xfrm>
            <a:off x="5849863" y="5277884"/>
            <a:ext cx="680356" cy="676679"/>
          </a:xfrm>
          <a:prstGeom prst="ellipse">
            <a:avLst/>
          </a:prstGeom>
          <a:solidFill>
            <a:schemeClr val="tx1">
              <a:lumMod val="65000"/>
              <a:lumOff val="3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Box 19"/>
          <p:cNvSpPr>
            <a:spLocks noChangeArrowheads="1"/>
          </p:cNvSpPr>
          <p:nvPr/>
        </p:nvSpPr>
        <p:spPr bwMode="auto">
          <a:xfrm>
            <a:off x="6530219" y="5527706"/>
            <a:ext cx="418694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Задачи – шаги по достижению цели и проверке гипотезы, они не только </a:t>
            </a:r>
            <a:r>
              <a:rPr lang="ru-RU" altLang="zh-CN" sz="1400" b="1" dirty="0" err="1" smtClean="0">
                <a:solidFill>
                  <a:schemeClr val="bg2">
                    <a:lumMod val="25000"/>
                  </a:schemeClr>
                </a:solidFill>
                <a:latin typeface="+mn-lt"/>
                <a:ea typeface="微软雅黑" panose="020B0503020204020204" pitchFamily="34" charset="-122"/>
                <a:sym typeface="微软雅黑" panose="020B0503020204020204" pitchFamily="34" charset="-122"/>
              </a:rPr>
              <a:t>процессуальны</a:t>
            </a:r>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 они содержательны</a:t>
            </a:r>
            <a:endParaRPr lang="ru-RU" altLang="zh-CN" sz="1400" dirty="0">
              <a:solidFill>
                <a:schemeClr val="bg2">
                  <a:lumMod val="25000"/>
                </a:schemeClr>
              </a:solidFill>
              <a:latin typeface="+mn-lt"/>
              <a:cs typeface="Open Sans" panose="020B0606030504020204" pitchFamily="34" charset="0"/>
            </a:endParaRPr>
          </a:p>
        </p:txBody>
      </p:sp>
      <p:sp>
        <p:nvSpPr>
          <p:cNvPr id="32" name="Oval 8"/>
          <p:cNvSpPr>
            <a:spLocks noChangeArrowheads="1"/>
          </p:cNvSpPr>
          <p:nvPr/>
        </p:nvSpPr>
        <p:spPr bwMode="auto">
          <a:xfrm>
            <a:off x="2172226" y="2243183"/>
            <a:ext cx="678517" cy="676679"/>
          </a:xfrm>
          <a:prstGeom prst="ellipse">
            <a:avLst/>
          </a:prstGeom>
          <a:solidFill>
            <a:schemeClr val="bg1">
              <a:lumMod val="50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Oval 7"/>
          <p:cNvSpPr>
            <a:spLocks noChangeArrowheads="1"/>
          </p:cNvSpPr>
          <p:nvPr/>
        </p:nvSpPr>
        <p:spPr bwMode="auto">
          <a:xfrm>
            <a:off x="2171306" y="3719824"/>
            <a:ext cx="680356" cy="676679"/>
          </a:xfrm>
          <a:prstGeom prst="ellipse">
            <a:avLst/>
          </a:prstGeom>
          <a:solidFill>
            <a:schemeClr val="bg1">
              <a:lumMod val="6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TextBox 19"/>
          <p:cNvSpPr>
            <a:spLocks noChangeArrowheads="1"/>
          </p:cNvSpPr>
          <p:nvPr/>
        </p:nvSpPr>
        <p:spPr bwMode="auto">
          <a:xfrm>
            <a:off x="959543" y="1057324"/>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Методы и методики</a:t>
            </a:r>
            <a:endParaRPr lang="ru-RU" altLang="zh-CN" sz="1400" dirty="0">
              <a:solidFill>
                <a:schemeClr val="bg2">
                  <a:lumMod val="25000"/>
                </a:schemeClr>
              </a:solidFill>
              <a:latin typeface="+mn-lt"/>
              <a:cs typeface="Open Sans" panose="020B0606030504020204" pitchFamily="34" charset="0"/>
            </a:endParaRPr>
          </a:p>
        </p:txBody>
      </p:sp>
      <p:sp>
        <p:nvSpPr>
          <p:cNvPr id="36" name="Oval 10"/>
          <p:cNvSpPr>
            <a:spLocks noChangeArrowheads="1"/>
          </p:cNvSpPr>
          <p:nvPr/>
        </p:nvSpPr>
        <p:spPr bwMode="auto">
          <a:xfrm>
            <a:off x="2941759" y="4916107"/>
            <a:ext cx="678517" cy="680356"/>
          </a:xfrm>
          <a:prstGeom prst="ellipse">
            <a:avLst/>
          </a:prstGeom>
          <a:solidFill>
            <a:schemeClr val="bg1">
              <a:lumMod val="85000"/>
            </a:schemeClr>
          </a:solidFill>
          <a:ln>
            <a:noFill/>
          </a:ln>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799"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19"/>
          <p:cNvSpPr>
            <a:spLocks noChangeArrowheads="1"/>
          </p:cNvSpPr>
          <p:nvPr/>
        </p:nvSpPr>
        <p:spPr bwMode="auto">
          <a:xfrm>
            <a:off x="93942" y="2035612"/>
            <a:ext cx="195472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База исследования – характеристика выборки (где и на ком я буду проводить исследование)</a:t>
            </a:r>
            <a:endParaRPr lang="ru-RU" altLang="zh-CN" sz="1400" dirty="0">
              <a:solidFill>
                <a:schemeClr val="bg2">
                  <a:lumMod val="25000"/>
                </a:schemeClr>
              </a:solidFill>
              <a:latin typeface="+mn-lt"/>
              <a:cs typeface="Open Sans" panose="020B0606030504020204" pitchFamily="34" charset="0"/>
            </a:endParaRPr>
          </a:p>
        </p:txBody>
      </p:sp>
      <p:sp>
        <p:nvSpPr>
          <p:cNvPr id="38" name="TextBox 19"/>
          <p:cNvSpPr>
            <a:spLocks noChangeArrowheads="1"/>
          </p:cNvSpPr>
          <p:nvPr/>
        </p:nvSpPr>
        <p:spPr bwMode="auto">
          <a:xfrm>
            <a:off x="140534" y="3895972"/>
            <a:ext cx="4186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Значимость и новизна</a:t>
            </a:r>
            <a:endParaRPr lang="ru-RU" altLang="zh-CN" sz="1400" dirty="0">
              <a:solidFill>
                <a:schemeClr val="bg2">
                  <a:lumMod val="25000"/>
                </a:schemeClr>
              </a:solidFill>
              <a:latin typeface="+mn-lt"/>
              <a:cs typeface="Open Sans" panose="020B0606030504020204" pitchFamily="34" charset="0"/>
            </a:endParaRPr>
          </a:p>
        </p:txBody>
      </p:sp>
      <p:sp>
        <p:nvSpPr>
          <p:cNvPr id="39" name="TextBox 19"/>
          <p:cNvSpPr>
            <a:spLocks noChangeArrowheads="1"/>
          </p:cNvSpPr>
          <p:nvPr/>
        </p:nvSpPr>
        <p:spPr bwMode="auto">
          <a:xfrm>
            <a:off x="345416" y="5142134"/>
            <a:ext cx="41869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Этапы </a:t>
            </a:r>
          </a:p>
          <a:p>
            <a:pPr eaLnBrk="1" hangingPunct="1"/>
            <a:r>
              <a:rPr lang="ru-RU" altLang="zh-CN" sz="1400" b="1" dirty="0" smtClean="0">
                <a:solidFill>
                  <a:schemeClr val="bg2">
                    <a:lumMod val="25000"/>
                  </a:schemeClr>
                </a:solidFill>
                <a:latin typeface="+mn-lt"/>
                <a:ea typeface="微软雅黑" panose="020B0503020204020204" pitchFamily="34" charset="-122"/>
                <a:sym typeface="微软雅黑" panose="020B0503020204020204" pitchFamily="34" charset="-122"/>
              </a:rPr>
              <a:t>(идеально – календарный план)</a:t>
            </a:r>
            <a:endParaRPr lang="ru-RU" altLang="zh-CN" sz="1400" dirty="0">
              <a:solidFill>
                <a:schemeClr val="bg2">
                  <a:lumMod val="25000"/>
                </a:schemeClr>
              </a:solidFill>
              <a:latin typeface="+mn-lt"/>
              <a:cs typeface="Open Sans" panose="020B0606030504020204" pitchFamily="34" charset="0"/>
            </a:endParaRPr>
          </a:p>
        </p:txBody>
      </p:sp>
    </p:spTree>
    <p:extLst>
      <p:ext uri="{BB962C8B-B14F-4D97-AF65-F5344CB8AC3E}">
        <p14:creationId xmlns:p14="http://schemas.microsoft.com/office/powerpoint/2010/main" val="389544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Группа 87">
            <a:extLst>
              <a:ext uri="{FF2B5EF4-FFF2-40B4-BE49-F238E27FC236}">
                <a16:creationId xmlns:a16="http://schemas.microsoft.com/office/drawing/2014/main" id="{CDD5FEAC-E16B-4488-82D3-7E68DA09DD82}"/>
              </a:ext>
            </a:extLst>
          </p:cNvPr>
          <p:cNvGrpSpPr/>
          <p:nvPr/>
        </p:nvGrpSpPr>
        <p:grpSpPr>
          <a:xfrm>
            <a:off x="2309292" y="1354169"/>
            <a:ext cx="7848874" cy="4079463"/>
            <a:chOff x="1629135" y="2136638"/>
            <a:chExt cx="6836870" cy="3523115"/>
          </a:xfrm>
        </p:grpSpPr>
        <p:grpSp>
          <p:nvGrpSpPr>
            <p:cNvPr id="89" name="Группа 88">
              <a:extLst>
                <a:ext uri="{FF2B5EF4-FFF2-40B4-BE49-F238E27FC236}">
                  <a16:creationId xmlns:a16="http://schemas.microsoft.com/office/drawing/2014/main" id="{5C972C03-6372-4594-A59D-1E03707DB57F}"/>
                </a:ext>
              </a:extLst>
            </p:cNvPr>
            <p:cNvGrpSpPr/>
            <p:nvPr/>
          </p:nvGrpSpPr>
          <p:grpSpPr>
            <a:xfrm>
              <a:off x="6121314" y="2136638"/>
              <a:ext cx="2233862" cy="714997"/>
              <a:chOff x="3886309" y="2456485"/>
              <a:chExt cx="2233862" cy="823991"/>
            </a:xfrm>
          </p:grpSpPr>
          <p:sp>
            <p:nvSpPr>
              <p:cNvPr id="113" name="Прямоугольник 112">
                <a:extLst>
                  <a:ext uri="{FF2B5EF4-FFF2-40B4-BE49-F238E27FC236}">
                    <a16:creationId xmlns:a16="http://schemas.microsoft.com/office/drawing/2014/main" id="{DD9A7C3A-20AF-48B5-A41F-89C139A58BF5}"/>
                  </a:ext>
                </a:extLst>
              </p:cNvPr>
              <p:cNvSpPr/>
              <p:nvPr/>
            </p:nvSpPr>
            <p:spPr>
              <a:xfrm>
                <a:off x="3886309" y="2456485"/>
                <a:ext cx="2204998" cy="823991"/>
              </a:xfrm>
              <a:prstGeom prst="rect">
                <a:avLst/>
              </a:prstGeom>
              <a:solidFill>
                <a:srgbClr val="DDDDDD"/>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5" name="Прямоугольник 114">
                <a:extLst>
                  <a:ext uri="{FF2B5EF4-FFF2-40B4-BE49-F238E27FC236}">
                    <a16:creationId xmlns:a16="http://schemas.microsoft.com/office/drawing/2014/main" id="{77195B5E-5D43-4EA1-A821-3714C03423F2}"/>
                  </a:ext>
                </a:extLst>
              </p:cNvPr>
              <p:cNvSpPr/>
              <p:nvPr/>
            </p:nvSpPr>
            <p:spPr>
              <a:xfrm>
                <a:off x="3966744" y="2687085"/>
                <a:ext cx="2153427" cy="398218"/>
              </a:xfrm>
              <a:prstGeom prst="rect">
                <a:avLst/>
              </a:prstGeom>
            </p:spPr>
            <p:txBody>
              <a:bodyPr wrap="square">
                <a:spAutoFit/>
              </a:bodyPr>
              <a:lstStyle/>
              <a:p>
                <a:pPr lvl="0"/>
                <a:r>
                  <a:rPr lang="ru-RU" sz="2000" b="1" kern="0" dirty="0">
                    <a:solidFill>
                      <a:srgbClr val="808080">
                        <a:lumMod val="75000"/>
                      </a:srgbClr>
                    </a:solidFill>
                  </a:rPr>
                  <a:t>исследовательский</a:t>
                </a:r>
                <a:endParaRPr kumimoji="0" lang="ru-RU" sz="2000" b="1" i="0" u="none" strike="noStrike" kern="0" cap="none" spc="0" normalizeH="0" baseline="0" noProof="0" dirty="0" smtClean="0">
                  <a:ln>
                    <a:noFill/>
                  </a:ln>
                  <a:solidFill>
                    <a:srgbClr val="808080">
                      <a:lumMod val="75000"/>
                    </a:srgbClr>
                  </a:solidFill>
                  <a:effectLst/>
                  <a:uLnTx/>
                  <a:uFillTx/>
                </a:endParaRPr>
              </a:p>
            </p:txBody>
          </p:sp>
        </p:grpSp>
        <p:grpSp>
          <p:nvGrpSpPr>
            <p:cNvPr id="90" name="Группа 89">
              <a:extLst>
                <a:ext uri="{FF2B5EF4-FFF2-40B4-BE49-F238E27FC236}">
                  <a16:creationId xmlns:a16="http://schemas.microsoft.com/office/drawing/2014/main" id="{D1B8DC02-DBB8-4D05-815E-D05B1D03AFF1}"/>
                </a:ext>
              </a:extLst>
            </p:cNvPr>
            <p:cNvGrpSpPr/>
            <p:nvPr/>
          </p:nvGrpSpPr>
          <p:grpSpPr>
            <a:xfrm>
              <a:off x="6201749" y="5148404"/>
              <a:ext cx="2264256" cy="511349"/>
              <a:chOff x="3958194" y="5488184"/>
              <a:chExt cx="2264256" cy="589298"/>
            </a:xfrm>
          </p:grpSpPr>
          <p:sp>
            <p:nvSpPr>
              <p:cNvPr id="111" name="TextBox 110">
                <a:extLst>
                  <a:ext uri="{FF2B5EF4-FFF2-40B4-BE49-F238E27FC236}">
                    <a16:creationId xmlns:a16="http://schemas.microsoft.com/office/drawing/2014/main" id="{A47143FC-2D0C-466E-B567-A50C4A9EDD3F}"/>
                  </a:ext>
                </a:extLst>
              </p:cNvPr>
              <p:cNvSpPr txBox="1"/>
              <p:nvPr/>
            </p:nvSpPr>
            <p:spPr>
              <a:xfrm>
                <a:off x="3958194" y="5708150"/>
                <a:ext cx="41925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smtClean="0">
                  <a:ln>
                    <a:noFill/>
                  </a:ln>
                  <a:solidFill>
                    <a:prstClr val="white"/>
                  </a:solidFill>
                  <a:effectLst/>
                  <a:uLnTx/>
                  <a:uFillTx/>
                </a:endParaRPr>
              </a:p>
            </p:txBody>
          </p:sp>
          <p:sp>
            <p:nvSpPr>
              <p:cNvPr id="112" name="Прямоугольник 111">
                <a:extLst>
                  <a:ext uri="{FF2B5EF4-FFF2-40B4-BE49-F238E27FC236}">
                    <a16:creationId xmlns:a16="http://schemas.microsoft.com/office/drawing/2014/main" id="{B4C29AA8-D4E7-4133-8EA4-618C5D64EDD2}"/>
                  </a:ext>
                </a:extLst>
              </p:cNvPr>
              <p:cNvSpPr/>
              <p:nvPr/>
            </p:nvSpPr>
            <p:spPr>
              <a:xfrm>
                <a:off x="4377450" y="5488184"/>
                <a:ext cx="1845000" cy="3063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noProof="0" dirty="0" smtClean="0">
                  <a:ln>
                    <a:noFill/>
                  </a:ln>
                  <a:solidFill>
                    <a:prstClr val="black"/>
                  </a:solidFill>
                  <a:effectLst/>
                  <a:uLnTx/>
                  <a:uFillTx/>
                </a:endParaRPr>
              </a:p>
            </p:txBody>
          </p:sp>
        </p:grpSp>
        <p:sp>
          <p:nvSpPr>
            <p:cNvPr id="91" name="Овал 90">
              <a:extLst>
                <a:ext uri="{FF2B5EF4-FFF2-40B4-BE49-F238E27FC236}">
                  <a16:creationId xmlns:a16="http://schemas.microsoft.com/office/drawing/2014/main" id="{4FE8EB9D-6065-4693-9339-03E78790A616}"/>
                </a:ext>
              </a:extLst>
            </p:cNvPr>
            <p:cNvSpPr/>
            <p:nvPr/>
          </p:nvSpPr>
          <p:spPr>
            <a:xfrm>
              <a:off x="1837148" y="2616761"/>
              <a:ext cx="2170424" cy="2170424"/>
            </a:xfrm>
            <a:prstGeom prst="ellipse">
              <a:avLst/>
            </a:prstGeom>
            <a:solidFill>
              <a:sysClr val="window" lastClr="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2" name="Овал 91">
              <a:extLst>
                <a:ext uri="{FF2B5EF4-FFF2-40B4-BE49-F238E27FC236}">
                  <a16:creationId xmlns:a16="http://schemas.microsoft.com/office/drawing/2014/main" id="{712503B9-D1BD-4DE0-8DC5-9F3C46BF7B0D}"/>
                </a:ext>
              </a:extLst>
            </p:cNvPr>
            <p:cNvSpPr/>
            <p:nvPr/>
          </p:nvSpPr>
          <p:spPr>
            <a:xfrm>
              <a:off x="1629135" y="2388087"/>
              <a:ext cx="2586449" cy="2586449"/>
            </a:xfrm>
            <a:prstGeom prst="ellipse">
              <a:avLst/>
            </a:prstGeom>
            <a:noFill/>
            <a:ln w="25400" cap="flat" cmpd="sng" algn="ctr">
              <a:solidFill>
                <a:srgbClr val="969696">
                  <a:lumMod val="75000"/>
                </a:srgbClr>
              </a:solid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3" name="Прямоугольник 92">
              <a:extLst>
                <a:ext uri="{FF2B5EF4-FFF2-40B4-BE49-F238E27FC236}">
                  <a16:creationId xmlns:a16="http://schemas.microsoft.com/office/drawing/2014/main" id="{27E4E53D-9402-44FD-AE20-DC9BA3B24ECE}"/>
                </a:ext>
              </a:extLst>
            </p:cNvPr>
            <p:cNvSpPr/>
            <p:nvPr/>
          </p:nvSpPr>
          <p:spPr>
            <a:xfrm>
              <a:off x="2092932" y="3022233"/>
              <a:ext cx="863678" cy="2126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rPr>
                <a:t> </a:t>
              </a:r>
              <a:endParaRPr kumimoji="0" lang="ru-RU" sz="1000" b="0" i="0" u="none" strike="noStrike" kern="0" cap="none" spc="0" normalizeH="0" baseline="0" noProof="0" dirty="0" smtClean="0">
                <a:ln>
                  <a:noFill/>
                </a:ln>
                <a:solidFill>
                  <a:prstClr val="black"/>
                </a:solidFill>
                <a:effectLst/>
                <a:uLnTx/>
                <a:uFillTx/>
              </a:endParaRPr>
            </a:p>
          </p:txBody>
        </p:sp>
        <p:sp>
          <p:nvSpPr>
            <p:cNvPr id="94" name="Прямоугольник 93">
              <a:extLst>
                <a:ext uri="{FF2B5EF4-FFF2-40B4-BE49-F238E27FC236}">
                  <a16:creationId xmlns:a16="http://schemas.microsoft.com/office/drawing/2014/main" id="{9FCC390D-5347-4D7E-8398-C9668800D283}"/>
                </a:ext>
              </a:extLst>
            </p:cNvPr>
            <p:cNvSpPr/>
            <p:nvPr/>
          </p:nvSpPr>
          <p:spPr>
            <a:xfrm>
              <a:off x="2066106" y="4098778"/>
              <a:ext cx="863678" cy="2126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000" b="0" i="0" u="none" strike="noStrike" kern="0" cap="none" spc="0" normalizeH="0" baseline="0" noProof="0" dirty="0" smtClean="0">
                <a:ln>
                  <a:noFill/>
                </a:ln>
                <a:solidFill>
                  <a:prstClr val="black"/>
                </a:solidFill>
                <a:effectLst/>
                <a:uLnTx/>
                <a:uFillTx/>
              </a:endParaRPr>
            </a:p>
          </p:txBody>
        </p:sp>
        <p:sp>
          <p:nvSpPr>
            <p:cNvPr id="95" name="Прямоугольник 94">
              <a:extLst>
                <a:ext uri="{FF2B5EF4-FFF2-40B4-BE49-F238E27FC236}">
                  <a16:creationId xmlns:a16="http://schemas.microsoft.com/office/drawing/2014/main" id="{F522021E-FF0A-43E0-8BB9-F58B41D206C3}"/>
                </a:ext>
              </a:extLst>
            </p:cNvPr>
            <p:cNvSpPr/>
            <p:nvPr/>
          </p:nvSpPr>
          <p:spPr>
            <a:xfrm>
              <a:off x="1829766" y="3311321"/>
              <a:ext cx="2185185" cy="71766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4800" b="1" kern="0" dirty="0" smtClean="0">
                  <a:solidFill>
                    <a:srgbClr val="808080">
                      <a:lumMod val="75000"/>
                    </a:srgbClr>
                  </a:solidFill>
                  <a:effectLst>
                    <a:outerShdw blurRad="38100" dist="38100" dir="2700000" algn="tl">
                      <a:srgbClr val="000000">
                        <a:alpha val="43137"/>
                      </a:srgbClr>
                    </a:outerShdw>
                  </a:effectLst>
                </a:rPr>
                <a:t>ПРОЕКТ</a:t>
              </a:r>
              <a:endParaRPr kumimoji="0" lang="ru-RU" sz="4800" b="1" i="0" u="none" strike="noStrike" kern="0" cap="none" spc="0" normalizeH="0" baseline="0" noProof="0" dirty="0" smtClean="0">
                <a:ln>
                  <a:noFill/>
                </a:ln>
                <a:solidFill>
                  <a:srgbClr val="808080">
                    <a:lumMod val="75000"/>
                  </a:srgbClr>
                </a:solidFill>
                <a:effectLst>
                  <a:outerShdw blurRad="38100" dist="38100" dir="2700000" algn="tl">
                    <a:srgbClr val="000000">
                      <a:alpha val="43137"/>
                    </a:srgbClr>
                  </a:outerShdw>
                </a:effectLst>
                <a:uLnTx/>
                <a:uFillTx/>
              </a:endParaRPr>
            </a:p>
          </p:txBody>
        </p:sp>
        <p:sp>
          <p:nvSpPr>
            <p:cNvPr id="96" name="Овал 95">
              <a:extLst>
                <a:ext uri="{FF2B5EF4-FFF2-40B4-BE49-F238E27FC236}">
                  <a16:creationId xmlns:a16="http://schemas.microsoft.com/office/drawing/2014/main" id="{974C49A8-196E-4077-B466-46AAA6EBFC18}"/>
                </a:ext>
              </a:extLst>
            </p:cNvPr>
            <p:cNvSpPr/>
            <p:nvPr/>
          </p:nvSpPr>
          <p:spPr>
            <a:xfrm>
              <a:off x="2880911" y="2360895"/>
              <a:ext cx="60290" cy="60290"/>
            </a:xfrm>
            <a:prstGeom prst="ellipse">
              <a:avLst/>
            </a:prstGeom>
            <a:solidFill>
              <a:sysClr val="windowText" lastClr="000000"/>
            </a:solidFill>
            <a:ln w="19050" cap="sq"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7" name="Овал 96">
              <a:extLst>
                <a:ext uri="{FF2B5EF4-FFF2-40B4-BE49-F238E27FC236}">
                  <a16:creationId xmlns:a16="http://schemas.microsoft.com/office/drawing/2014/main" id="{7842923A-2989-4C3D-BFC7-3557725624AC}"/>
                </a:ext>
              </a:extLst>
            </p:cNvPr>
            <p:cNvSpPr/>
            <p:nvPr/>
          </p:nvSpPr>
          <p:spPr>
            <a:xfrm>
              <a:off x="2893666" y="4939986"/>
              <a:ext cx="60290" cy="60290"/>
            </a:xfrm>
            <a:prstGeom prst="ellipse">
              <a:avLst/>
            </a:prstGeom>
            <a:solidFill>
              <a:sysClr val="windowText" lastClr="000000"/>
            </a:solidFill>
            <a:ln w="19050" cap="sq"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8" name="Овал 97">
              <a:extLst>
                <a:ext uri="{FF2B5EF4-FFF2-40B4-BE49-F238E27FC236}">
                  <a16:creationId xmlns:a16="http://schemas.microsoft.com/office/drawing/2014/main" id="{37FC40CA-E7D5-472E-8F60-91BB6780F06A}"/>
                </a:ext>
              </a:extLst>
            </p:cNvPr>
            <p:cNvSpPr/>
            <p:nvPr/>
          </p:nvSpPr>
          <p:spPr>
            <a:xfrm>
              <a:off x="4046703" y="4245848"/>
              <a:ext cx="60290" cy="60290"/>
            </a:xfrm>
            <a:prstGeom prst="ellipse">
              <a:avLst/>
            </a:prstGeom>
            <a:solidFill>
              <a:sysClr val="windowText" lastClr="000000"/>
            </a:solidFill>
            <a:ln w="19050" cap="sq"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99" name="Овал 98">
              <a:extLst>
                <a:ext uri="{FF2B5EF4-FFF2-40B4-BE49-F238E27FC236}">
                  <a16:creationId xmlns:a16="http://schemas.microsoft.com/office/drawing/2014/main" id="{22ED0427-039D-4E60-8202-61891BC9B353}"/>
                </a:ext>
              </a:extLst>
            </p:cNvPr>
            <p:cNvSpPr/>
            <p:nvPr/>
          </p:nvSpPr>
          <p:spPr>
            <a:xfrm>
              <a:off x="4052345" y="3068946"/>
              <a:ext cx="60290" cy="60290"/>
            </a:xfrm>
            <a:prstGeom prst="ellipse">
              <a:avLst/>
            </a:prstGeom>
            <a:solidFill>
              <a:sysClr val="windowText" lastClr="000000"/>
            </a:solidFill>
            <a:ln w="19050" cap="sq"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00" name="Прямая соединительная линия 99">
              <a:extLst>
                <a:ext uri="{FF2B5EF4-FFF2-40B4-BE49-F238E27FC236}">
                  <a16:creationId xmlns:a16="http://schemas.microsoft.com/office/drawing/2014/main" id="{3FAEFEF6-7083-43D3-8470-770DB14A72A7}"/>
                </a:ext>
              </a:extLst>
            </p:cNvPr>
            <p:cNvCxnSpPr>
              <a:cxnSpLocks/>
            </p:cNvCxnSpPr>
            <p:nvPr/>
          </p:nvCxnSpPr>
          <p:spPr>
            <a:xfrm>
              <a:off x="3306830" y="4939986"/>
              <a:ext cx="2866055" cy="16094"/>
            </a:xfrm>
            <a:prstGeom prst="line">
              <a:avLst/>
            </a:prstGeom>
            <a:noFill/>
            <a:ln w="9525" cap="flat" cmpd="sng" algn="ctr">
              <a:solidFill>
                <a:srgbClr val="808080">
                  <a:lumMod val="75000"/>
                </a:srgbClr>
              </a:solidFill>
              <a:prstDash val="solid"/>
            </a:ln>
            <a:effectLst/>
          </p:spPr>
        </p:cxnSp>
        <p:cxnSp>
          <p:nvCxnSpPr>
            <p:cNvPr id="101" name="Прямая соединительная линия 100">
              <a:extLst>
                <a:ext uri="{FF2B5EF4-FFF2-40B4-BE49-F238E27FC236}">
                  <a16:creationId xmlns:a16="http://schemas.microsoft.com/office/drawing/2014/main" id="{5D26ED1C-ECEF-46AF-A098-B20161E74D5F}"/>
                </a:ext>
              </a:extLst>
            </p:cNvPr>
            <p:cNvCxnSpPr>
              <a:cxnSpLocks/>
            </p:cNvCxnSpPr>
            <p:nvPr/>
          </p:nvCxnSpPr>
          <p:spPr>
            <a:xfrm>
              <a:off x="4215584" y="3681311"/>
              <a:ext cx="2191659" cy="0"/>
            </a:xfrm>
            <a:prstGeom prst="line">
              <a:avLst/>
            </a:prstGeom>
            <a:noFill/>
            <a:ln w="9525" cap="flat" cmpd="sng" algn="ctr">
              <a:solidFill>
                <a:srgbClr val="808080">
                  <a:lumMod val="75000"/>
                </a:srgbClr>
              </a:solidFill>
              <a:prstDash val="solid"/>
            </a:ln>
            <a:effectLst/>
          </p:spPr>
        </p:cxnSp>
        <p:grpSp>
          <p:nvGrpSpPr>
            <p:cNvPr id="102" name="Группа 101">
              <a:extLst>
                <a:ext uri="{FF2B5EF4-FFF2-40B4-BE49-F238E27FC236}">
                  <a16:creationId xmlns:a16="http://schemas.microsoft.com/office/drawing/2014/main" id="{DB9F258B-7B21-48F4-ADBE-C253DCAFB052}"/>
                </a:ext>
              </a:extLst>
            </p:cNvPr>
            <p:cNvGrpSpPr/>
            <p:nvPr/>
          </p:nvGrpSpPr>
          <p:grpSpPr>
            <a:xfrm>
              <a:off x="6126003" y="3366526"/>
              <a:ext cx="2204999" cy="714997"/>
              <a:chOff x="3876386" y="3659414"/>
              <a:chExt cx="2204999" cy="823992"/>
            </a:xfrm>
          </p:grpSpPr>
          <p:sp>
            <p:nvSpPr>
              <p:cNvPr id="108" name="Прямоугольник 107">
                <a:extLst>
                  <a:ext uri="{FF2B5EF4-FFF2-40B4-BE49-F238E27FC236}">
                    <a16:creationId xmlns:a16="http://schemas.microsoft.com/office/drawing/2014/main" id="{C3CC5F61-F37E-4B96-8C56-2CCD0B71D586}"/>
                  </a:ext>
                </a:extLst>
              </p:cNvPr>
              <p:cNvSpPr/>
              <p:nvPr/>
            </p:nvSpPr>
            <p:spPr>
              <a:xfrm>
                <a:off x="3876386" y="3659414"/>
                <a:ext cx="2204999" cy="823992"/>
              </a:xfrm>
              <a:prstGeom prst="rect">
                <a:avLst/>
              </a:prstGeom>
              <a:solidFill>
                <a:srgbClr val="B2B2B2"/>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10" name="Прямоугольник 109">
                <a:extLst>
                  <a:ext uri="{FF2B5EF4-FFF2-40B4-BE49-F238E27FC236}">
                    <a16:creationId xmlns:a16="http://schemas.microsoft.com/office/drawing/2014/main" id="{3C5B614F-37E5-4520-92C2-B00060650BF8}"/>
                  </a:ext>
                </a:extLst>
              </p:cNvPr>
              <p:cNvSpPr/>
              <p:nvPr/>
            </p:nvSpPr>
            <p:spPr>
              <a:xfrm>
                <a:off x="4042043" y="3840054"/>
                <a:ext cx="1973604" cy="398219"/>
              </a:xfrm>
              <a:prstGeom prst="rect">
                <a:avLst/>
              </a:prstGeom>
            </p:spPr>
            <p:txBody>
              <a:bodyPr wrap="square">
                <a:spAutoFit/>
              </a:bodyPr>
              <a:lstStyle/>
              <a:p>
                <a:pPr lvl="0"/>
                <a:r>
                  <a:rPr lang="ru-RU" sz="2000" b="1" kern="0" dirty="0">
                    <a:solidFill>
                      <a:prstClr val="white"/>
                    </a:solidFill>
                  </a:rPr>
                  <a:t>информационный</a:t>
                </a:r>
                <a:endParaRPr kumimoji="0" lang="ru-RU" sz="2000" b="1" i="0" u="none" strike="noStrike" kern="0" cap="none" spc="0" normalizeH="0" baseline="0" noProof="0" dirty="0" smtClean="0">
                  <a:ln>
                    <a:noFill/>
                  </a:ln>
                  <a:solidFill>
                    <a:prstClr val="black"/>
                  </a:solidFill>
                  <a:effectLst/>
                  <a:uLnTx/>
                  <a:uFillTx/>
                </a:endParaRPr>
              </a:p>
            </p:txBody>
          </p:sp>
        </p:grpSp>
        <p:grpSp>
          <p:nvGrpSpPr>
            <p:cNvPr id="103" name="Группа 102">
              <a:extLst>
                <a:ext uri="{FF2B5EF4-FFF2-40B4-BE49-F238E27FC236}">
                  <a16:creationId xmlns:a16="http://schemas.microsoft.com/office/drawing/2014/main" id="{45C43AC9-42AD-472D-9B56-0B7F5E83959D}"/>
                </a:ext>
              </a:extLst>
            </p:cNvPr>
            <p:cNvGrpSpPr/>
            <p:nvPr/>
          </p:nvGrpSpPr>
          <p:grpSpPr>
            <a:xfrm>
              <a:off x="6126003" y="4552460"/>
              <a:ext cx="2205000" cy="714997"/>
              <a:chOff x="3890998" y="4940452"/>
              <a:chExt cx="2205000" cy="823990"/>
            </a:xfrm>
          </p:grpSpPr>
          <p:sp>
            <p:nvSpPr>
              <p:cNvPr id="105" name="Прямоугольник 104">
                <a:extLst>
                  <a:ext uri="{FF2B5EF4-FFF2-40B4-BE49-F238E27FC236}">
                    <a16:creationId xmlns:a16="http://schemas.microsoft.com/office/drawing/2014/main" id="{95ED87F9-A2B6-42E4-98CA-27DF5FCC9A63}"/>
                  </a:ext>
                </a:extLst>
              </p:cNvPr>
              <p:cNvSpPr/>
              <p:nvPr/>
            </p:nvSpPr>
            <p:spPr>
              <a:xfrm>
                <a:off x="3890998" y="4940452"/>
                <a:ext cx="2205000" cy="823990"/>
              </a:xfrm>
              <a:prstGeom prst="rect">
                <a:avLst/>
              </a:prstGeom>
              <a:solidFill>
                <a:srgbClr val="969696"/>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7" name="Прямоугольник 106">
                <a:extLst>
                  <a:ext uri="{FF2B5EF4-FFF2-40B4-BE49-F238E27FC236}">
                    <a16:creationId xmlns:a16="http://schemas.microsoft.com/office/drawing/2014/main" id="{9C723542-0764-4973-AB3A-AC4A0D3C13FD}"/>
                  </a:ext>
                </a:extLst>
              </p:cNvPr>
              <p:cNvSpPr/>
              <p:nvPr/>
            </p:nvSpPr>
            <p:spPr>
              <a:xfrm>
                <a:off x="4358592" y="5146258"/>
                <a:ext cx="1588068" cy="398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smtClean="0">
                    <a:ln>
                      <a:noFill/>
                    </a:ln>
                    <a:solidFill>
                      <a:prstClr val="white"/>
                    </a:solidFill>
                    <a:effectLst/>
                    <a:uLnTx/>
                    <a:uFillTx/>
                  </a:rPr>
                  <a:t>творческий</a:t>
                </a:r>
                <a:endParaRPr kumimoji="0" lang="ru-RU" sz="2000" b="1" i="0" u="none" strike="noStrike" kern="0" cap="none" spc="0" normalizeH="0" baseline="0" noProof="0" dirty="0" smtClean="0">
                  <a:ln>
                    <a:noFill/>
                  </a:ln>
                  <a:solidFill>
                    <a:prstClr val="black"/>
                  </a:solidFill>
                  <a:effectLst/>
                  <a:uLnTx/>
                  <a:uFillTx/>
                </a:endParaRPr>
              </a:p>
            </p:txBody>
          </p:sp>
        </p:grpSp>
        <p:cxnSp>
          <p:nvCxnSpPr>
            <p:cNvPr id="104" name="Прямая соединительная линия 103">
              <a:extLst>
                <a:ext uri="{FF2B5EF4-FFF2-40B4-BE49-F238E27FC236}">
                  <a16:creationId xmlns:a16="http://schemas.microsoft.com/office/drawing/2014/main" id="{325B31DF-F78E-47E8-8FAB-2877C2665B8E}"/>
                </a:ext>
              </a:extLst>
            </p:cNvPr>
            <p:cNvCxnSpPr>
              <a:cxnSpLocks/>
            </p:cNvCxnSpPr>
            <p:nvPr/>
          </p:nvCxnSpPr>
          <p:spPr>
            <a:xfrm>
              <a:off x="3575999" y="2509507"/>
              <a:ext cx="2550006" cy="0"/>
            </a:xfrm>
            <a:prstGeom prst="line">
              <a:avLst/>
            </a:prstGeom>
            <a:noFill/>
            <a:ln w="9525" cap="flat" cmpd="sng" algn="ctr">
              <a:solidFill>
                <a:srgbClr val="808080">
                  <a:lumMod val="75000"/>
                </a:srgbClr>
              </a:solidFill>
              <a:prstDash val="solid"/>
            </a:ln>
            <a:effectLst/>
          </p:spPr>
        </p:cxnSp>
      </p:grpSp>
    </p:spTree>
    <p:extLst>
      <p:ext uri="{BB962C8B-B14F-4D97-AF65-F5344CB8AC3E}">
        <p14:creationId xmlns:p14="http://schemas.microsoft.com/office/powerpoint/2010/main" val="121204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88092" y="301420"/>
            <a:ext cx="10860957" cy="5909310"/>
          </a:xfrm>
          <a:prstGeom prst="rect">
            <a:avLst/>
          </a:prstGeom>
        </p:spPr>
        <p:txBody>
          <a:bodyPr wrap="square">
            <a:spAutoFit/>
          </a:bodyPr>
          <a:lstStyle/>
          <a:p>
            <a:pPr algn="ctr">
              <a:spcAft>
                <a:spcPts val="0"/>
              </a:spcAft>
            </a:pPr>
            <a:r>
              <a:rPr lang="ru-RU" sz="4800" b="1" dirty="0">
                <a:solidFill>
                  <a:schemeClr val="bg2">
                    <a:lumMod val="25000"/>
                  </a:schemeClr>
                </a:solidFill>
                <a:effectLst>
                  <a:outerShdw blurRad="38100" dist="38100" dir="2700000" algn="tl">
                    <a:srgbClr val="000000">
                      <a:alpha val="43137"/>
                    </a:srgbClr>
                  </a:outerShdw>
                </a:effectLst>
                <a:ea typeface="Calibri" panose="020F0502020204030204" pitchFamily="34" charset="0"/>
                <a:cs typeface="Wingdings" panose="05000000000000000000" pitchFamily="2" charset="2"/>
              </a:rPr>
              <a:t>Исследовательский </a:t>
            </a:r>
            <a:r>
              <a:rPr lang="ru-RU" sz="4800" b="1" dirty="0" smtClean="0">
                <a:solidFill>
                  <a:schemeClr val="bg2">
                    <a:lumMod val="25000"/>
                  </a:schemeClr>
                </a:solidFill>
                <a:effectLst>
                  <a:outerShdw blurRad="38100" dist="38100" dir="2700000" algn="tl">
                    <a:srgbClr val="000000">
                      <a:alpha val="43137"/>
                    </a:srgbClr>
                  </a:outerShdw>
                </a:effectLst>
                <a:ea typeface="Calibri" panose="020F0502020204030204" pitchFamily="34" charset="0"/>
                <a:cs typeface="Wingdings" panose="05000000000000000000" pitchFamily="2" charset="2"/>
              </a:rPr>
              <a:t>проект</a:t>
            </a:r>
            <a:endParaRPr lang="ru-RU" sz="4800" b="1" dirty="0">
              <a:solidFill>
                <a:schemeClr val="bg2">
                  <a:lumMod val="25000"/>
                </a:schemeClr>
              </a:solidFill>
              <a:effectLst>
                <a:outerShdw blurRad="38100" dist="38100" dir="2700000" algn="tl">
                  <a:srgbClr val="000000">
                    <a:alpha val="43137"/>
                  </a:srgbClr>
                </a:outerShdw>
              </a:effectLst>
              <a:ea typeface="Calibri" panose="020F0502020204030204" pitchFamily="34" charset="0"/>
              <a:cs typeface="Wingdings" panose="05000000000000000000" pitchFamily="2" charset="2"/>
            </a:endParaRPr>
          </a:p>
          <a:p>
            <a:pPr>
              <a:spcAft>
                <a:spcPts val="0"/>
              </a:spcAft>
            </a:pP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Напоминает </a:t>
            </a:r>
            <a:r>
              <a:rPr lang="ru-RU" sz="3000" dirty="0">
                <a:solidFill>
                  <a:schemeClr val="bg2">
                    <a:lumMod val="25000"/>
                  </a:schemeClr>
                </a:solidFill>
                <a:ea typeface="Calibri" panose="020F0502020204030204" pitchFamily="34" charset="0"/>
                <a:cs typeface="Wingdings" panose="05000000000000000000" pitchFamily="2" charset="2"/>
              </a:rPr>
              <a:t>подлинно научное исследование.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Он </a:t>
            </a:r>
            <a:r>
              <a:rPr lang="ru-RU" sz="3000" dirty="0">
                <a:solidFill>
                  <a:schemeClr val="bg2">
                    <a:lumMod val="25000"/>
                  </a:schemeClr>
                </a:solidFill>
                <a:ea typeface="Calibri" panose="020F0502020204030204" pitchFamily="34" charset="0"/>
                <a:cs typeface="Wingdings" panose="05000000000000000000" pitchFamily="2" charset="2"/>
              </a:rPr>
              <a:t>включает обоснование актуальности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избранной </a:t>
            </a:r>
            <a:r>
              <a:rPr lang="ru-RU" sz="3000" dirty="0">
                <a:solidFill>
                  <a:schemeClr val="bg2">
                    <a:lumMod val="25000"/>
                  </a:schemeClr>
                </a:solidFill>
                <a:ea typeface="Calibri" panose="020F0502020204030204" pitchFamily="34" charset="0"/>
                <a:cs typeface="Wingdings" panose="05000000000000000000" pitchFamily="2" charset="2"/>
              </a:rPr>
              <a:t>темы, обозначение задач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исследования</a:t>
            </a:r>
            <a:r>
              <a:rPr lang="ru-RU" sz="3000" dirty="0">
                <a:solidFill>
                  <a:schemeClr val="bg2">
                    <a:lumMod val="25000"/>
                  </a:schemeClr>
                </a:solidFill>
                <a:ea typeface="Calibri" panose="020F0502020204030204" pitchFamily="34" charset="0"/>
                <a:cs typeface="Wingdings" panose="05000000000000000000" pitchFamily="2" charset="2"/>
              </a:rPr>
              <a:t>, обязательное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выдвижение </a:t>
            </a:r>
            <a:r>
              <a:rPr lang="ru-RU" sz="3000" dirty="0">
                <a:solidFill>
                  <a:schemeClr val="bg2">
                    <a:lumMod val="25000"/>
                  </a:schemeClr>
                </a:solidFill>
                <a:ea typeface="Calibri" panose="020F0502020204030204" pitchFamily="34" charset="0"/>
                <a:cs typeface="Wingdings" panose="05000000000000000000" pitchFamily="2" charset="2"/>
              </a:rPr>
              <a:t>гипотезы с последующей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ее </a:t>
            </a:r>
            <a:r>
              <a:rPr lang="ru-RU" sz="3000" dirty="0">
                <a:solidFill>
                  <a:schemeClr val="bg2">
                    <a:lumMod val="25000"/>
                  </a:schemeClr>
                </a:solidFill>
                <a:ea typeface="Calibri" panose="020F0502020204030204" pitchFamily="34" charset="0"/>
                <a:cs typeface="Wingdings" panose="05000000000000000000" pitchFamily="2" charset="2"/>
              </a:rPr>
              <a:t>проверкой, обсуждение полученных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результатов</a:t>
            </a:r>
            <a:r>
              <a:rPr lang="ru-RU" sz="3000" dirty="0">
                <a:solidFill>
                  <a:schemeClr val="bg2">
                    <a:lumMod val="25000"/>
                  </a:schemeClr>
                </a:solidFill>
                <a:ea typeface="Calibri" panose="020F0502020204030204" pitchFamily="34" charset="0"/>
                <a:cs typeface="Wingdings" panose="05000000000000000000" pitchFamily="2" charset="2"/>
              </a:rPr>
              <a:t>. При этом используются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методы </a:t>
            </a:r>
            <a:r>
              <a:rPr lang="ru-RU" sz="3000" dirty="0">
                <a:solidFill>
                  <a:schemeClr val="bg2">
                    <a:lumMod val="25000"/>
                  </a:schemeClr>
                </a:solidFill>
                <a:ea typeface="Calibri" panose="020F0502020204030204" pitchFamily="34" charset="0"/>
                <a:cs typeface="Wingdings" panose="05000000000000000000" pitchFamily="2" charset="2"/>
              </a:rPr>
              <a:t>современной науки: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эксперимент</a:t>
            </a:r>
            <a:r>
              <a:rPr lang="ru-RU" sz="3000" dirty="0">
                <a:solidFill>
                  <a:schemeClr val="bg2">
                    <a:lumMod val="25000"/>
                  </a:schemeClr>
                </a:solidFill>
                <a:ea typeface="Calibri" panose="020F0502020204030204" pitchFamily="34" charset="0"/>
                <a:cs typeface="Wingdings" panose="05000000000000000000" pitchFamily="2" charset="2"/>
              </a:rPr>
              <a:t>, моделирование, </a:t>
            </a:r>
            <a:endParaRPr lang="ru-RU" sz="3000" dirty="0" smtClean="0">
              <a:solidFill>
                <a:schemeClr val="bg2">
                  <a:lumMod val="25000"/>
                </a:schemeClr>
              </a:solidFill>
              <a:ea typeface="Calibri" panose="020F0502020204030204" pitchFamily="34" charset="0"/>
              <a:cs typeface="Wingdings" panose="05000000000000000000" pitchFamily="2" charset="2"/>
            </a:endParaRPr>
          </a:p>
          <a:p>
            <a:pPr>
              <a:spcAft>
                <a:spcPts val="0"/>
              </a:spcAft>
            </a:pPr>
            <a:r>
              <a:rPr lang="ru-RU" sz="3000" dirty="0" smtClean="0">
                <a:solidFill>
                  <a:schemeClr val="bg2">
                    <a:lumMod val="25000"/>
                  </a:schemeClr>
                </a:solidFill>
                <a:ea typeface="Calibri" panose="020F0502020204030204" pitchFamily="34" charset="0"/>
                <a:cs typeface="Wingdings" panose="05000000000000000000" pitchFamily="2" charset="2"/>
              </a:rPr>
              <a:t>социологический </a:t>
            </a:r>
            <a:r>
              <a:rPr lang="ru-RU" sz="3000" dirty="0">
                <a:solidFill>
                  <a:schemeClr val="bg2">
                    <a:lumMod val="25000"/>
                  </a:schemeClr>
                </a:solidFill>
                <a:ea typeface="Calibri" panose="020F0502020204030204" pitchFamily="34" charset="0"/>
                <a:cs typeface="Wingdings" panose="05000000000000000000" pitchFamily="2" charset="2"/>
              </a:rPr>
              <a:t>опрос и др. </a:t>
            </a:r>
          </a:p>
        </p:txBody>
      </p:sp>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547" t="55695" r="57656"/>
          <a:stretch/>
        </p:blipFill>
        <p:spPr>
          <a:xfrm>
            <a:off x="7829549" y="3200399"/>
            <a:ext cx="3876675" cy="30384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1554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857375" y="370076"/>
            <a:ext cx="8801100" cy="5909310"/>
          </a:xfrm>
          <a:prstGeom prst="rect">
            <a:avLst/>
          </a:prstGeom>
        </p:spPr>
        <p:txBody>
          <a:bodyPr wrap="square">
            <a:spAutoFit/>
          </a:bodyPr>
          <a:lstStyle/>
          <a:p>
            <a:pPr lvl="0" algn="ctr"/>
            <a:r>
              <a:rPr lang="ru-RU" sz="4800" b="1" dirty="0">
                <a:solidFill>
                  <a:srgbClr val="E7E6E6">
                    <a:lumMod val="25000"/>
                  </a:srgbClr>
                </a:solidFill>
                <a:effectLst>
                  <a:outerShdw blurRad="38100" dist="38100" dir="2700000" algn="tl">
                    <a:srgbClr val="000000">
                      <a:alpha val="43137"/>
                    </a:srgbClr>
                  </a:outerShdw>
                </a:effectLst>
                <a:ea typeface="Calibri" panose="020F0502020204030204" pitchFamily="34" charset="0"/>
                <a:cs typeface="Wingdings" panose="05000000000000000000" pitchFamily="2" charset="2"/>
              </a:rPr>
              <a:t>Информационный </a:t>
            </a:r>
            <a:r>
              <a:rPr lang="ru-RU" sz="4800" b="1" dirty="0" smtClean="0">
                <a:solidFill>
                  <a:srgbClr val="E7E6E6">
                    <a:lumMod val="25000"/>
                  </a:srgbClr>
                </a:solidFill>
                <a:effectLst>
                  <a:outerShdw blurRad="38100" dist="38100" dir="2700000" algn="tl">
                    <a:srgbClr val="000000">
                      <a:alpha val="43137"/>
                    </a:srgbClr>
                  </a:outerShdw>
                </a:effectLst>
                <a:ea typeface="Calibri" panose="020F0502020204030204" pitchFamily="34" charset="0"/>
                <a:cs typeface="Wingdings" panose="05000000000000000000" pitchFamily="2" charset="2"/>
              </a:rPr>
              <a:t>проект</a:t>
            </a:r>
            <a:endParaRPr lang="ru-RU" sz="4800" b="1" dirty="0">
              <a:solidFill>
                <a:srgbClr val="E7E6E6">
                  <a:lumMod val="25000"/>
                </a:srgbClr>
              </a:solidFill>
              <a:effectLst>
                <a:outerShdw blurRad="38100" dist="38100" dir="2700000" algn="tl">
                  <a:srgbClr val="000000">
                    <a:alpha val="43137"/>
                  </a:srgbClr>
                </a:outerShdw>
              </a:effectLst>
              <a:ea typeface="Calibri" panose="020F0502020204030204" pitchFamily="34" charset="0"/>
              <a:cs typeface="Wingdings" panose="05000000000000000000" pitchFamily="2" charset="2"/>
            </a:endParaRPr>
          </a:p>
          <a:p>
            <a:pPr lvl="0"/>
            <a:endParaRPr lang="ru-RU" sz="3000" dirty="0">
              <a:solidFill>
                <a:srgbClr val="E7E6E6">
                  <a:lumMod val="25000"/>
                </a:srgbClr>
              </a:solidFill>
              <a:ea typeface="Calibri" panose="020F0502020204030204" pitchFamily="34" charset="0"/>
              <a:cs typeface="Wingdings" panose="05000000000000000000" pitchFamily="2" charset="2"/>
            </a:endParaRPr>
          </a:p>
          <a:p>
            <a:pPr lvl="0" algn="just"/>
            <a:r>
              <a:rPr lang="ru-RU" sz="3000" dirty="0">
                <a:solidFill>
                  <a:srgbClr val="E7E6E6">
                    <a:lumMod val="25000"/>
                  </a:srgbClr>
                </a:solidFill>
                <a:ea typeface="Calibri" panose="020F0502020204030204" pitchFamily="34" charset="0"/>
                <a:cs typeface="Wingdings" panose="05000000000000000000" pitchFamily="2" charset="2"/>
              </a:rPr>
              <a:t>Направлен на сбор информации о каком-то объекте, явлении с целью ее анализа, обобщения и представления для широкой аудитории. </a:t>
            </a:r>
            <a:endParaRPr lang="ru-RU" sz="3000" dirty="0" smtClean="0">
              <a:solidFill>
                <a:srgbClr val="E7E6E6">
                  <a:lumMod val="25000"/>
                </a:srgbClr>
              </a:solidFill>
              <a:ea typeface="Calibri" panose="020F0502020204030204" pitchFamily="34" charset="0"/>
              <a:cs typeface="Wingdings" panose="05000000000000000000" pitchFamily="2" charset="2"/>
            </a:endParaRPr>
          </a:p>
          <a:p>
            <a:pPr lvl="0"/>
            <a:r>
              <a:rPr lang="ru-RU" sz="3000" dirty="0">
                <a:solidFill>
                  <a:srgbClr val="E7E6E6">
                    <a:lumMod val="25000"/>
                  </a:srgbClr>
                </a:solidFill>
                <a:ea typeface="Calibri" panose="020F0502020204030204" pitchFamily="34" charset="0"/>
                <a:cs typeface="Wingdings" panose="05000000000000000000" pitchFamily="2" charset="2"/>
              </a:rPr>
              <a:t> </a:t>
            </a:r>
            <a:r>
              <a:rPr lang="ru-RU" sz="3000" dirty="0" smtClean="0">
                <a:solidFill>
                  <a:srgbClr val="E7E6E6">
                    <a:lumMod val="25000"/>
                  </a:srgbClr>
                </a:solidFill>
                <a:ea typeface="Calibri" panose="020F0502020204030204" pitchFamily="34" charset="0"/>
                <a:cs typeface="Wingdings" panose="05000000000000000000" pitchFamily="2" charset="2"/>
              </a:rPr>
              <a:t>                                    Выходом                   такого </a:t>
            </a:r>
          </a:p>
          <a:p>
            <a:pPr lvl="0"/>
            <a:r>
              <a:rPr lang="ru-RU" sz="3000" dirty="0">
                <a:solidFill>
                  <a:srgbClr val="E7E6E6">
                    <a:lumMod val="25000"/>
                  </a:srgbClr>
                </a:solidFill>
                <a:ea typeface="Calibri" panose="020F0502020204030204" pitchFamily="34" charset="0"/>
                <a:cs typeface="Wingdings" panose="05000000000000000000" pitchFamily="2" charset="2"/>
              </a:rPr>
              <a:t> </a:t>
            </a:r>
            <a:r>
              <a:rPr lang="ru-RU" sz="3000" dirty="0" smtClean="0">
                <a:solidFill>
                  <a:srgbClr val="E7E6E6">
                    <a:lumMod val="25000"/>
                  </a:srgbClr>
                </a:solidFill>
                <a:ea typeface="Calibri" panose="020F0502020204030204" pitchFamily="34" charset="0"/>
                <a:cs typeface="Wingdings" panose="05000000000000000000" pitchFamily="2" charset="2"/>
              </a:rPr>
              <a:t>                                    проекта </a:t>
            </a:r>
            <a:r>
              <a:rPr lang="ru-RU" sz="3000" dirty="0">
                <a:solidFill>
                  <a:srgbClr val="E7E6E6">
                    <a:lumMod val="25000"/>
                  </a:srgbClr>
                </a:solidFill>
                <a:ea typeface="Calibri" panose="020F0502020204030204" pitchFamily="34" charset="0"/>
                <a:cs typeface="Wingdings" panose="05000000000000000000" pitchFamily="2" charset="2"/>
              </a:rPr>
              <a:t>часто являются </a:t>
            </a:r>
            <a:endParaRPr lang="ru-RU" sz="3000" dirty="0" smtClean="0">
              <a:solidFill>
                <a:srgbClr val="E7E6E6">
                  <a:lumMod val="25000"/>
                </a:srgbClr>
              </a:solidFill>
              <a:ea typeface="Calibri" panose="020F0502020204030204" pitchFamily="34" charset="0"/>
              <a:cs typeface="Wingdings" panose="05000000000000000000" pitchFamily="2" charset="2"/>
            </a:endParaRPr>
          </a:p>
          <a:p>
            <a:pPr lvl="0" algn="just"/>
            <a:r>
              <a:rPr lang="ru-RU" sz="3000" dirty="0">
                <a:solidFill>
                  <a:srgbClr val="E7E6E6">
                    <a:lumMod val="25000"/>
                  </a:srgbClr>
                </a:solidFill>
                <a:ea typeface="Calibri" panose="020F0502020204030204" pitchFamily="34" charset="0"/>
                <a:cs typeface="Wingdings" panose="05000000000000000000" pitchFamily="2" charset="2"/>
              </a:rPr>
              <a:t> </a:t>
            </a:r>
            <a:r>
              <a:rPr lang="ru-RU" sz="3000" dirty="0" smtClean="0">
                <a:solidFill>
                  <a:srgbClr val="E7E6E6">
                    <a:lumMod val="25000"/>
                  </a:srgbClr>
                </a:solidFill>
                <a:ea typeface="Calibri" panose="020F0502020204030204" pitchFamily="34" charset="0"/>
                <a:cs typeface="Wingdings" panose="05000000000000000000" pitchFamily="2" charset="2"/>
              </a:rPr>
              <a:t>                                    публикация</a:t>
            </a:r>
            <a:r>
              <a:rPr lang="ru-RU" sz="3000" dirty="0">
                <a:solidFill>
                  <a:srgbClr val="E7E6E6">
                    <a:lumMod val="25000"/>
                  </a:srgbClr>
                </a:solidFill>
                <a:ea typeface="Calibri" panose="020F0502020204030204" pitchFamily="34" charset="0"/>
                <a:cs typeface="Wingdings" panose="05000000000000000000" pitchFamily="2" charset="2"/>
              </a:rPr>
              <a:t>, в </a:t>
            </a:r>
            <a:r>
              <a:rPr lang="ru-RU" sz="3000" dirty="0" err="1">
                <a:solidFill>
                  <a:srgbClr val="E7E6E6">
                    <a:lumMod val="25000"/>
                  </a:srgbClr>
                </a:solidFill>
                <a:ea typeface="Calibri" panose="020F0502020204030204" pitchFamily="34" charset="0"/>
                <a:cs typeface="Wingdings" panose="05000000000000000000" pitchFamily="2" charset="2"/>
              </a:rPr>
              <a:t>т.ч</a:t>
            </a:r>
            <a:r>
              <a:rPr lang="ru-RU" sz="3000" dirty="0">
                <a:solidFill>
                  <a:srgbClr val="E7E6E6">
                    <a:lumMod val="25000"/>
                  </a:srgbClr>
                </a:solidFill>
                <a:ea typeface="Calibri" panose="020F0502020204030204" pitchFamily="34" charset="0"/>
                <a:cs typeface="Wingdings" panose="05000000000000000000" pitchFamily="2" charset="2"/>
              </a:rPr>
              <a:t>. в Интернете. </a:t>
            </a:r>
            <a:endParaRPr lang="ru-RU" sz="3000" dirty="0" smtClean="0">
              <a:solidFill>
                <a:srgbClr val="E7E6E6">
                  <a:lumMod val="25000"/>
                </a:srgbClr>
              </a:solidFill>
              <a:ea typeface="Calibri" panose="020F0502020204030204" pitchFamily="34" charset="0"/>
              <a:cs typeface="Wingdings" panose="05000000000000000000" pitchFamily="2" charset="2"/>
            </a:endParaRPr>
          </a:p>
          <a:p>
            <a:pPr lvl="0"/>
            <a:r>
              <a:rPr lang="ru-RU" sz="3000" dirty="0">
                <a:solidFill>
                  <a:srgbClr val="E7E6E6">
                    <a:lumMod val="25000"/>
                  </a:srgbClr>
                </a:solidFill>
                <a:ea typeface="Calibri" panose="020F0502020204030204" pitchFamily="34" charset="0"/>
                <a:cs typeface="Wingdings" panose="05000000000000000000" pitchFamily="2" charset="2"/>
              </a:rPr>
              <a:t> </a:t>
            </a:r>
            <a:r>
              <a:rPr lang="ru-RU" sz="3000" dirty="0" smtClean="0">
                <a:solidFill>
                  <a:srgbClr val="E7E6E6">
                    <a:lumMod val="25000"/>
                  </a:srgbClr>
                </a:solidFill>
                <a:ea typeface="Calibri" panose="020F0502020204030204" pitchFamily="34" charset="0"/>
                <a:cs typeface="Wingdings" panose="05000000000000000000" pitchFamily="2" charset="2"/>
              </a:rPr>
              <a:t>                                    Результатом </a:t>
            </a:r>
            <a:r>
              <a:rPr lang="ru-RU" sz="3000" dirty="0">
                <a:solidFill>
                  <a:srgbClr val="E7E6E6">
                    <a:lumMod val="25000"/>
                  </a:srgbClr>
                </a:solidFill>
                <a:ea typeface="Calibri" panose="020F0502020204030204" pitchFamily="34" charset="0"/>
                <a:cs typeface="Wingdings" panose="05000000000000000000" pitchFamily="2" charset="2"/>
              </a:rPr>
              <a:t>такого проекта </a:t>
            </a:r>
            <a:endParaRPr lang="ru-RU" sz="3000" dirty="0" smtClean="0">
              <a:solidFill>
                <a:srgbClr val="E7E6E6">
                  <a:lumMod val="25000"/>
                </a:srgbClr>
              </a:solidFill>
              <a:ea typeface="Calibri" panose="020F0502020204030204" pitchFamily="34" charset="0"/>
              <a:cs typeface="Wingdings" panose="05000000000000000000" pitchFamily="2" charset="2"/>
            </a:endParaRPr>
          </a:p>
          <a:p>
            <a:pPr lvl="0"/>
            <a:r>
              <a:rPr lang="ru-RU" sz="3000" dirty="0">
                <a:solidFill>
                  <a:srgbClr val="E7E6E6">
                    <a:lumMod val="25000"/>
                  </a:srgbClr>
                </a:solidFill>
                <a:ea typeface="Calibri" panose="020F0502020204030204" pitchFamily="34" charset="0"/>
                <a:cs typeface="Wingdings" panose="05000000000000000000" pitchFamily="2" charset="2"/>
              </a:rPr>
              <a:t> </a:t>
            </a:r>
            <a:r>
              <a:rPr lang="ru-RU" sz="3000" dirty="0" smtClean="0">
                <a:solidFill>
                  <a:srgbClr val="E7E6E6">
                    <a:lumMod val="25000"/>
                  </a:srgbClr>
                </a:solidFill>
                <a:ea typeface="Calibri" panose="020F0502020204030204" pitchFamily="34" charset="0"/>
                <a:cs typeface="Wingdings" panose="05000000000000000000" pitchFamily="2" charset="2"/>
              </a:rPr>
              <a:t>                                    может </a:t>
            </a:r>
            <a:r>
              <a:rPr lang="ru-RU" sz="3000" dirty="0">
                <a:solidFill>
                  <a:srgbClr val="E7E6E6">
                    <a:lumMod val="25000"/>
                  </a:srgbClr>
                </a:solidFill>
                <a:ea typeface="Calibri" panose="020F0502020204030204" pitchFamily="34" charset="0"/>
                <a:cs typeface="Wingdings" panose="05000000000000000000" pitchFamily="2" charset="2"/>
              </a:rPr>
              <a:t>быть и создание </a:t>
            </a:r>
            <a:endParaRPr lang="ru-RU" sz="3000" dirty="0" smtClean="0">
              <a:solidFill>
                <a:srgbClr val="E7E6E6">
                  <a:lumMod val="25000"/>
                </a:srgbClr>
              </a:solidFill>
              <a:ea typeface="Calibri" panose="020F0502020204030204" pitchFamily="34" charset="0"/>
              <a:cs typeface="Wingdings" panose="05000000000000000000" pitchFamily="2" charset="2"/>
            </a:endParaRPr>
          </a:p>
          <a:p>
            <a:pPr lvl="0"/>
            <a:r>
              <a:rPr lang="ru-RU" sz="3000" dirty="0">
                <a:solidFill>
                  <a:srgbClr val="E7E6E6">
                    <a:lumMod val="25000"/>
                  </a:srgbClr>
                </a:solidFill>
                <a:ea typeface="Calibri" panose="020F0502020204030204" pitchFamily="34" charset="0"/>
                <a:cs typeface="Wingdings" panose="05000000000000000000" pitchFamily="2" charset="2"/>
              </a:rPr>
              <a:t> </a:t>
            </a:r>
            <a:r>
              <a:rPr lang="ru-RU" sz="3000" dirty="0" smtClean="0">
                <a:solidFill>
                  <a:srgbClr val="E7E6E6">
                    <a:lumMod val="25000"/>
                  </a:srgbClr>
                </a:solidFill>
                <a:ea typeface="Calibri" panose="020F0502020204030204" pitchFamily="34" charset="0"/>
                <a:cs typeface="Wingdings" panose="05000000000000000000" pitchFamily="2" charset="2"/>
              </a:rPr>
              <a:t>                                    информационной </a:t>
            </a:r>
            <a:r>
              <a:rPr lang="ru-RU" sz="3000" dirty="0">
                <a:solidFill>
                  <a:srgbClr val="E7E6E6">
                    <a:lumMod val="25000"/>
                  </a:srgbClr>
                </a:solidFill>
                <a:ea typeface="Calibri" panose="020F0502020204030204" pitchFamily="34" charset="0"/>
                <a:cs typeface="Wingdings" panose="05000000000000000000" pitchFamily="2" charset="2"/>
              </a:rPr>
              <a:t>среды </a:t>
            </a:r>
            <a:endParaRPr lang="ru-RU" sz="3000" dirty="0" smtClean="0">
              <a:solidFill>
                <a:srgbClr val="E7E6E6">
                  <a:lumMod val="25000"/>
                </a:srgbClr>
              </a:solidFill>
              <a:ea typeface="Calibri" panose="020F0502020204030204" pitchFamily="34" charset="0"/>
              <a:cs typeface="Wingdings" panose="05000000000000000000" pitchFamily="2" charset="2"/>
            </a:endParaRPr>
          </a:p>
          <a:p>
            <a:pPr lvl="0"/>
            <a:r>
              <a:rPr lang="ru-RU" sz="3000" dirty="0">
                <a:solidFill>
                  <a:srgbClr val="E7E6E6">
                    <a:lumMod val="25000"/>
                  </a:srgbClr>
                </a:solidFill>
                <a:ea typeface="Calibri" panose="020F0502020204030204" pitchFamily="34" charset="0"/>
                <a:cs typeface="Wingdings" panose="05000000000000000000" pitchFamily="2" charset="2"/>
              </a:rPr>
              <a:t> </a:t>
            </a:r>
            <a:r>
              <a:rPr lang="ru-RU" sz="3000" dirty="0" smtClean="0">
                <a:solidFill>
                  <a:srgbClr val="E7E6E6">
                    <a:lumMod val="25000"/>
                  </a:srgbClr>
                </a:solidFill>
                <a:ea typeface="Calibri" panose="020F0502020204030204" pitchFamily="34" charset="0"/>
                <a:cs typeface="Wingdings" panose="05000000000000000000" pitchFamily="2" charset="2"/>
              </a:rPr>
              <a:t>                                    конкретной </a:t>
            </a:r>
            <a:r>
              <a:rPr lang="ru-RU" sz="3000" dirty="0">
                <a:solidFill>
                  <a:srgbClr val="E7E6E6">
                    <a:lumMod val="25000"/>
                  </a:srgbClr>
                </a:solidFill>
                <a:ea typeface="Calibri" panose="020F0502020204030204" pitchFamily="34" charset="0"/>
                <a:cs typeface="Wingdings" panose="05000000000000000000" pitchFamily="2" charset="2"/>
              </a:rPr>
              <a:t>тематики. </a:t>
            </a:r>
          </a:p>
        </p:txBody>
      </p:sp>
      <p:pic>
        <p:nvPicPr>
          <p:cNvPr id="6" name="Рисунок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271" t="46112" r="5208" b="8889"/>
          <a:stretch/>
        </p:blipFill>
        <p:spPr>
          <a:xfrm>
            <a:off x="2286000" y="3193286"/>
            <a:ext cx="2333624" cy="3086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3637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14401" y="1122551"/>
            <a:ext cx="5353050" cy="4708981"/>
          </a:xfrm>
          <a:prstGeom prst="rect">
            <a:avLst/>
          </a:prstGeom>
        </p:spPr>
        <p:txBody>
          <a:bodyPr wrap="square">
            <a:spAutoFit/>
          </a:bodyPr>
          <a:lstStyle/>
          <a:p>
            <a:pPr lvl="0"/>
            <a:endParaRPr lang="ru-RU" sz="3000" dirty="0" smtClean="0">
              <a:solidFill>
                <a:srgbClr val="E7E6E6">
                  <a:lumMod val="25000"/>
                </a:srgbClr>
              </a:solidFill>
              <a:ea typeface="Calibri" panose="020F0502020204030204" pitchFamily="34" charset="0"/>
              <a:cs typeface="Wingdings" panose="05000000000000000000" pitchFamily="2" charset="2"/>
            </a:endParaRPr>
          </a:p>
          <a:p>
            <a:pPr lvl="0"/>
            <a:r>
              <a:rPr lang="ru-RU" sz="3000" dirty="0" smtClean="0">
                <a:solidFill>
                  <a:srgbClr val="E7E6E6">
                    <a:lumMod val="25000"/>
                  </a:srgbClr>
                </a:solidFill>
                <a:ea typeface="Calibri" panose="020F0502020204030204" pitchFamily="34" charset="0"/>
                <a:cs typeface="Wingdings" panose="05000000000000000000" pitchFamily="2" charset="2"/>
              </a:rPr>
              <a:t>Предполагает максимально свободный подход к оформлению результатов. </a:t>
            </a:r>
          </a:p>
          <a:p>
            <a:pPr lvl="0"/>
            <a:r>
              <a:rPr lang="ru-RU" sz="3000" dirty="0" smtClean="0">
                <a:solidFill>
                  <a:srgbClr val="E7E6E6">
                    <a:lumMod val="25000"/>
                  </a:srgbClr>
                </a:solidFill>
                <a:ea typeface="Calibri" panose="020F0502020204030204" pitchFamily="34" charset="0"/>
                <a:cs typeface="Wingdings" panose="05000000000000000000" pitchFamily="2" charset="2"/>
              </a:rPr>
              <a:t>Это могут быть </a:t>
            </a:r>
          </a:p>
          <a:p>
            <a:pPr lvl="0"/>
            <a:r>
              <a:rPr lang="ru-RU" sz="3000" dirty="0" smtClean="0">
                <a:solidFill>
                  <a:srgbClr val="E7E6E6">
                    <a:lumMod val="25000"/>
                  </a:srgbClr>
                </a:solidFill>
                <a:ea typeface="Calibri" panose="020F0502020204030204" pitchFamily="34" charset="0"/>
                <a:cs typeface="Wingdings" panose="05000000000000000000" pitchFamily="2" charset="2"/>
              </a:rPr>
              <a:t>альманахи, игры, </a:t>
            </a:r>
          </a:p>
          <a:p>
            <a:pPr lvl="0"/>
            <a:r>
              <a:rPr lang="ru-RU" sz="3000" dirty="0" err="1" smtClean="0">
                <a:solidFill>
                  <a:srgbClr val="E7E6E6">
                    <a:lumMod val="25000"/>
                  </a:srgbClr>
                </a:solidFill>
                <a:ea typeface="Calibri" panose="020F0502020204030204" pitchFamily="34" charset="0"/>
                <a:cs typeface="Wingdings" panose="05000000000000000000" pitchFamily="2" charset="2"/>
              </a:rPr>
              <a:t>квесты</a:t>
            </a:r>
            <a:r>
              <a:rPr lang="ru-RU" sz="3000" dirty="0" smtClean="0">
                <a:solidFill>
                  <a:srgbClr val="E7E6E6">
                    <a:lumMod val="25000"/>
                  </a:srgbClr>
                </a:solidFill>
                <a:ea typeface="Calibri" panose="020F0502020204030204" pitchFamily="34" charset="0"/>
                <a:cs typeface="Wingdings" panose="05000000000000000000" pitchFamily="2" charset="2"/>
              </a:rPr>
              <a:t>, экспонаты </a:t>
            </a:r>
          </a:p>
          <a:p>
            <a:pPr lvl="0"/>
            <a:r>
              <a:rPr lang="ru-RU" sz="3000" dirty="0" smtClean="0">
                <a:solidFill>
                  <a:srgbClr val="E7E6E6">
                    <a:lumMod val="25000"/>
                  </a:srgbClr>
                </a:solidFill>
                <a:ea typeface="Calibri" panose="020F0502020204030204" pitchFamily="34" charset="0"/>
                <a:cs typeface="Wingdings" panose="05000000000000000000" pitchFamily="2" charset="2"/>
              </a:rPr>
              <a:t>технического </a:t>
            </a:r>
          </a:p>
          <a:p>
            <a:pPr lvl="0"/>
            <a:r>
              <a:rPr lang="ru-RU" sz="3000" dirty="0" smtClean="0">
                <a:solidFill>
                  <a:srgbClr val="E7E6E6">
                    <a:lumMod val="25000"/>
                  </a:srgbClr>
                </a:solidFill>
                <a:ea typeface="Calibri" panose="020F0502020204030204" pitchFamily="34" charset="0"/>
                <a:cs typeface="Wingdings" panose="05000000000000000000" pitchFamily="2" charset="2"/>
              </a:rPr>
              <a:t>творчества, </a:t>
            </a:r>
          </a:p>
          <a:p>
            <a:pPr lvl="0"/>
            <a:r>
              <a:rPr lang="ru-RU" sz="3000" dirty="0" smtClean="0">
                <a:solidFill>
                  <a:srgbClr val="E7E6E6">
                    <a:lumMod val="25000"/>
                  </a:srgbClr>
                </a:solidFill>
                <a:ea typeface="Calibri" panose="020F0502020204030204" pitchFamily="34" charset="0"/>
                <a:cs typeface="Wingdings" panose="05000000000000000000" pitchFamily="2" charset="2"/>
              </a:rPr>
              <a:t>видеофильмы и др.</a:t>
            </a:r>
            <a:endParaRPr lang="ru-RU" sz="3000" dirty="0">
              <a:solidFill>
                <a:srgbClr val="E7E6E6">
                  <a:lumMod val="25000"/>
                </a:srgbClr>
              </a:solidFill>
              <a:ea typeface="Calibri" panose="020F0502020204030204" pitchFamily="34" charset="0"/>
              <a:cs typeface="Wingdings" panose="05000000000000000000" pitchFamily="2" charset="2"/>
            </a:endParaRPr>
          </a:p>
        </p:txBody>
      </p:sp>
      <p:pic>
        <p:nvPicPr>
          <p:cNvPr id="1026" name="Picture 2" descr="https://i.incamp.ru/u/1/9/lider-v-kadre-202-5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27725" y="1776010"/>
            <a:ext cx="5883275" cy="39183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 name="Прямоугольник 4"/>
          <p:cNvSpPr/>
          <p:nvPr/>
        </p:nvSpPr>
        <p:spPr>
          <a:xfrm>
            <a:off x="3216251" y="394127"/>
            <a:ext cx="5264198" cy="830997"/>
          </a:xfrm>
          <a:prstGeom prst="rect">
            <a:avLst/>
          </a:prstGeom>
        </p:spPr>
        <p:txBody>
          <a:bodyPr wrap="none">
            <a:spAutoFit/>
          </a:bodyPr>
          <a:lstStyle/>
          <a:p>
            <a:pPr lvl="0" algn="ctr"/>
            <a:r>
              <a:rPr lang="ru-RU" sz="4800" b="1" dirty="0">
                <a:solidFill>
                  <a:srgbClr val="E7E6E6">
                    <a:lumMod val="25000"/>
                  </a:srgbClr>
                </a:solidFill>
                <a:effectLst>
                  <a:outerShdw blurRad="38100" dist="38100" dir="2700000" algn="tl">
                    <a:srgbClr val="000000">
                      <a:alpha val="43137"/>
                    </a:srgbClr>
                  </a:outerShdw>
                </a:effectLst>
                <a:ea typeface="Calibri" panose="020F0502020204030204" pitchFamily="34" charset="0"/>
                <a:cs typeface="Wingdings" panose="05000000000000000000" pitchFamily="2" charset="2"/>
              </a:rPr>
              <a:t>Творческий проект</a:t>
            </a:r>
          </a:p>
        </p:txBody>
      </p:sp>
    </p:spTree>
    <p:extLst>
      <p:ext uri="{BB962C8B-B14F-4D97-AF65-F5344CB8AC3E}">
        <p14:creationId xmlns:p14="http://schemas.microsoft.com/office/powerpoint/2010/main" val="43867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1521541" y="318585"/>
            <a:ext cx="9035623" cy="1440160"/>
          </a:xfrm>
        </p:spPr>
        <p:txBody>
          <a:bodyPr>
            <a:normAutofit/>
          </a:bodyPr>
          <a:lstStyle/>
          <a:p>
            <a:pPr algn="ctr"/>
            <a:r>
              <a:rPr lang="ru-RU" sz="3600" dirty="0">
                <a:solidFill>
                  <a:schemeClr val="bg2">
                    <a:lumMod val="25000"/>
                  </a:schemeClr>
                </a:solidFill>
                <a:latin typeface="+mn-lt"/>
              </a:rPr>
              <a:t>ЭТАПЫ И АЛГОРИТМ ПРОЕКТНОЙ РАБОТЫ </a:t>
            </a:r>
          </a:p>
        </p:txBody>
      </p:sp>
      <p:sp>
        <p:nvSpPr>
          <p:cNvPr id="4" name="Прямоугольник 3"/>
          <p:cNvSpPr/>
          <p:nvPr/>
        </p:nvSpPr>
        <p:spPr>
          <a:xfrm>
            <a:off x="1981702" y="1833593"/>
            <a:ext cx="8115300" cy="4093428"/>
          </a:xfrm>
          <a:prstGeom prst="rect">
            <a:avLst/>
          </a:prstGeom>
        </p:spPr>
        <p:txBody>
          <a:bodyPr wrap="square">
            <a:spAutoFit/>
          </a:bodyPr>
          <a:lstStyle/>
          <a:p>
            <a:r>
              <a:rPr lang="ru-RU" sz="2000" b="1" dirty="0">
                <a:solidFill>
                  <a:schemeClr val="bg2">
                    <a:lumMod val="25000"/>
                  </a:schemeClr>
                </a:solidFill>
                <a:effectLst>
                  <a:outerShdw blurRad="38100" dist="38100" dir="2700000" algn="tl">
                    <a:srgbClr val="000000">
                      <a:alpha val="43137"/>
                    </a:srgbClr>
                  </a:outerShdw>
                </a:effectLst>
              </a:rPr>
              <a:t>Исследовательская деятельность включает следующие этапы: </a:t>
            </a:r>
            <a:endParaRPr lang="ru-RU" sz="2000" b="1" dirty="0" smtClean="0">
              <a:solidFill>
                <a:schemeClr val="bg2">
                  <a:lumMod val="25000"/>
                </a:schemeClr>
              </a:solidFill>
              <a:effectLst>
                <a:outerShdw blurRad="38100" dist="38100" dir="2700000" algn="tl">
                  <a:srgbClr val="000000">
                    <a:alpha val="43137"/>
                  </a:srgbClr>
                </a:outerShdw>
              </a:effectLst>
            </a:endParaRPr>
          </a:p>
          <a:p>
            <a:endParaRPr lang="ru-RU" sz="2000" dirty="0">
              <a:solidFill>
                <a:schemeClr val="bg2">
                  <a:lumMod val="25000"/>
                </a:schemeClr>
              </a:solidFill>
            </a:endParaRPr>
          </a:p>
          <a:p>
            <a:r>
              <a:rPr lang="ru-RU" sz="2000" dirty="0">
                <a:solidFill>
                  <a:schemeClr val="bg2">
                    <a:lumMod val="25000"/>
                  </a:schemeClr>
                </a:solidFill>
              </a:rPr>
              <a:t>1. Определение общей темы исследования, выявление и формулирование общей проблемы либо выявление и формулирование общей проблемы, после чего определение темы исследования. </a:t>
            </a:r>
          </a:p>
          <a:p>
            <a:r>
              <a:rPr lang="ru-RU" sz="2000" dirty="0">
                <a:solidFill>
                  <a:schemeClr val="bg2">
                    <a:lumMod val="25000"/>
                  </a:schemeClr>
                </a:solidFill>
              </a:rPr>
              <a:t>2. Определение предмета и объекта исследования. </a:t>
            </a:r>
          </a:p>
          <a:p>
            <a:r>
              <a:rPr lang="ru-RU" sz="2000" dirty="0">
                <a:solidFill>
                  <a:schemeClr val="bg2">
                    <a:lumMod val="25000"/>
                  </a:schemeClr>
                </a:solidFill>
              </a:rPr>
              <a:t>3. Формулировка цели и задач исследования, гипотезы исследования. </a:t>
            </a:r>
          </a:p>
          <a:p>
            <a:r>
              <a:rPr lang="ru-RU" sz="2000" dirty="0">
                <a:solidFill>
                  <a:schemeClr val="bg2">
                    <a:lumMod val="25000"/>
                  </a:schemeClr>
                </a:solidFill>
              </a:rPr>
              <a:t>4. Средства поиска информации</a:t>
            </a:r>
          </a:p>
          <a:p>
            <a:r>
              <a:rPr lang="ru-RU" sz="2000" dirty="0" smtClean="0">
                <a:solidFill>
                  <a:schemeClr val="bg2">
                    <a:lumMod val="25000"/>
                  </a:schemeClr>
                </a:solidFill>
              </a:rPr>
              <a:t>5. </a:t>
            </a:r>
            <a:r>
              <a:rPr lang="ru-RU" sz="2000" dirty="0">
                <a:solidFill>
                  <a:schemeClr val="bg2">
                    <a:lumMod val="25000"/>
                  </a:schemeClr>
                </a:solidFill>
              </a:rPr>
              <a:t>Определение методов исследования. </a:t>
            </a:r>
          </a:p>
          <a:p>
            <a:r>
              <a:rPr lang="ru-RU" sz="2000" dirty="0" smtClean="0">
                <a:solidFill>
                  <a:schemeClr val="bg2">
                    <a:lumMod val="25000"/>
                  </a:schemeClr>
                </a:solidFill>
              </a:rPr>
              <a:t>6. </a:t>
            </a:r>
            <a:r>
              <a:rPr lang="ru-RU" sz="2000" dirty="0">
                <a:solidFill>
                  <a:schemeClr val="bg2">
                    <a:lumMod val="25000"/>
                  </a:schemeClr>
                </a:solidFill>
              </a:rPr>
              <a:t>Сбор информации и экспериментальных данных по проблеме исследования. </a:t>
            </a:r>
          </a:p>
          <a:p>
            <a:r>
              <a:rPr lang="ru-RU" sz="2000" dirty="0" smtClean="0">
                <a:solidFill>
                  <a:schemeClr val="bg2">
                    <a:lumMod val="25000"/>
                  </a:schemeClr>
                </a:solidFill>
              </a:rPr>
              <a:t>7. </a:t>
            </a:r>
            <a:r>
              <a:rPr lang="ru-RU" sz="2000" dirty="0">
                <a:solidFill>
                  <a:schemeClr val="bg2">
                    <a:lumMod val="25000"/>
                  </a:schemeClr>
                </a:solidFill>
              </a:rPr>
              <a:t>Обсуждение полученных экспериментальных данных, проверка гипотезы, формулировка понятий, обобщений, </a:t>
            </a:r>
            <a:r>
              <a:rPr lang="ru-RU" sz="2000" dirty="0" smtClean="0">
                <a:solidFill>
                  <a:schemeClr val="bg2">
                    <a:lumMod val="25000"/>
                  </a:schemeClr>
                </a:solidFill>
              </a:rPr>
              <a:t>выводы. </a:t>
            </a:r>
            <a:endParaRPr lang="ru-RU" sz="2000" dirty="0">
              <a:solidFill>
                <a:schemeClr val="bg2">
                  <a:lumMod val="25000"/>
                </a:schemeClr>
              </a:solidFill>
            </a:endParaRPr>
          </a:p>
        </p:txBody>
      </p:sp>
    </p:spTree>
    <p:extLst>
      <p:ext uri="{BB962C8B-B14F-4D97-AF65-F5344CB8AC3E}">
        <p14:creationId xmlns:p14="http://schemas.microsoft.com/office/powerpoint/2010/main" val="344109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28F7AEEC7B2F7B4783C05A29AB8930B0" ma:contentTypeVersion="49" ma:contentTypeDescription="Создание документа." ma:contentTypeScope="" ma:versionID="5f04e105dc0028cf58c9966b90b5b1e6">
  <xsd:schema xmlns:xsd="http://www.w3.org/2001/XMLSchema" xmlns:xs="http://www.w3.org/2001/XMLSchema" xmlns:p="http://schemas.microsoft.com/office/2006/metadata/properties" xmlns:ns2="4a252ca3-5a62-4c1c-90a6-29f4710e47f8" targetNamespace="http://schemas.microsoft.com/office/2006/metadata/properties" ma:root="true" ma:fieldsID="0086a3ce9413b564d825693695f54a5f" ns2:_="">
    <xsd:import namespace="4a252ca3-5a62-4c1c-90a6-29f4710e47f8"/>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252ca3-5a62-4c1c-90a6-29f4710e47f8"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element name="SharedWithUsers" ma:index="11"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8E39F9-DC65-48BF-800D-CB34246B1C60}"/>
</file>

<file path=customXml/itemProps2.xml><?xml version="1.0" encoding="utf-8"?>
<ds:datastoreItem xmlns:ds="http://schemas.openxmlformats.org/officeDocument/2006/customXml" ds:itemID="{93F556FB-F5FD-4E9A-8395-329F421567A6}"/>
</file>

<file path=customXml/itemProps3.xml><?xml version="1.0" encoding="utf-8"?>
<ds:datastoreItem xmlns:ds="http://schemas.openxmlformats.org/officeDocument/2006/customXml" ds:itemID="{E8F4CF98-1F0A-4344-AA30-E8657E6B45EF}"/>
</file>

<file path=customXml/itemProps4.xml><?xml version="1.0" encoding="utf-8"?>
<ds:datastoreItem xmlns:ds="http://schemas.openxmlformats.org/officeDocument/2006/customXml" ds:itemID="{9FD8C99F-BB93-4F5B-B510-01665A8D80E7}"/>
</file>

<file path=docProps/app.xml><?xml version="1.0" encoding="utf-8"?>
<Properties xmlns="http://schemas.openxmlformats.org/officeDocument/2006/extended-properties" xmlns:vt="http://schemas.openxmlformats.org/officeDocument/2006/docPropsVTypes">
  <TotalTime>380</TotalTime>
  <Words>1328</Words>
  <Application>Microsoft Office PowerPoint</Application>
  <PresentationFormat>Широкоэкранный</PresentationFormat>
  <Paragraphs>206</Paragraphs>
  <Slides>32</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32</vt:i4>
      </vt:variant>
    </vt:vector>
  </HeadingPairs>
  <TitlesOfParts>
    <vt:vector size="43" baseType="lpstr">
      <vt:lpstr>微软雅黑</vt:lpstr>
      <vt:lpstr>宋体</vt:lpstr>
      <vt:lpstr>Arial</vt:lpstr>
      <vt:lpstr>Calibri</vt:lpstr>
      <vt:lpstr>Calibri Light</vt:lpstr>
      <vt:lpstr>FontAwesome</vt:lpstr>
      <vt:lpstr>Lato Bold</vt:lpstr>
      <vt:lpstr>Open Sans</vt:lpstr>
      <vt:lpstr>Times New Roman</vt:lpstr>
      <vt:lpstr>Wingdings</vt:lpstr>
      <vt:lpstr>Тема Office</vt:lpstr>
      <vt:lpstr>Алгоритм  поисково-исследовательской работы  Дневник поисковой работы</vt:lpstr>
      <vt:lpstr>Стратегия развития воспитания в  Российской Федерации до 2025 года   Федеральный проект  «Патриотическое воспитание граждан Российской Федерации» Национальный проект «Образование»  Конкурсная программа в рамках фестиваля-конкурса  «Человек труда Костромской области» Приказ департамента образования и науки Костромской области от 2 апреля 2021 года № 494 </vt:lpstr>
      <vt:lpstr>ОБЩАЯ ИНФОРМАЦИЯ О ПРОЕКТЕ</vt:lpstr>
      <vt:lpstr>Презентация PowerPoint</vt:lpstr>
      <vt:lpstr>Презентация PowerPoint</vt:lpstr>
      <vt:lpstr>Презентация PowerPoint</vt:lpstr>
      <vt:lpstr>Презентация PowerPoint</vt:lpstr>
      <vt:lpstr>Презентация PowerPoint</vt:lpstr>
      <vt:lpstr>ЭТАПЫ И АЛГОРИТМ ПРОЕКТНОЙ РАБОТЫ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ПОИСК ИНФОРМАЦИИ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КАЛЕНДАРЬ ПРОЕКТА </vt:lpstr>
      <vt:lpstr>Презентация PowerPoint</vt:lpstr>
      <vt:lpstr>Дневник поисковой работы </vt:lpstr>
      <vt:lpstr>Презентация PowerPoint</vt:lpstr>
      <vt:lpstr>Результат проекта</vt:lpstr>
      <vt:lpstr>Презентация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Алгоритм  поисково-исследовательской работы  Дневник поисковой работы</dc:title>
  <dc:creator>HP</dc:creator>
  <cp:lastModifiedBy>HP</cp:lastModifiedBy>
  <cp:revision>55</cp:revision>
  <dcterms:created xsi:type="dcterms:W3CDTF">2021-04-22T13:01:01Z</dcterms:created>
  <dcterms:modified xsi:type="dcterms:W3CDTF">2021-04-26T08:11:30Z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0x01010028F7AEEC7B2F7B4783C05A29AB8930B0</vt:lpwstr>
  </property>
</Properties>
</file>