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0" r:id="rId4"/>
    <p:sldId id="292" r:id="rId5"/>
    <p:sldId id="293" r:id="rId6"/>
    <p:sldId id="283" r:id="rId7"/>
    <p:sldId id="284" r:id="rId8"/>
    <p:sldId id="257" r:id="rId9"/>
    <p:sldId id="286" r:id="rId10"/>
    <p:sldId id="275" r:id="rId11"/>
    <p:sldId id="287" r:id="rId12"/>
    <p:sldId id="288" r:id="rId13"/>
    <p:sldId id="289" r:id="rId14"/>
    <p:sldId id="308" r:id="rId15"/>
    <p:sldId id="295" r:id="rId16"/>
    <p:sldId id="290" r:id="rId17"/>
    <p:sldId id="291" r:id="rId18"/>
    <p:sldId id="296" r:id="rId19"/>
    <p:sldId id="297" r:id="rId20"/>
    <p:sldId id="298" r:id="rId21"/>
    <p:sldId id="299" r:id="rId22"/>
    <p:sldId id="300" r:id="rId23"/>
    <p:sldId id="302" r:id="rId24"/>
    <p:sldId id="304" r:id="rId25"/>
    <p:sldId id="307" r:id="rId26"/>
    <p:sldId id="305" r:id="rId27"/>
    <p:sldId id="306" r:id="rId28"/>
    <p:sldId id="28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9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8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6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0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0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5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9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3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1A5B6-F12A-49DF-AD4C-8DDF71C99BD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45713-33F9-4500-9073-258796904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0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5799" y="4187439"/>
            <a:ext cx="7196667" cy="208636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  <a:t>Итоги регионального этапа «Мастер года 2022». Перспективы на 2023 год. КОИРО</a:t>
            </a:r>
            <a:endParaRPr lang="ru-RU" sz="2800" dirty="0">
              <a:latin typeface="Bahnschrift SemiLight SemiConde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798" y="4529666"/>
            <a:ext cx="7272869" cy="1947334"/>
          </a:xfrm>
        </p:spPr>
        <p:txBody>
          <a:bodyPr>
            <a:noAutofit/>
          </a:bodyPr>
          <a:lstStyle/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33" y="1523636"/>
            <a:ext cx="6273800" cy="28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4175" t="22217" r="1202" b="6685"/>
          <a:stretch/>
        </p:blipFill>
        <p:spPr>
          <a:xfrm>
            <a:off x="0" y="0"/>
            <a:ext cx="4222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75732"/>
          </a:xfrm>
        </p:spPr>
        <p:txBody>
          <a:bodyPr>
            <a:normAutofit fontScale="90000"/>
          </a:bodyPr>
          <a:lstStyle/>
          <a:p>
            <a:r>
              <a:rPr lang="ru-RU" smtClean="0"/>
              <a:t>Участники регионального этапа: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134534"/>
            <a:ext cx="11303000" cy="547793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Лебедев Сергей Юрьевич, </a:t>
            </a:r>
            <a:r>
              <a:rPr lang="ru-RU" dirty="0" smtClean="0"/>
              <a:t>Буйский техникум железнодорожного транспорта </a:t>
            </a:r>
          </a:p>
          <a:p>
            <a:r>
              <a:rPr lang="ru-RU" dirty="0" smtClean="0"/>
              <a:t>Тема занятия "Оценка качества сыров по стандарту".</a:t>
            </a:r>
          </a:p>
          <a:p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62" y="2785535"/>
            <a:ext cx="2836333" cy="3781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5" y="2788357"/>
            <a:ext cx="2882901" cy="3843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76" y="2785535"/>
            <a:ext cx="2878724" cy="38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75732"/>
          </a:xfrm>
        </p:spPr>
        <p:txBody>
          <a:bodyPr>
            <a:normAutofit fontScale="90000"/>
          </a:bodyPr>
          <a:lstStyle/>
          <a:p>
            <a:r>
              <a:rPr lang="ru-RU" smtClean="0"/>
              <a:t>Участники регионального этапа: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134534"/>
            <a:ext cx="11303000" cy="547793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400" b="1" dirty="0" err="1" smtClean="0"/>
              <a:t>Сюркаева</a:t>
            </a:r>
            <a:r>
              <a:rPr lang="ru-RU" sz="2400" b="1" dirty="0" smtClean="0"/>
              <a:t> Марина Анатольевна, </a:t>
            </a:r>
            <a:r>
              <a:rPr lang="ru-RU" sz="2400" dirty="0" smtClean="0"/>
              <a:t>Нерехтский политехнический техникум</a:t>
            </a:r>
          </a:p>
          <a:p>
            <a:r>
              <a:rPr lang="ru-RU" sz="2400" dirty="0" smtClean="0"/>
              <a:t>Тема</a:t>
            </a:r>
            <a:r>
              <a:rPr lang="ru-RU" sz="2400" dirty="0"/>
              <a:t>: </a:t>
            </a:r>
            <a:r>
              <a:rPr lang="ru-RU" sz="2400" dirty="0" smtClean="0"/>
              <a:t>«Актуальные </a:t>
            </a:r>
            <a:r>
              <a:rPr lang="ru-RU" sz="2400" dirty="0"/>
              <a:t>направления в приготовлении сложных отделочных полуфабрикатов  для мучных кондитерских изделий и праздничных </a:t>
            </a:r>
            <a:r>
              <a:rPr lang="ru-RU" sz="2400" dirty="0" smtClean="0"/>
              <a:t>тортов».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22716"/>
          <a:stretch/>
        </p:blipFill>
        <p:spPr>
          <a:xfrm>
            <a:off x="643466" y="2709333"/>
            <a:ext cx="2904067" cy="3805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b="9383"/>
          <a:stretch/>
        </p:blipFill>
        <p:spPr>
          <a:xfrm>
            <a:off x="4768332" y="2730254"/>
            <a:ext cx="2936334" cy="3816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5" t="33086"/>
          <a:stretch/>
        </p:blipFill>
        <p:spPr>
          <a:xfrm>
            <a:off x="8834080" y="2730254"/>
            <a:ext cx="2758386" cy="38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75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регионального этапа: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134534"/>
            <a:ext cx="11303000" cy="547793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Берёзкина Анна Ивановна, </a:t>
            </a:r>
            <a:r>
              <a:rPr lang="ru-RU" sz="2400" dirty="0" smtClean="0"/>
              <a:t>Костромской торгово-экономический техникум</a:t>
            </a:r>
          </a:p>
          <a:p>
            <a:r>
              <a:rPr lang="ru-RU" sz="2400" dirty="0" smtClean="0"/>
              <a:t>Тема</a:t>
            </a:r>
            <a:r>
              <a:rPr lang="ru-RU" sz="2400" dirty="0"/>
              <a:t>: </a:t>
            </a:r>
            <a:r>
              <a:rPr lang="ru-RU" sz="2400" dirty="0" smtClean="0"/>
              <a:t>«Бренд как </a:t>
            </a:r>
            <a:r>
              <a:rPr lang="ru-RU" sz="2400" dirty="0" err="1" smtClean="0"/>
              <a:t>регионльный</a:t>
            </a:r>
            <a:r>
              <a:rPr lang="ru-RU" sz="2400" dirty="0" smtClean="0"/>
              <a:t> навигатор туризма».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692399"/>
            <a:ext cx="2940050" cy="3920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5" y="2692399"/>
            <a:ext cx="2940050" cy="3920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899" y="2692399"/>
            <a:ext cx="2940051" cy="39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75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регионального этапа: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134534"/>
            <a:ext cx="11303000" cy="547793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Литвинов Владимир Геннадьевич, </a:t>
            </a:r>
            <a:r>
              <a:rPr lang="ru-RU" sz="2400" dirty="0" smtClean="0"/>
              <a:t>Костромской автотранспортный колледж</a:t>
            </a:r>
          </a:p>
          <a:p>
            <a:r>
              <a:rPr lang="ru-RU" sz="2400" dirty="0"/>
              <a:t>Практическая работа по теме "Определение качества  охлаждающей жидкости".</a:t>
            </a:r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2199216"/>
            <a:ext cx="3295650" cy="4394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t="16050"/>
          <a:stretch/>
        </p:blipFill>
        <p:spPr>
          <a:xfrm>
            <a:off x="629317" y="2218267"/>
            <a:ext cx="3009232" cy="4356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43" y="2184401"/>
            <a:ext cx="3292474" cy="43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5755" t="18445" r="34578" b="9745"/>
          <a:stretch/>
        </p:blipFill>
        <p:spPr>
          <a:xfrm>
            <a:off x="7135300" y="1176867"/>
            <a:ext cx="3302000" cy="44958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6267"/>
            <a:ext cx="10515600" cy="6261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Результаты </a:t>
            </a:r>
            <a:r>
              <a:rPr lang="ru-RU" sz="3600" dirty="0"/>
              <a:t>регионального этапа: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892" t="19007" r="34766" b="6363"/>
          <a:stretch/>
        </p:blipFill>
        <p:spPr>
          <a:xfrm>
            <a:off x="84667" y="1047042"/>
            <a:ext cx="2870200" cy="4106334"/>
          </a:xfrm>
          <a:prstGeom prst="rect">
            <a:avLst/>
          </a:prstGeom>
        </p:spPr>
      </p:pic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5" y="2113974"/>
            <a:ext cx="2669021" cy="3558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4058" r="8897" b="693"/>
          <a:stretch/>
        </p:blipFill>
        <p:spPr>
          <a:xfrm>
            <a:off x="970551" y="2191453"/>
            <a:ext cx="2653994" cy="3481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0" t="27037" r="16124" b="43243"/>
          <a:stretch/>
        </p:blipFill>
        <p:spPr>
          <a:xfrm>
            <a:off x="9774949" y="1781618"/>
            <a:ext cx="2427788" cy="3476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39" y="2286000"/>
            <a:ext cx="2540001" cy="3386668"/>
          </a:xfrm>
          <a:prstGeom prst="rect">
            <a:avLst/>
          </a:prstGeom>
        </p:spPr>
      </p:pic>
      <p:pic>
        <p:nvPicPr>
          <p:cNvPr id="14" name="Picture 2" descr="Лого МГ 22 н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53" y="5954889"/>
            <a:ext cx="1565376" cy="7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Лого МГ 22 н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86" y="5973231"/>
            <a:ext cx="1565376" cy="7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Лого МГ 22 н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12" y="5954889"/>
            <a:ext cx="1565376" cy="7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30840" t="13528" r="28738" b="60977"/>
          <a:stretch/>
        </p:blipFill>
        <p:spPr>
          <a:xfrm>
            <a:off x="4065534" y="1168400"/>
            <a:ext cx="2666472" cy="946003"/>
          </a:xfrm>
          <a:prstGeom prst="rect">
            <a:avLst/>
          </a:prstGeom>
        </p:spPr>
      </p:pic>
      <p:pic>
        <p:nvPicPr>
          <p:cNvPr id="17" name="Picture 2" descr="Лого МГ 22 н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00" y="5998626"/>
            <a:ext cx="1565376" cy="7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2985" y="1384419"/>
            <a:ext cx="18507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ДИПЛОМ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 smtClean="0"/>
              <a:t>Часть 2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7514" y="987425"/>
            <a:ext cx="5117874" cy="48736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Слово экспертам</a:t>
            </a:r>
          </a:p>
          <a:p>
            <a:r>
              <a:rPr lang="ru-RU" sz="2400" dirty="0" smtClean="0"/>
              <a:t>«Я-МАСТЕР», публичное </a:t>
            </a:r>
            <a:r>
              <a:rPr lang="ru-RU" sz="2400" dirty="0"/>
              <a:t>монологическое выступление в разрезе педагогической </a:t>
            </a:r>
            <a:r>
              <a:rPr lang="ru-RU" sz="2400" dirty="0" smtClean="0"/>
              <a:t>концепции</a:t>
            </a:r>
          </a:p>
          <a:p>
            <a:r>
              <a:rPr lang="ru-RU" sz="2400" dirty="0" smtClean="0"/>
              <a:t>«Самоанализ»</a:t>
            </a:r>
            <a:endParaRPr lang="ru-RU" sz="2400" dirty="0"/>
          </a:p>
          <a:p>
            <a:endParaRPr lang="ru-RU" sz="2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8" y="2010341"/>
            <a:ext cx="4568259" cy="456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Лого МГ 22 н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«Я – мастер». Есть результат.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Демонстрирует грамотность речи и языковую культуру</a:t>
            </a:r>
          </a:p>
          <a:p>
            <a:r>
              <a:rPr lang="ru-RU" dirty="0" smtClean="0"/>
              <a:t>Широта и масштабность взглядов на профессию</a:t>
            </a:r>
          </a:p>
          <a:p>
            <a:r>
              <a:rPr lang="ru-RU" dirty="0" smtClean="0"/>
              <a:t>Понимание смысла своей собственной деятельности</a:t>
            </a:r>
          </a:p>
          <a:p>
            <a:r>
              <a:rPr lang="ru-RU" dirty="0" smtClean="0"/>
              <a:t>Понимание ценностных ориентиров современной системы образования и наличие мировоззренческих позиций</a:t>
            </a:r>
          </a:p>
          <a:p>
            <a:r>
              <a:rPr lang="ru-RU" dirty="0" smtClean="0"/>
              <a:t>Демонстрация связи с практикой, обращение внимания на вызовы времени и запросы общества</a:t>
            </a:r>
          </a:p>
          <a:p>
            <a:r>
              <a:rPr lang="ru-RU" dirty="0" smtClean="0"/>
              <a:t>Демонстрирует глубину и </a:t>
            </a:r>
            <a:r>
              <a:rPr lang="ru-RU" dirty="0"/>
              <a:t>ш</a:t>
            </a:r>
            <a:r>
              <a:rPr lang="ru-RU" dirty="0" smtClean="0"/>
              <a:t>ироту знаний по теме, корректно и грамотно использует понятийный аппарат и научный язык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«Я – мастер». Сложности.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Обосновывает целесообразность предлагаемых решений</a:t>
            </a:r>
          </a:p>
          <a:p>
            <a:r>
              <a:rPr lang="ru-RU" dirty="0" smtClean="0"/>
              <a:t>Обосновывает педагогическую целесообразность демонстрируемой технологии, методов, приёмов</a:t>
            </a:r>
          </a:p>
          <a:p>
            <a:r>
              <a:rPr lang="ru-RU" dirty="0" smtClean="0"/>
              <a:t>Демонстрирует связь современных достижений науки и преподаваемой предметной области</a:t>
            </a:r>
          </a:p>
          <a:p>
            <a:r>
              <a:rPr lang="ru-RU" dirty="0" smtClean="0"/>
              <a:t>Грамотно и оптимально использует разные источники информации и формы работы с образовательными ресурсами</a:t>
            </a:r>
          </a:p>
          <a:p>
            <a:r>
              <a:rPr lang="ru-RU" dirty="0" smtClean="0"/>
              <a:t>Демонстрирует результативность и потенциальные эффекты представляемых технологий</a:t>
            </a:r>
          </a:p>
          <a:p>
            <a:r>
              <a:rPr lang="ru-RU" dirty="0" smtClean="0"/>
              <a:t>Демонстрирует авторские педагогические решения</a:t>
            </a:r>
          </a:p>
          <a:p>
            <a:r>
              <a:rPr lang="ru-RU" dirty="0" smtClean="0"/>
              <a:t>Убедительно анализирует представляемые образовательные достижения обучающихся в результате применения презентуемой педагогической системы</a:t>
            </a:r>
          </a:p>
          <a:p>
            <a:r>
              <a:rPr lang="ru-RU" dirty="0" smtClean="0"/>
              <a:t>Проявляет способность к анализу своей деятельности и осмыслению опыта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a typeface="Times New Roman"/>
              </a:rPr>
              <a:t>Актуальность и методическая обоснованность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4935992"/>
          </a:xfrm>
          <a:ln>
            <a:solidFill>
              <a:srgbClr val="FFFF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Одной из актуальных </a:t>
            </a:r>
            <a:r>
              <a:rPr lang="ru-RU" dirty="0" smtClean="0"/>
              <a:t>методик/технологий </a:t>
            </a:r>
            <a:r>
              <a:rPr lang="ru-RU" dirty="0"/>
              <a:t>преподавания... </a:t>
            </a:r>
            <a:r>
              <a:rPr lang="ru-RU" dirty="0" smtClean="0"/>
              <a:t>является... </a:t>
            </a:r>
            <a:r>
              <a:rPr lang="ru-RU" dirty="0"/>
              <a:t>ч</a:t>
            </a:r>
            <a:r>
              <a:rPr lang="ru-RU" dirty="0" smtClean="0"/>
              <a:t>то позволяет/которая предполагает….</a:t>
            </a:r>
            <a:endParaRPr lang="ru-RU" dirty="0"/>
          </a:p>
          <a:p>
            <a:r>
              <a:rPr lang="ru-RU" dirty="0"/>
              <a:t>Особое значение приобретает вопрос...</a:t>
            </a:r>
          </a:p>
          <a:p>
            <a:r>
              <a:rPr lang="ru-RU" dirty="0"/>
              <a:t>Социальная значимость темы определяется...</a:t>
            </a:r>
          </a:p>
          <a:p>
            <a:r>
              <a:rPr lang="ru-RU" dirty="0"/>
              <a:t>Интерес к данной технологии/методу/приёму... обусловлен...</a:t>
            </a:r>
          </a:p>
          <a:p>
            <a:r>
              <a:rPr lang="ru-RU" dirty="0"/>
              <a:t>Практическая значимость выражается в ….</a:t>
            </a:r>
          </a:p>
          <a:p>
            <a:r>
              <a:rPr lang="ru-RU" dirty="0"/>
              <a:t>Стратегия развития профессионального образования предусматривает….</a:t>
            </a:r>
          </a:p>
          <a:p>
            <a:r>
              <a:rPr lang="ru-RU" dirty="0"/>
              <a:t>Опыт внедрения….показал эффективность приёма/метода/технологии, что подтверждено…</a:t>
            </a:r>
          </a:p>
          <a:p>
            <a:r>
              <a:rPr lang="ru-RU" dirty="0"/>
              <a:t>Интерес обучающихся подкреплён современными научными подходами в….сфере деятельности…, а именно…..</a:t>
            </a:r>
          </a:p>
          <a:p>
            <a:r>
              <a:rPr lang="ru-RU" dirty="0"/>
              <a:t>…мой метод базируется…</a:t>
            </a:r>
          </a:p>
          <a:p>
            <a:r>
              <a:rPr lang="ru-RU" dirty="0"/>
              <a:t>Предлагаемый подход основан на…</a:t>
            </a:r>
          </a:p>
          <a:p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Актуальность известного </a:t>
            </a:r>
            <a:r>
              <a:rPr lang="ru-RU" sz="3200" b="1" dirty="0"/>
              <a:t>варианта </a:t>
            </a:r>
            <a:r>
              <a:rPr lang="ru-RU" sz="3200" b="1" dirty="0" smtClean="0"/>
              <a:t>решения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2800" b="1" dirty="0"/>
              <a:t>(предложенной идеи, технологии)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658406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Предложенный метод выгодно отличается от..., позволяя повысить,  улучшить..., устранить...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К числу достоинств описанного подхода/педагогической идеи  следует отнести...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Моя педагогическая идея, проверенная опытом преподавания позволяет </a:t>
            </a:r>
            <a:r>
              <a:rPr lang="ru-RU" dirty="0" smtClean="0"/>
              <a:t>… открывает </a:t>
            </a:r>
            <a:r>
              <a:rPr lang="ru-RU" dirty="0"/>
              <a:t>возможности...</a:t>
            </a:r>
          </a:p>
          <a:p>
            <a:r>
              <a:rPr lang="ru-RU" dirty="0"/>
              <a:t>Этот способ имеет то преимущество, что...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Следовательно, преимущества состоят в...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Анализ показал преимущества метода...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Предлагаемый метод позволяет повысить ...  ускорить… снизить...</a:t>
            </a:r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/>
              <a:t>Часть 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7514" y="1236133"/>
            <a:ext cx="5117874" cy="462491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Всероссийский конкурс «Мастер года» проводится с целью:</a:t>
            </a:r>
          </a:p>
          <a:p>
            <a:r>
              <a:rPr lang="ru-RU" sz="2000" dirty="0" smtClean="0"/>
              <a:t> формирования и развития кадрового потенциала системы среднего профессионального образования, </a:t>
            </a:r>
          </a:p>
          <a:p>
            <a:r>
              <a:rPr lang="ru-RU" sz="2000" dirty="0" smtClean="0"/>
              <a:t>для поощрения педагогических работников СПО (мастера производственного обучения, преподаватели дисциплин, профессиональных модулей, междисциплинарных курсов, практик профессионального цикла), </a:t>
            </a:r>
          </a:p>
          <a:p>
            <a:r>
              <a:rPr lang="ru-RU" sz="2000" dirty="0" smtClean="0"/>
              <a:t>повышения престижа педагогических профессий, </a:t>
            </a:r>
          </a:p>
          <a:p>
            <a:r>
              <a:rPr lang="ru-RU" sz="2000" dirty="0" smtClean="0"/>
              <a:t>популяризации передовых идей в области образования и подготовки кадров, а также изучения и внедрения лучших педагогических практик.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2" y="2057400"/>
            <a:ext cx="4244975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Лого МГ 22 н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9615"/>
            <a:ext cx="10515600" cy="1240971"/>
          </a:xfrm>
        </p:spPr>
        <p:txBody>
          <a:bodyPr>
            <a:normAutofit/>
          </a:bodyPr>
          <a:lstStyle/>
          <a:p>
            <a:r>
              <a:rPr lang="ru-RU" sz="2800" b="1" dirty="0"/>
              <a:t>Знание передовых технологий практической подготовки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4854349"/>
          </a:xfrm>
          <a:ln>
            <a:solidFill>
              <a:srgbClr val="FFFF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/>
              <a:t>… </a:t>
            </a:r>
            <a:r>
              <a:rPr lang="ru-RU" dirty="0" smtClean="0"/>
              <a:t>активные формы </a:t>
            </a:r>
            <a:r>
              <a:rPr lang="ru-RU" dirty="0"/>
              <a:t>и </a:t>
            </a:r>
            <a:r>
              <a:rPr lang="ru-RU" dirty="0" smtClean="0"/>
              <a:t>методы </a:t>
            </a:r>
            <a:r>
              <a:rPr lang="ru-RU" dirty="0"/>
              <a:t>обучения-включение в учебную деятельность элементов </a:t>
            </a:r>
            <a:r>
              <a:rPr lang="ru-RU" dirty="0" err="1"/>
              <a:t>проблематизации</a:t>
            </a:r>
            <a:r>
              <a:rPr lang="ru-RU" dirty="0"/>
              <a:t>, научного поиска, разнообразных форм самостоятельной работы студентов</a:t>
            </a:r>
            <a:r>
              <a:rPr lang="ru-RU" dirty="0" smtClean="0"/>
              <a:t>…</a:t>
            </a:r>
          </a:p>
          <a:p>
            <a:r>
              <a:rPr lang="ru-RU" dirty="0"/>
              <a:t>что позволяет ориентироваться на развитие личности и учёт индивидуальных особенностей в обучении…</a:t>
            </a:r>
          </a:p>
          <a:p>
            <a:r>
              <a:rPr lang="ru-RU" dirty="0"/>
              <a:t>…применяемые технологии создают возможности для творчества…</a:t>
            </a:r>
          </a:p>
          <a:p>
            <a:r>
              <a:rPr lang="ru-RU" dirty="0"/>
              <a:t>…активное участие студентов в процессе обучения…</a:t>
            </a:r>
          </a:p>
          <a:p>
            <a:r>
              <a:rPr lang="ru-RU" dirty="0"/>
              <a:t>…возможности прикладного использования знаний в реальных условиях…</a:t>
            </a:r>
          </a:p>
          <a:p>
            <a:r>
              <a:rPr lang="ru-RU" dirty="0"/>
              <a:t>…подход к обучению как к коллективной, а не индивидуальной деятельности…</a:t>
            </a:r>
          </a:p>
          <a:p>
            <a:r>
              <a:rPr lang="ru-RU" dirty="0"/>
              <a:t>…акцент на процесс обучения, а не на запоминание информации…</a:t>
            </a:r>
          </a:p>
          <a:p>
            <a:r>
              <a:rPr lang="ru-RU" dirty="0"/>
              <a:t>…разработка и создание учебных модулей для лабораторного практикума и домашних заданий</a:t>
            </a:r>
          </a:p>
          <a:p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ru-RU" sz="3600" b="1" dirty="0"/>
              <a:t>Культура публичного выступления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  <a:ln>
            <a:solidFill>
              <a:srgbClr val="FFFF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/>
              <a:t>Анализ нормативных документов…и опыт педагогической деятельности показал…</a:t>
            </a:r>
          </a:p>
          <a:p>
            <a:r>
              <a:rPr lang="ru-RU" dirty="0"/>
              <a:t>Новые идеи подсказали…образовательные ресурсы…</a:t>
            </a:r>
          </a:p>
          <a:p>
            <a:r>
              <a:rPr lang="ru-RU" dirty="0"/>
              <a:t>Федеральные государственные образовательные стандарты…содержат…</a:t>
            </a:r>
          </a:p>
          <a:p>
            <a:r>
              <a:rPr lang="ru-RU" dirty="0"/>
              <a:t>Информационный ресурс …Министерства просвещения…НАРК…ИРПО…(полностью расшифровать)…</a:t>
            </a:r>
          </a:p>
          <a:p>
            <a:r>
              <a:rPr lang="ru-RU" dirty="0"/>
              <a:t>Из полученных результатов видно, что...</a:t>
            </a:r>
          </a:p>
          <a:p>
            <a:r>
              <a:rPr lang="ru-RU" dirty="0"/>
              <a:t>Наряду с достоинствами предложенный мной  подход … что позволяет наметить… </a:t>
            </a:r>
          </a:p>
          <a:p>
            <a:r>
              <a:rPr lang="ru-RU" dirty="0"/>
              <a:t>Итогом анализа результатов деятельности стали…новые цели…точки роста…</a:t>
            </a:r>
          </a:p>
          <a:p>
            <a:r>
              <a:rPr lang="ru-RU" dirty="0"/>
              <a:t>…даёт возможности для постановки новых целей…</a:t>
            </a:r>
          </a:p>
          <a:p>
            <a:r>
              <a:rPr lang="ru-RU" dirty="0"/>
              <a:t>…точки роста моего личностного… профессионального развития…</a:t>
            </a:r>
          </a:p>
          <a:p>
            <a:r>
              <a:rPr lang="ru-RU" dirty="0"/>
              <a:t>Многочисленные исследования показывают, что…</a:t>
            </a:r>
          </a:p>
          <a:p>
            <a:r>
              <a:rPr lang="ru-RU" dirty="0"/>
              <a:t>Анализ деятельности … позволил выявить следующие проблемы… решить их можно с помощью…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Умение анализировать собственную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деятельность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5178576"/>
          </a:xfrm>
          <a:ln>
            <a:solidFill>
              <a:srgbClr val="FFFF0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Результатом применения технологии/метода/приёма…стало…</a:t>
            </a:r>
          </a:p>
          <a:p>
            <a:r>
              <a:rPr lang="ru-RU" sz="6400" dirty="0"/>
              <a:t>Эффект очевиден…</a:t>
            </a:r>
          </a:p>
          <a:p>
            <a:r>
              <a:rPr lang="ru-RU" sz="6400" dirty="0"/>
              <a:t>Проанализировав результат…деятельности…ставлю для себя задачи…</a:t>
            </a:r>
          </a:p>
          <a:p>
            <a:r>
              <a:rPr lang="ru-RU" sz="6400" dirty="0"/>
              <a:t>Новые вызовы… определяют вектор моего развития…</a:t>
            </a:r>
          </a:p>
          <a:p>
            <a:r>
              <a:rPr lang="ru-RU" sz="6400" dirty="0"/>
              <a:t>Мой опыт применим для…</a:t>
            </a:r>
          </a:p>
          <a:p>
            <a:r>
              <a:rPr lang="ru-RU" sz="6400" dirty="0"/>
              <a:t>Технология, которую я представляю будет актуальна…</a:t>
            </a:r>
          </a:p>
          <a:p>
            <a:r>
              <a:rPr lang="ru-RU" sz="6400" dirty="0"/>
              <a:t>Приёмы, которые я использую эффективны…</a:t>
            </a:r>
          </a:p>
          <a:p>
            <a:r>
              <a:rPr lang="ru-RU" sz="6400" dirty="0"/>
              <a:t>В сравнении с …</a:t>
            </a:r>
          </a:p>
          <a:p>
            <a:r>
              <a:rPr lang="ru-RU" sz="6400" dirty="0"/>
              <a:t>Обучающиеся демонстрируют…</a:t>
            </a:r>
          </a:p>
          <a:p>
            <a:r>
              <a:rPr lang="ru-RU" sz="6400" dirty="0"/>
              <a:t>По итогам … личностные результаты…</a:t>
            </a:r>
          </a:p>
          <a:p>
            <a:r>
              <a:rPr lang="ru-RU" sz="6400" dirty="0"/>
              <a:t>Результатом стали…</a:t>
            </a:r>
          </a:p>
          <a:p>
            <a:r>
              <a:rPr lang="ru-RU" sz="6400" dirty="0"/>
              <a:t>Анализ деятельности … позволил выявить следующие проблемы… решить их можно с помощью…</a:t>
            </a:r>
          </a:p>
          <a:p>
            <a:r>
              <a:rPr lang="ru-RU" sz="6400" dirty="0"/>
              <a:t>Система может быть рекомендована для</a:t>
            </a:r>
            <a:r>
              <a:rPr lang="ru-RU" sz="6400" dirty="0" smtClean="0"/>
              <a:t>...</a:t>
            </a:r>
          </a:p>
          <a:p>
            <a:r>
              <a:rPr lang="ru-RU" sz="6400" dirty="0"/>
              <a:t>Как... , так и ... могло бы быть рекомендовано для</a:t>
            </a:r>
            <a:r>
              <a:rPr lang="ru-RU" sz="6400" dirty="0" smtClean="0"/>
              <a:t>...</a:t>
            </a:r>
          </a:p>
          <a:p>
            <a:r>
              <a:rPr lang="ru-RU" sz="6400" dirty="0"/>
              <a:t>Этот метод может быть рекомендован для... .... может найти применение для...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b="1" dirty="0" smtClean="0"/>
              <a:t>Часть 3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7514" y="1837267"/>
            <a:ext cx="5117874" cy="402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Планы региона на 2023 год:</a:t>
            </a:r>
          </a:p>
          <a:p>
            <a:r>
              <a:rPr lang="ru-RU" sz="2800" dirty="0" smtClean="0"/>
              <a:t>Участие в конкурсе «Мастер года» </a:t>
            </a:r>
            <a:r>
              <a:rPr lang="ru-RU" sz="2800" b="1" dirty="0" smtClean="0"/>
              <a:t>ВСЕХ</a:t>
            </a:r>
            <a:r>
              <a:rPr lang="ru-RU" sz="2800" dirty="0" smtClean="0"/>
              <a:t> профессиональных образовательных организаций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" y="2057400"/>
            <a:ext cx="4419601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Лого МГ 22 н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Календарный план на 2022-23 </a:t>
            </a:r>
            <a:r>
              <a:rPr lang="ru-RU" sz="3200" b="1" dirty="0" err="1" smtClean="0"/>
              <a:t>уч.год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по подготовке к конкурсу «Мастер года 2023»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Сроки проведения конкурса: </a:t>
            </a:r>
          </a:p>
          <a:p>
            <a:r>
              <a:rPr lang="ru-RU" sz="3200" dirty="0" smtClean="0"/>
              <a:t>1 этап – отборочный, март-апрель</a:t>
            </a:r>
          </a:p>
          <a:p>
            <a:r>
              <a:rPr lang="ru-RU" sz="3200" dirty="0" smtClean="0"/>
              <a:t>2 этап – региональный, апрель-май</a:t>
            </a:r>
          </a:p>
          <a:p>
            <a:r>
              <a:rPr lang="ru-RU" sz="3200" dirty="0" smtClean="0"/>
              <a:t>3 этап – финальный, сентябрь</a:t>
            </a:r>
          </a:p>
          <a:p>
            <a:endParaRPr lang="ru-RU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696" t="43148" r="30686" b="33131"/>
          <a:stretch/>
        </p:blipFill>
        <p:spPr>
          <a:xfrm>
            <a:off x="460105" y="2794001"/>
            <a:ext cx="11271789" cy="35290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Календарный план на 2022-23 </a:t>
            </a:r>
            <a:r>
              <a:rPr lang="ru-RU" sz="3200" b="1" dirty="0" err="1"/>
              <a:t>уч.год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3200" b="1" dirty="0"/>
              <a:t>по подготовке к конкурсу «Мастер года 2023»</a:t>
            </a:r>
          </a:p>
        </p:txBody>
      </p:sp>
      <p:pic>
        <p:nvPicPr>
          <p:cNvPr id="6" name="Picture 2" descr="Лого МГ 22 н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Календарный план на 2022-23 </a:t>
            </a:r>
            <a:r>
              <a:rPr lang="ru-RU" sz="3200" dirty="0" err="1" smtClean="0"/>
              <a:t>уч.год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по подготовке к конкурсу «Мастер года 2023»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Сентябрь: знакомство педагогических коллективов с основными требованиями конкурсной документации Мастер года, педсовет</a:t>
            </a:r>
          </a:p>
          <a:p>
            <a:r>
              <a:rPr lang="ru-RU" sz="2400" dirty="0" smtClean="0"/>
              <a:t>Сентябрь: формируем список претендентов на участие в конкурсе по требованиям конкурсной документации, методист</a:t>
            </a:r>
          </a:p>
          <a:p>
            <a:r>
              <a:rPr lang="ru-RU" sz="2400" dirty="0" smtClean="0"/>
              <a:t>Сентябрь: в график посещения уроков, практик, лабораторных работ,  </a:t>
            </a:r>
            <a:r>
              <a:rPr lang="ru-RU" sz="2400" dirty="0" err="1" smtClean="0"/>
              <a:t>взаимопосещения</a:t>
            </a:r>
            <a:r>
              <a:rPr lang="ru-RU" sz="2400" dirty="0" smtClean="0"/>
              <a:t> учебных занятий включаем претендентов  с целью определения перспективных конкурсантов, Приказ</a:t>
            </a:r>
          </a:p>
          <a:p>
            <a:r>
              <a:rPr lang="ru-RU" sz="2400" dirty="0" smtClean="0"/>
              <a:t>Октябрь – декабрь: посещение учебных занятий, включение и анализ элементов учебных занятий в соответствии с критериями конкурса (мотивация, </a:t>
            </a:r>
            <a:r>
              <a:rPr lang="ru-RU" sz="2400" dirty="0" err="1" smtClean="0"/>
              <a:t>здоровьесберегающие</a:t>
            </a:r>
            <a:r>
              <a:rPr lang="ru-RU" sz="2400" dirty="0" smtClean="0"/>
              <a:t> подходы, планирование целей и </a:t>
            </a:r>
            <a:r>
              <a:rPr lang="ru-RU" sz="2400" dirty="0" err="1" smtClean="0"/>
              <a:t>тд</a:t>
            </a:r>
            <a:r>
              <a:rPr lang="ru-RU" sz="2400" dirty="0" smtClean="0"/>
              <a:t>, «оформление» методической системы)</a:t>
            </a:r>
          </a:p>
          <a:p>
            <a:r>
              <a:rPr lang="ru-RU" sz="2400" dirty="0" smtClean="0"/>
              <a:t>Февраль – тренинг «Монологическое выступление. </a:t>
            </a:r>
            <a:r>
              <a:rPr lang="ru-RU" sz="2400" dirty="0" err="1" smtClean="0"/>
              <a:t>Самопрезентация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Март – </a:t>
            </a:r>
            <a:r>
              <a:rPr lang="ru-RU" sz="2400" dirty="0"/>
              <a:t>о</a:t>
            </a:r>
            <a:r>
              <a:rPr lang="ru-RU" sz="2400" dirty="0" smtClean="0"/>
              <a:t>тборочные мероприятия, Приказ (педсовет, </a:t>
            </a:r>
            <a:r>
              <a:rPr lang="ru-RU" sz="2400" dirty="0" err="1" smtClean="0"/>
              <a:t>методсовет</a:t>
            </a:r>
            <a:r>
              <a:rPr lang="ru-RU" sz="2400" dirty="0" smtClean="0"/>
              <a:t>, конкурс и </a:t>
            </a:r>
            <a:r>
              <a:rPr lang="ru-RU" sz="2400" dirty="0" err="1" smtClean="0"/>
              <a:t>др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Апрель – подача </a:t>
            </a:r>
            <a:r>
              <a:rPr lang="ru-RU" sz="2400" b="1" dirty="0" smtClean="0"/>
              <a:t>ЗАЯВОК</a:t>
            </a:r>
            <a:r>
              <a:rPr lang="ru-RU" sz="2400" dirty="0" smtClean="0"/>
              <a:t> региональному оператору</a:t>
            </a:r>
            <a:endParaRPr lang="ru-RU" sz="2400" dirty="0"/>
          </a:p>
        </p:txBody>
      </p:sp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9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926" t="25964" r="22696" b="20859"/>
          <a:stretch/>
        </p:blipFill>
        <p:spPr>
          <a:xfrm>
            <a:off x="0" y="0"/>
            <a:ext cx="12192000" cy="68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5799" y="4605867"/>
            <a:ext cx="7340601" cy="16679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  <a:t>Желаю всем успехов и </a:t>
            </a:r>
            <a:br>
              <a:rPr lang="ru-RU" sz="32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</a:br>
            <a:r>
              <a:rPr lang="ru-RU" sz="32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  <a:t>профессиональных побед!</a:t>
            </a:r>
            <a:br>
              <a:rPr lang="ru-RU" sz="32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</a:br>
            <a:r>
              <a:rPr lang="ru-RU" sz="32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  <a:t>Вы – лучшие!!!</a:t>
            </a:r>
            <a:r>
              <a:rPr lang="ru-RU" sz="24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  <a:t/>
            </a:r>
            <a:br>
              <a:rPr lang="ru-RU" sz="24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</a:br>
            <a:r>
              <a:rPr lang="ru-RU" sz="24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  <a:t/>
            </a:r>
            <a:br>
              <a:rPr lang="ru-RU" sz="2400" b="1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</a:br>
            <a:r>
              <a:rPr lang="ru-RU" sz="2400" dirty="0" smtClean="0">
                <a:latin typeface="Bahnschrift SemiLight SemiConde" panose="020B0502040204020203" pitchFamily="34" charset="0"/>
                <a:ea typeface="Cambria" panose="02040503050406030204" pitchFamily="18" charset="0"/>
              </a:rPr>
              <a:t>Итоги регионального этапа конкурса «Мастер года 2022». Перспективы на 2023 год. КОИРО</a:t>
            </a:r>
            <a:endParaRPr lang="ru-RU" sz="2400" dirty="0">
              <a:latin typeface="Bahnschrift SemiLight SemiConde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798" y="4529666"/>
            <a:ext cx="6874935" cy="1744133"/>
          </a:xfrm>
        </p:spPr>
        <p:txBody>
          <a:bodyPr>
            <a:noAutofit/>
          </a:bodyPr>
          <a:lstStyle/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685436"/>
            <a:ext cx="6273800" cy="28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4175" t="22217" r="1202" b="6685"/>
          <a:stretch/>
        </p:blipFill>
        <p:spPr>
          <a:xfrm>
            <a:off x="0" y="0"/>
            <a:ext cx="4222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27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Региональный этап конкурса 2022 г.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4266"/>
            <a:ext cx="10075333" cy="3962401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Департамента образования и науки Костромской области № 361 от 28.02.2022 года</a:t>
            </a:r>
          </a:p>
          <a:p>
            <a:pPr marL="0" indent="0">
              <a:buNone/>
            </a:pP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Сроки проведения с 15 марта по 15 апреля 2022 года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8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13" t="21055" r="15866" b="11018"/>
          <a:stretch/>
        </p:blipFill>
        <p:spPr>
          <a:xfrm>
            <a:off x="0" y="0"/>
            <a:ext cx="12192000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822" t="23522" r="15846" b="9428"/>
          <a:stretch/>
        </p:blipFill>
        <p:spPr>
          <a:xfrm>
            <a:off x="1340" y="1"/>
            <a:ext cx="12190659" cy="68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7" t="6962" r="4578" b="389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5599"/>
            <a:ext cx="11049000" cy="1325563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Конкурсное испытание «Я-мастер»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69533"/>
            <a:ext cx="10908323" cy="4555067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онкурсант демонстрирует методическую компетентность и собственный опыт в вопросах подготовки обучающихся, основанный на передовых технологиях и методиках  практической подготовки и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полученных образовательных результатах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54238" indent="0" algn="just">
              <a:buNone/>
            </a:pPr>
            <a:endParaRPr lang="ru-RU" sz="2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54238" indent="0" algn="just">
              <a:buNone/>
            </a:pPr>
            <a:r>
              <a:rPr lang="ru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Регламент: </a:t>
            </a:r>
            <a:r>
              <a:rPr lang="ru-RU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3 минуты</a:t>
            </a:r>
          </a:p>
          <a:p>
            <a:pPr marL="2154238" indent="0" algn="just">
              <a:buNone/>
            </a:pPr>
            <a:r>
              <a:rPr lang="ru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Формат: 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монологическое выступление, </a:t>
            </a:r>
            <a:r>
              <a:rPr lang="ru-RU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видеозапись с использованием презентации (не более 12 слайдов).</a:t>
            </a:r>
          </a:p>
          <a:p>
            <a:pPr marL="0" indent="0" algn="just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Tim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00" y="3808982"/>
            <a:ext cx="317367" cy="3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Лого МГ 22 н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8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199" y="4318000"/>
            <a:ext cx="317367" cy="3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5599"/>
            <a:ext cx="11049000" cy="1325563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Конкурсное испытание «Мастер-класс»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69533"/>
            <a:ext cx="10908323" cy="4555067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мастер-классе конкурсант демонстрирует использование передовых технологий практической подготовки в своей профессиональной деятельности, владение методиками практической подготовки, умение взаимодействовать с обучающимися, организацию работы обучающихся, использование информационно-коммуникационных,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здоровьесберегающих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технологий, визуализацию преподаваемого материала (презентации, видеоролики и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тп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marL="2154238" indent="0" algn="just">
              <a:buNone/>
            </a:pPr>
            <a:r>
              <a:rPr lang="ru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Регламент: </a:t>
            </a:r>
            <a:r>
              <a:rPr lang="ru-RU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45 минут, самоанализ и ответы на вопросы 10 минут</a:t>
            </a:r>
          </a:p>
          <a:p>
            <a:pPr marL="2154238" indent="0" algn="just">
              <a:buNone/>
            </a:pPr>
            <a:r>
              <a:rPr lang="ru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База проведения: </a:t>
            </a:r>
            <a:r>
              <a:rPr lang="ru-RU" sz="2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КТТиП</a:t>
            </a:r>
            <a:r>
              <a:rPr lang="ru-RU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(город </a:t>
            </a:r>
            <a:r>
              <a:rPr lang="ru-RU" sz="2600" i="1" dirty="0">
                <a:latin typeface="Cambria" panose="02040503050406030204" pitchFamily="18" charset="0"/>
                <a:ea typeface="Cambria" panose="02040503050406030204" pitchFamily="18" charset="0"/>
              </a:rPr>
              <a:t>Кострома, </a:t>
            </a:r>
            <a:r>
              <a:rPr lang="ru-RU" sz="2600" i="1" dirty="0"/>
              <a:t>Кинешемское шоссе, </a:t>
            </a:r>
            <a:r>
              <a:rPr lang="ru-RU" sz="2600" i="1" dirty="0" smtClean="0"/>
              <a:t>45/51</a:t>
            </a:r>
            <a:r>
              <a:rPr lang="ru-RU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154238" indent="0" algn="just">
              <a:buNone/>
            </a:pPr>
            <a:r>
              <a:rPr lang="ru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База проведения: </a:t>
            </a:r>
            <a:r>
              <a:rPr lang="ru-RU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КАДК (город Кострома, </a:t>
            </a:r>
            <a:r>
              <a:rPr lang="ru-RU" sz="2400" i="1" dirty="0"/>
              <a:t>ул.   Профсоюзная,  д. 36</a:t>
            </a:r>
            <a:endParaRPr lang="ru-RU" sz="2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Tim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20" y="4071666"/>
            <a:ext cx="317367" cy="3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catio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44" y="5359398"/>
            <a:ext cx="365718" cy="3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Лого МГ 22 н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8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catio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44" y="4731930"/>
            <a:ext cx="365718" cy="3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333"/>
            <a:ext cx="10515600" cy="110066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Состав региональной комиссии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1345"/>
              </p:ext>
            </p:extLst>
          </p:nvPr>
        </p:nvGraphicFramePr>
        <p:xfrm>
          <a:off x="838200" y="1270002"/>
          <a:ext cx="6400801" cy="52021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457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587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Осипова Любовь Геннадьевна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ОГБОУ ДПО «Костромской областной институт развития образования»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проректор, кандидат педагогических наук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Кузичкина Лариса Александровна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ОГКУ «Костромской областной центр психолого-педагогической, медицинской и социальной помощи»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педагог-психолог, куратор областной службы медиации/ примирения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Дубягина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Ольга Николаевна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Союз «Торгово-промышленная палата Костромской области»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начальник отдела делового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Румянцева Ирина Юрьевна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ГБУ дополнительного образования Костромской области «Центр научно-технического творчества и детско-юношеского туризма «Истоки»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заместитель директора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Гулькин Михаил Владимирович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ОГБПОУ «Костромской машиностроительный техникум»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преподаватель специальных дисциплин, победитель регионального этапа «Мастер года» 2021 года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Балина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Татьяна Геннадьевна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ОГБПОУ «Костромской техникум торговли и питания»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преподаватель специальных дисциплин, руководитель РМО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Быстрова Людмила Витальевна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ОГБОУ ДПО «Костромской областной институт развития образования»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заведующий кафедрой развития профессионального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 descr="Лого МГ 22 н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18" y="0"/>
            <a:ext cx="2270181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49" y="3445934"/>
            <a:ext cx="2559050" cy="3412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76" y="1270000"/>
            <a:ext cx="2490257" cy="33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167311B0476E4B90F2D3C5BA102004" ma:contentTypeVersion="0" ma:contentTypeDescription="Создание документа." ma:contentTypeScope="" ma:versionID="cb541e29220fd9d6651ef3dd7037e28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2f16a754a524b435311e668e7fe83e9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DE273E-071F-4555-AD73-3D45E0E1C686}"/>
</file>

<file path=customXml/itemProps2.xml><?xml version="1.0" encoding="utf-8"?>
<ds:datastoreItem xmlns:ds="http://schemas.openxmlformats.org/officeDocument/2006/customXml" ds:itemID="{4F49C9F7-511F-4A35-B956-973A45530D9D}"/>
</file>

<file path=customXml/itemProps3.xml><?xml version="1.0" encoding="utf-8"?>
<ds:datastoreItem xmlns:ds="http://schemas.openxmlformats.org/officeDocument/2006/customXml" ds:itemID="{1319845E-929D-4EEE-87CD-B79C03C86363}"/>
</file>

<file path=customXml/itemProps4.xml><?xml version="1.0" encoding="utf-8"?>
<ds:datastoreItem xmlns:ds="http://schemas.openxmlformats.org/officeDocument/2006/customXml" ds:itemID="{0AE756EA-3C9B-41F6-AA62-0CB40FEBF396}"/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1211</Words>
  <Application>Microsoft Office PowerPoint</Application>
  <PresentationFormat>Широкоэкранный</PresentationFormat>
  <Paragraphs>167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Bahnschrift SemiLight SemiConde</vt:lpstr>
      <vt:lpstr>Calibri</vt:lpstr>
      <vt:lpstr>Calibri Light</vt:lpstr>
      <vt:lpstr>Cambria</vt:lpstr>
      <vt:lpstr>Times New Roman</vt:lpstr>
      <vt:lpstr>Тема Office</vt:lpstr>
      <vt:lpstr>Итоги регионального этапа «Мастер года 2022». Перспективы на 2023 год. КОИРО</vt:lpstr>
      <vt:lpstr>Часть 1 </vt:lpstr>
      <vt:lpstr>Региональный этап конкурса 2022 г.</vt:lpstr>
      <vt:lpstr>Презентация PowerPoint</vt:lpstr>
      <vt:lpstr>Презентация PowerPoint</vt:lpstr>
      <vt:lpstr>Презентация PowerPoint</vt:lpstr>
      <vt:lpstr>Конкурсное испытание «Я-мастер»</vt:lpstr>
      <vt:lpstr>Конкурсное испытание «Мастер-класс»</vt:lpstr>
      <vt:lpstr>Состав региональной комиссии</vt:lpstr>
      <vt:lpstr>Участники регионального этапа:</vt:lpstr>
      <vt:lpstr>Участники регионального этапа:</vt:lpstr>
      <vt:lpstr>Участники регионального этапа:</vt:lpstr>
      <vt:lpstr>Участники регионального этапа:</vt:lpstr>
      <vt:lpstr>Результаты регионального этапа:</vt:lpstr>
      <vt:lpstr>Часть 2</vt:lpstr>
      <vt:lpstr>«Я – мастер». Есть результат.</vt:lpstr>
      <vt:lpstr>«Я – мастер». Сложности.</vt:lpstr>
      <vt:lpstr>Актуальность и методическая обоснованность</vt:lpstr>
      <vt:lpstr>Актуальность известного варианта решения  (предложенной идеи, технологии)</vt:lpstr>
      <vt:lpstr>Знание передовых технологий практической подготовки</vt:lpstr>
      <vt:lpstr>Культура публичного выступления</vt:lpstr>
      <vt:lpstr>Умение анализировать собственную  деятельность</vt:lpstr>
      <vt:lpstr>Часть 3</vt:lpstr>
      <vt:lpstr>Календарный план на 2022-23 уч.год  по подготовке к конкурсу «Мастер года 2023»</vt:lpstr>
      <vt:lpstr>Календарный план на 2022-23 уч.год  по подготовке к конкурсу «Мастер года 2023»</vt:lpstr>
      <vt:lpstr>Календарный план на 2022-23 уч.год  по подготовке к конкурсу «Мастер года 2023»</vt:lpstr>
      <vt:lpstr>Презентация PowerPoint</vt:lpstr>
      <vt:lpstr>Желаю всем успехов и  профессиональных побед! Вы – лучшие!!!  Итоги регионального этапа конкурса «Мастер года 2022». Перспективы на 2023 год. КОИРО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2022-04-06T06:36:25Z</dcterms:created>
  <dcterms:modified xsi:type="dcterms:W3CDTF">2022-04-22T09:26:43Z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0x010100D0167311B0476E4B90F2D3C5BA102004</vt:lpwstr>
  </property>
</Properties>
</file>