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5542" y="33651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Самоанализ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учебного занятия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4900" dirty="0" smtClean="0"/>
              <a:t> (конкурсное испытание «Мастер-класс»)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268351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Что можно анализировать?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7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780" y="288211"/>
            <a:ext cx="1080917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Виды самоанализа учебного занятия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4401" y="1837344"/>
            <a:ext cx="2922662" cy="461473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Педагогический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13634" y="1823118"/>
            <a:ext cx="2922662" cy="461473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Психологический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2" y="2575041"/>
            <a:ext cx="2136448" cy="221060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Поэлементный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Изучение одного или нескольких элементов урока (занятия)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30232" y="2575041"/>
            <a:ext cx="2136448" cy="221060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Поэтапный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Изучение структуры этапов урока(занятия) в соответствии с его типом 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46062" y="2575041"/>
            <a:ext cx="2136448" cy="221060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Проблемный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Изучение путей решения педагогом определённой проблемы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761892" y="2575041"/>
            <a:ext cx="2279274" cy="221060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Системный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Изучение системы взаимосвязанных компонентов и элементов занятия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4401" y="4844846"/>
            <a:ext cx="2279274" cy="193624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Аспектный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Изучение одного-двух аспектов урока в связи с другими аспектами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30233" y="4844846"/>
            <a:ext cx="4752278" cy="193624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Комплексный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Рассмотрение урока (занятия) в единстве и взаимосвязи целей, содержания, форм, методов, результатов урока (занятия), их влияние на результат занятия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30068" y="4844846"/>
            <a:ext cx="2411098" cy="193624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Краткий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Определение результативности урока (занятия)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649338" y="2401366"/>
            <a:ext cx="83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649338" y="2409912"/>
            <a:ext cx="8546" cy="165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116761" y="2421216"/>
            <a:ext cx="0" cy="2397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621458" y="2401366"/>
            <a:ext cx="8546" cy="165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127414" y="2392821"/>
            <a:ext cx="8546" cy="165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963194" y="2409911"/>
            <a:ext cx="8546" cy="165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869142" y="2401364"/>
            <a:ext cx="0" cy="24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8638614" y="2409911"/>
            <a:ext cx="0" cy="24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6" idx="2"/>
          </p:cNvCxnSpPr>
          <p:nvPr/>
        </p:nvCxnSpPr>
        <p:spPr>
          <a:xfrm flipH="1">
            <a:off x="2375731" y="2298817"/>
            <a:ext cx="1" cy="94004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9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Самоанализ учебного занятия: рекомендации оргкомитета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779" y="2184475"/>
            <a:ext cx="1080917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+mj-lt"/>
              </a:rPr>
              <a:t>процедура рефлексивной деятельности педагога, а не занятия в </a:t>
            </a:r>
            <a:r>
              <a:rPr lang="ru-RU" sz="2000" dirty="0" smtClean="0">
                <a:latin typeface="+mj-lt"/>
              </a:rPr>
              <a:t>целом </a:t>
            </a:r>
          </a:p>
          <a:p>
            <a:pPr marL="0" indent="0">
              <a:buNone/>
            </a:pPr>
            <a:endParaRPr lang="ru-RU" sz="2000" dirty="0">
              <a:latin typeface="+mj-lt"/>
            </a:endParaRP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п</a:t>
            </a:r>
            <a:r>
              <a:rPr lang="ru-RU" sz="2000" dirty="0" smtClean="0">
                <a:latin typeface="+mj-lt"/>
              </a:rPr>
              <a:t>едагог </a:t>
            </a:r>
            <a:r>
              <a:rPr lang="ru-RU" sz="2000" dirty="0">
                <a:latin typeface="+mj-lt"/>
              </a:rPr>
              <a:t>анализирует свою деятельность и свои действия на </a:t>
            </a:r>
            <a:r>
              <a:rPr lang="ru-RU" sz="2000" dirty="0" smtClean="0">
                <a:latin typeface="+mj-lt"/>
              </a:rPr>
              <a:t>занятии</a:t>
            </a:r>
          </a:p>
          <a:p>
            <a:pPr marL="0" indent="0">
              <a:buNone/>
            </a:pPr>
            <a:endParaRPr lang="ru-RU" sz="2000" dirty="0">
              <a:latin typeface="+mj-lt"/>
            </a:endParaRP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з</a:t>
            </a:r>
            <a:r>
              <a:rPr lang="ru-RU" sz="2000" dirty="0" smtClean="0">
                <a:latin typeface="+mj-lt"/>
              </a:rPr>
              <a:t>адача </a:t>
            </a:r>
            <a:r>
              <a:rPr lang="ru-RU" sz="2000" dirty="0">
                <a:latin typeface="+mj-lt"/>
              </a:rPr>
              <a:t>самоанализа – выявление особенностей собственной педагогической или учебной деятельности, выявление успешно применённых методов обучения или учения, фиксация полученных результатов, установление их соответствия поставленным целям и возникающим </a:t>
            </a:r>
            <a:r>
              <a:rPr lang="ru-RU" sz="2000" dirty="0" smtClean="0">
                <a:latin typeface="+mj-lt"/>
              </a:rPr>
              <a:t>ситуациям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979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Каков был замысел, план проведенного занятия и почему?</a:t>
            </a:r>
            <a:endParaRPr lang="ru-RU" sz="2400" dirty="0"/>
          </a:p>
          <a:p>
            <a:pPr lvl="0"/>
            <a:r>
              <a:rPr lang="ru-RU" dirty="0"/>
              <a:t>Каковы главные основания выбора именно такого замысла?</a:t>
            </a:r>
            <a:endParaRPr lang="ru-RU" sz="2400" dirty="0"/>
          </a:p>
          <a:p>
            <a:pPr lvl="1"/>
            <a:r>
              <a:rPr lang="ru-RU" dirty="0"/>
              <a:t>Каково место данного занятия в теме, разделе, курсе, в системе занятий?</a:t>
            </a:r>
            <a:endParaRPr lang="ru-RU" sz="2000" dirty="0"/>
          </a:p>
          <a:p>
            <a:pPr lvl="1"/>
            <a:r>
              <a:rPr lang="ru-RU" dirty="0"/>
              <a:t>Как оно связан с предыдущими занятиями, на что в них опирается?</a:t>
            </a:r>
            <a:endParaRPr lang="ru-RU" sz="2000" dirty="0"/>
          </a:p>
          <a:p>
            <a:pPr lvl="1"/>
            <a:r>
              <a:rPr lang="ru-RU" dirty="0"/>
              <a:t>Как оно (занятие) работает на последующие занятия, темы, разделы (в том числе других предметов)?</a:t>
            </a:r>
            <a:endParaRPr lang="ru-RU" sz="2000" dirty="0"/>
          </a:p>
          <a:p>
            <a:pPr lvl="1"/>
            <a:r>
              <a:rPr lang="ru-RU" dirty="0"/>
              <a:t>Как были учтены при подготовке к занятию программные требования, образовательные стандарты, стратегия развития данной образовательной организации?</a:t>
            </a:r>
            <a:endParaRPr lang="ru-RU" sz="2000" dirty="0"/>
          </a:p>
          <a:p>
            <a:pPr lvl="1"/>
            <a:r>
              <a:rPr lang="ru-RU" dirty="0"/>
              <a:t>В чем видится специфика, уникальность этого занятия, его особое предназначение?</a:t>
            </a:r>
            <a:endParaRPr lang="ru-RU" sz="2000" dirty="0"/>
          </a:p>
          <a:p>
            <a:pPr lvl="1"/>
            <a:r>
              <a:rPr lang="ru-RU" dirty="0"/>
              <a:t>Как (и почему) была выбрана именно предложенная форма занятия (и тип урока)?</a:t>
            </a:r>
            <a:endParaRPr lang="ru-RU" sz="2000" dirty="0"/>
          </a:p>
          <a:p>
            <a:pPr lvl="0"/>
            <a:r>
              <a:rPr lang="ru-RU" dirty="0"/>
              <a:t>Какие особенности обучающихся, класса, группы были учтены при подготовке к занятию (и почему именно эти особенности)?</a:t>
            </a:r>
            <a:endParaRPr lang="ru-RU" sz="2400" dirty="0"/>
          </a:p>
          <a:p>
            <a:pPr lvl="0"/>
            <a:r>
              <a:rPr lang="ru-RU" dirty="0"/>
              <a:t>Какие главные задачи решались на занятии и почему?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Примерные вопросы анализа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6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Примерные вопросы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Чем обосновывается выбор структуры и темпа проведения занятия?</a:t>
            </a:r>
            <a:endParaRPr lang="ru-RU" sz="2400" dirty="0"/>
          </a:p>
          <a:p>
            <a:pPr lvl="0"/>
            <a:r>
              <a:rPr lang="ru-RU" dirty="0"/>
              <a:t>Чем обосновывается конкретный ход занятия, характер взаимодействия педагога и обучающихся? Почему были избраны именно такое содержание, такие методы, средства, формы обучения?</a:t>
            </a:r>
            <a:endParaRPr lang="ru-RU" sz="2400" dirty="0"/>
          </a:p>
          <a:p>
            <a:pPr lvl="0"/>
            <a:r>
              <a:rPr lang="ru-RU" dirty="0"/>
              <a:t>Какие условия (социально-психологические, учебно-материальные, гигиенические, эстетические, </a:t>
            </a:r>
            <a:r>
              <a:rPr lang="ru-RU" dirty="0" err="1"/>
              <a:t>темпоритмические</a:t>
            </a:r>
            <a:r>
              <a:rPr lang="ru-RU" dirty="0"/>
              <a:t>) были созданы для проведения занятия и почему?</a:t>
            </a:r>
            <a:endParaRPr lang="ru-RU" sz="2400" dirty="0"/>
          </a:p>
          <a:p>
            <a:pPr lvl="0"/>
            <a:r>
              <a:rPr lang="ru-RU" dirty="0"/>
              <a:t>Были ли изменения (отклонения, усовершенствования) по сравнению с данным планом в ходе занятия, если да, какие, почему и к чему они привели?</a:t>
            </a:r>
            <a:endParaRPr lang="ru-RU" sz="2400" dirty="0"/>
          </a:p>
          <a:p>
            <a:pPr lvl="0"/>
            <a:r>
              <a:rPr lang="ru-RU" dirty="0"/>
              <a:t>Удалось ли:</a:t>
            </a:r>
            <a:endParaRPr lang="ru-RU" sz="2400" dirty="0"/>
          </a:p>
          <a:p>
            <a:pPr lvl="1"/>
            <a:r>
              <a:rPr lang="ru-RU" dirty="0"/>
              <a:t>решить на необходимом (или даже оптимальном) уровне поставленные задачи занятия и получить соответствующие им результаты обучения;</a:t>
            </a:r>
            <a:endParaRPr lang="ru-RU" sz="2000" dirty="0"/>
          </a:p>
          <a:p>
            <a:pPr lvl="1"/>
            <a:r>
              <a:rPr lang="ru-RU" dirty="0"/>
              <a:t>избежать перегрузки и переутомления обучающихся; </a:t>
            </a:r>
            <a:endParaRPr lang="ru-RU" sz="2000" dirty="0"/>
          </a:p>
          <a:p>
            <a:pPr lvl="1"/>
            <a:r>
              <a:rPr lang="ru-RU" dirty="0"/>
              <a:t>сохранить и развить продуктивную мотивацию учения, настроение, самочувствие? Какова общая самооценка занятия?</a:t>
            </a:r>
            <a:endParaRPr lang="ru-RU" sz="2000" dirty="0"/>
          </a:p>
          <a:p>
            <a:pPr lvl="0"/>
            <a:r>
              <a:rPr lang="ru-RU" dirty="0"/>
              <a:t>Каковы причины успехов и недостатков проведенного занятия? Каковы неиспользованные, резервные возможности? Что в этом занятии следовало бы сделать иначе, по-другому?</a:t>
            </a:r>
            <a:endParaRPr lang="ru-RU" sz="2400" dirty="0"/>
          </a:p>
          <a:p>
            <a:pPr lvl="0"/>
            <a:r>
              <a:rPr lang="ru-RU" dirty="0"/>
              <a:t> Какие выводы из учебного занятия необходимо сделать на будущее?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80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Учитываем критерии и показатели оценки мастер-класса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779" y="2363937"/>
            <a:ext cx="10809170" cy="435133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+mj-lt"/>
              </a:rPr>
              <a:t>Демонстрирует на учебном занятии обоснованное применений передовых технологий практической подготовки обучающихся в соответствии с профессиональными компетенциями профессии или </a:t>
            </a:r>
            <a:r>
              <a:rPr lang="ru-RU" sz="2000" dirty="0" smtClean="0">
                <a:latin typeface="+mj-lt"/>
              </a:rPr>
              <a:t>специальности</a:t>
            </a:r>
          </a:p>
          <a:p>
            <a:endParaRPr lang="ru-RU" sz="2000" dirty="0">
              <a:latin typeface="+mj-lt"/>
            </a:endParaRPr>
          </a:p>
          <a:p>
            <a:r>
              <a:rPr lang="ru-RU" sz="2000" dirty="0">
                <a:latin typeface="+mj-lt"/>
              </a:rPr>
              <a:t>Применяет в учебном занятии модели, макеты, модуляторы, симуляторы и другие средства, имитирующие производственные операции и процессы </a:t>
            </a:r>
            <a:endParaRPr lang="ru-RU" sz="2000" dirty="0" smtClean="0">
              <a:latin typeface="+mj-lt"/>
            </a:endParaRPr>
          </a:p>
          <a:p>
            <a:endParaRPr lang="ru-RU" sz="2000" dirty="0">
              <a:latin typeface="+mj-lt"/>
            </a:endParaRPr>
          </a:p>
          <a:p>
            <a:r>
              <a:rPr lang="ru-RU" sz="2000" dirty="0">
                <a:latin typeface="+mj-lt"/>
              </a:rPr>
              <a:t>Планирует результаты учебного занятия с учетом ПООП, в соответствии с рабочей программой </a:t>
            </a:r>
            <a:endParaRPr lang="ru-RU" sz="2000" dirty="0" smtClean="0">
              <a:latin typeface="+mj-lt"/>
            </a:endParaRPr>
          </a:p>
          <a:p>
            <a:endParaRPr lang="ru-RU" sz="2000" dirty="0">
              <a:latin typeface="+mj-lt"/>
            </a:endParaRPr>
          </a:p>
          <a:p>
            <a:endParaRPr lang="ru-RU" sz="2000" dirty="0" smtClean="0">
              <a:latin typeface="+mj-lt"/>
            </a:endParaRP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2903092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0167311B0476E4B90F2D3C5BA102004" ma:contentTypeVersion="0" ma:contentTypeDescription="Создание документа." ma:contentTypeScope="" ma:versionID="cb541e29220fd9d6651ef3dd7037e28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2f16a754a524b435311e668e7fe83e9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351C59-01BA-4D4A-94E4-D703A76DA12A}"/>
</file>

<file path=customXml/itemProps2.xml><?xml version="1.0" encoding="utf-8"?>
<ds:datastoreItem xmlns:ds="http://schemas.openxmlformats.org/officeDocument/2006/customXml" ds:itemID="{371992DD-E88A-4AA9-8E36-D3E1AAD7F059}"/>
</file>

<file path=customXml/itemProps3.xml><?xml version="1.0" encoding="utf-8"?>
<ds:datastoreItem xmlns:ds="http://schemas.openxmlformats.org/officeDocument/2006/customXml" ds:itemID="{3ABE7602-FC9D-4550-B9F1-06468678BD1B}"/>
</file>

<file path=customXml/itemProps4.xml><?xml version="1.0" encoding="utf-8"?>
<ds:datastoreItem xmlns:ds="http://schemas.openxmlformats.org/officeDocument/2006/customXml" ds:itemID="{AF164F2B-702E-4A67-806F-268E14071731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 (1)</Template>
  <TotalTime>132</TotalTime>
  <Words>521</Words>
  <Application>Microsoft Office PowerPoint</Application>
  <PresentationFormat>Широкоэкранный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Garamond</vt:lpstr>
      <vt:lpstr>коиро1</vt:lpstr>
      <vt:lpstr>Самоанализ  учебного занятия   (конкурсное испытание «Мастер-класс»)</vt:lpstr>
      <vt:lpstr>Что можно анализировать?</vt:lpstr>
      <vt:lpstr>Виды самоанализа учебного занятия</vt:lpstr>
      <vt:lpstr>Самоанализ учебного занятия: рекомендации оргкомитета</vt:lpstr>
      <vt:lpstr>Примерные вопросы анализа</vt:lpstr>
      <vt:lpstr>Примерные вопросы анализа</vt:lpstr>
      <vt:lpstr>Учитываем критерии и показатели оценки мастер-класса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2022-04-22T07:11:25Z</dcterms:created>
  <dcterms:modified xsi:type="dcterms:W3CDTF">2022-04-22T09:24:18Z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0x010100D0167311B0476E4B90F2D3C5BA102004</vt:lpwstr>
  </property>
</Properties>
</file>