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69" r:id="rId8"/>
    <p:sldId id="270" r:id="rId9"/>
    <p:sldId id="265" r:id="rId10"/>
    <p:sldId id="259" r:id="rId11"/>
    <p:sldId id="264" r:id="rId12"/>
    <p:sldId id="268" r:id="rId13"/>
    <p:sldId id="271" r:id="rId14"/>
    <p:sldId id="267" r:id="rId15"/>
    <p:sldId id="272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A5B6-F12A-49DF-AD4C-8DDF71C99BD3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45713-33F9-4500-9073-258796904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397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A5B6-F12A-49DF-AD4C-8DDF71C99BD3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45713-33F9-4500-9073-258796904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81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A5B6-F12A-49DF-AD4C-8DDF71C99BD3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45713-33F9-4500-9073-258796904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48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A5B6-F12A-49DF-AD4C-8DDF71C99BD3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45713-33F9-4500-9073-258796904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69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A5B6-F12A-49DF-AD4C-8DDF71C99BD3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45713-33F9-4500-9073-258796904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967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A5B6-F12A-49DF-AD4C-8DDF71C99BD3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45713-33F9-4500-9073-258796904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903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A5B6-F12A-49DF-AD4C-8DDF71C99BD3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45713-33F9-4500-9073-258796904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413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A5B6-F12A-49DF-AD4C-8DDF71C99BD3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45713-33F9-4500-9073-258796904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70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A5B6-F12A-49DF-AD4C-8DDF71C99BD3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45713-33F9-4500-9073-258796904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95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A5B6-F12A-49DF-AD4C-8DDF71C99BD3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45713-33F9-4500-9073-258796904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49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1A5B6-F12A-49DF-AD4C-8DDF71C99BD3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45713-33F9-4500-9073-258796904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53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1A5B6-F12A-49DF-AD4C-8DDF71C99BD3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45713-33F9-4500-9073-258796904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00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5745" y="575431"/>
            <a:ext cx="9255097" cy="23876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Организационное собрание </a:t>
            </a:r>
            <a:br>
              <a:rPr lang="ru-RU" sz="4800" b="1" dirty="0" smtClean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4800" b="1" dirty="0" smtClean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 лауреатами областного конкурса «Учитель года 2022»</a:t>
            </a:r>
            <a:endParaRPr lang="ru-RU" sz="4800" b="1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2011" y="4187439"/>
            <a:ext cx="11909989" cy="2315910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Комисарова Надежда Николаевна, 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заведующий отделом сопровождения инновационных проектов 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ОГБОУ ДПО «Костромской областной институт развития образования»,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(4942) 31-74-32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uchitelgodakonkurs@gmail.com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33287" y="3700331"/>
            <a:ext cx="114428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31859" y="3741633"/>
            <a:ext cx="114428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Пелика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8596"/>
            <a:ext cx="3307222" cy="2517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0035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Важно!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Cambria" panose="02040503050406030204" pitchFamily="18" charset="0"/>
                <a:ea typeface="Cambria" panose="02040503050406030204" pitchFamily="18" charset="0"/>
              </a:rPr>
              <a:t>Все вопросы только через организационный комитет!</a:t>
            </a:r>
            <a:endParaRPr lang="ru-RU" sz="4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2" descr="Пелика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018" y="365125"/>
            <a:ext cx="1023564" cy="77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197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Прямой эфир</a:t>
            </a:r>
            <a:endParaRPr lang="ru-RU" b="1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8083"/>
            <a:ext cx="11125912" cy="52385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Участвуют педагоги номинаций «Учитель», «Молодой педагог».</a:t>
            </a:r>
          </a:p>
          <a:p>
            <a:pPr marL="0" indent="0" algn="just">
              <a:buNone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По результатам организуется зрительское голосование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</a:p>
          <a:p>
            <a:pPr marL="2154238" indent="0" algn="just">
              <a:buNone/>
            </a:pP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15 апреля с 9.00 до 11.00</a:t>
            </a:r>
            <a:endParaRPr lang="ru-RU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154238" indent="0" algn="just">
              <a:buNone/>
            </a:pPr>
            <a:endParaRPr lang="ru-RU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154238" indent="0" algn="just">
              <a:buNone/>
            </a:pP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База проведения: </a:t>
            </a:r>
            <a:r>
              <a:rPr lang="ru-RU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ОТРК «Русь»</a:t>
            </a:r>
          </a:p>
          <a:p>
            <a:pPr marL="0" indent="0" algn="just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26" name="Picture 2" descr="Tim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604" y="3606327"/>
            <a:ext cx="317367" cy="31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catio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604" y="4609109"/>
            <a:ext cx="365718" cy="36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Пеликан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018" y="365125"/>
            <a:ext cx="1023564" cy="77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911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Конкурсное испытание «Профессиональный разговор»</a:t>
            </a:r>
            <a:endParaRPr lang="ru-RU" b="1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8083"/>
            <a:ext cx="11125912" cy="52385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профессиональный разговор, в ходе которого  лауреаты Конкурса отвечают на вопросы интервьюеров.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Ведущий – директор департамента образования и науки Костромской области</a:t>
            </a:r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</a:p>
          <a:p>
            <a:pPr marL="2154238" indent="0" algn="just">
              <a:buNone/>
            </a:pP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Регламент: </a:t>
            </a:r>
            <a:r>
              <a:rPr lang="ru-RU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60 минут</a:t>
            </a:r>
          </a:p>
          <a:p>
            <a:pPr marL="2154238" indent="0" algn="just">
              <a:buNone/>
            </a:pPr>
            <a:endParaRPr lang="ru-RU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154238" indent="0" algn="just">
              <a:buNone/>
            </a:pP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База проведения: </a:t>
            </a:r>
            <a:r>
              <a:rPr lang="ru-RU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Дворец творчества, РМЦ</a:t>
            </a:r>
          </a:p>
          <a:p>
            <a:pPr marL="2154238" indent="0" algn="just">
              <a:buNone/>
            </a:pPr>
            <a:r>
              <a:rPr lang="ru-RU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(город Кострома, ул. 1 мая, д. 12)</a:t>
            </a:r>
          </a:p>
          <a:p>
            <a:pPr marL="0" indent="0" algn="just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26" name="Picture 2" descr="Tim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96" y="3939612"/>
            <a:ext cx="317367" cy="31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catio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604" y="4925303"/>
            <a:ext cx="365718" cy="36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Пеликан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018" y="365125"/>
            <a:ext cx="1023564" cy="77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945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Информация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Тема «Профессионального разговора» будет опубликована на сайте конкурса в 8.00 14 апреля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Вопросы может задавать ведущий и члены «Большого жюри»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По результатам испытания будут выставлены последние баллы конкурса. Баллы по всем конкурсным испытаниям суммируются, определяется победитель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Баллы за каждое конкурсное испытание будут направлены на личную почту участников конкурса 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536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962150"/>
              </p:ext>
            </p:extLst>
          </p:nvPr>
        </p:nvGraphicFramePr>
        <p:xfrm>
          <a:off x="324741" y="376014"/>
          <a:ext cx="11673554" cy="6250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33659">
                  <a:extLst>
                    <a:ext uri="{9D8B030D-6E8A-4147-A177-3AD203B41FA5}">
                      <a16:colId xmlns:a16="http://schemas.microsoft.com/office/drawing/2014/main" val="2183483586"/>
                    </a:ext>
                  </a:extLst>
                </a:gridCol>
                <a:gridCol w="1939895">
                  <a:extLst>
                    <a:ext uri="{9D8B030D-6E8A-4147-A177-3AD203B41FA5}">
                      <a16:colId xmlns:a16="http://schemas.microsoft.com/office/drawing/2014/main" val="3217308629"/>
                    </a:ext>
                  </a:extLst>
                </a:gridCol>
              </a:tblGrid>
              <a:tr h="316883">
                <a:tc>
                  <a:txBody>
                    <a:bodyPr/>
                    <a:lstStyle/>
                    <a:p>
                      <a:pPr marL="97155" marR="8255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Критерии и показатели</a:t>
                      </a:r>
                      <a:endParaRPr lang="ru-RU" sz="105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8255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Максимальный</a:t>
                      </a:r>
                    </a:p>
                    <a:p>
                      <a:pPr marL="97155" marR="8255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балл</a:t>
                      </a:r>
                      <a:endParaRPr lang="ru-RU" sz="105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281904"/>
                  </a:ext>
                </a:extLst>
              </a:tr>
              <a:tr h="2247484">
                <a:tc>
                  <a:txBody>
                    <a:bodyPr/>
                    <a:lstStyle/>
                    <a:p>
                      <a:pPr marL="85725" marR="8255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Ценностные основания и аргументированность профессионально-личностной позиции </a:t>
                      </a:r>
                      <a:endParaRPr lang="ru-RU" sz="1100" baseline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2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1.1. </a:t>
                      </a: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демонстрирует понимание тенденций и стратегических направлений развития современного образования, вопросов государственной образовательной политики и ее влияния на общественное </a:t>
                      </a:r>
                      <a:r>
                        <a:rPr lang="ru-RU" sz="1100" baseline="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развитие</a:t>
                      </a: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200" baseline="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r>
                        <a:rPr lang="ru-RU" sz="12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демонстрирует мотивацию и личный интерес к обсуждаемым вопросам</a:t>
                      </a: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2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1.3. </a:t>
                      </a: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показывает связь своей профессиональной деятельности с запросами семьи и общества в целом</a:t>
                      </a: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2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1.4. </a:t>
                      </a: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 ответах на вопросы опирается на собственный профессиональный опыт</a:t>
                      </a: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ru-RU" sz="12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1.5. </a:t>
                      </a: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убедительно аргументирует свою позицию по обсуждаемым вопросам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8255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541883"/>
                  </a:ext>
                </a:extLst>
              </a:tr>
              <a:tr h="1508404">
                <a:tc>
                  <a:txBody>
                    <a:bodyPr/>
                    <a:lstStyle/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2. масштабность видения проблем и нестандартность предлагаемых решений</a:t>
                      </a:r>
                      <a:endParaRPr lang="ru-RU" sz="1100" baseline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2.1. </a:t>
                      </a: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демонстрирует понимание роли и значения педагога в трансформации современного образования</a:t>
                      </a: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2.2. показывает способность масштабно анализировать проблемы образования на различных уровнях</a:t>
                      </a: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2.3. демонстрирует креативный подход и способность предложить конструктивные решения обсуждаемых проблем</a:t>
                      </a: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2.4. высказывает оригинальные идеи и учитывает возможные риски их воплощения</a:t>
                      </a: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2.5. демонстрирует широкий педагогический кругозор и общую эрудицию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8255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947544"/>
                  </a:ext>
                </a:extLst>
              </a:tr>
              <a:tr h="1845092">
                <a:tc>
                  <a:txBody>
                    <a:bodyPr/>
                    <a:lstStyle/>
                    <a:p>
                      <a:pPr marL="97155" marR="8255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ru-RU" sz="1200" b="1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3. Коммуникативная культура, грамотность речи, конструктивность позиции</a:t>
                      </a:r>
                      <a:endParaRPr lang="ru-RU" sz="1100" baseline="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3.1. </a:t>
                      </a: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выделяет главное при выражении своей профессиональной позиции</a:t>
                      </a: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3.2. </a:t>
                      </a: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проявляет лидерские качества и коммуникативную гибкость, готовность учитывать альтернативные точки зрения</a:t>
                      </a: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3.3. </a:t>
                      </a: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демонстрирует способность поддерживать конструктивный диалог, соблюдать нормы профессиональной этики и проявлять уважительное отношение к коллегам и аудитории</a:t>
                      </a: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3.4. </a:t>
                      </a: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соблюдает нормы культуры речи, владеет вербальными и невербальными средствами коммуникации, ораторскими приемами</a:t>
                      </a:r>
                    </a:p>
                    <a:p>
                      <a:pPr marL="90170" marR="8255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3.5. </a:t>
                      </a:r>
                      <a:r>
                        <a:rPr lang="ru-RU" sz="1100" baseline="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излагает свою позицию ясно и четко, высказывается кратко и ясно, показывая глубокое понимание обсуждаемых вопросов.</a:t>
                      </a: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8255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539769"/>
                  </a:ext>
                </a:extLst>
              </a:tr>
              <a:tr h="274137">
                <a:tc>
                  <a:txBody>
                    <a:bodyPr/>
                    <a:lstStyle/>
                    <a:p>
                      <a:pPr marL="97155" marR="82550"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2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ИТОГ (сумма баллов)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8255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060056"/>
                  </a:ext>
                </a:extLst>
              </a:tr>
            </a:tbl>
          </a:graphicData>
        </a:graphic>
      </p:graphicFrame>
      <p:pic>
        <p:nvPicPr>
          <p:cNvPr id="3" name="Picture 2" descr="Пелика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1746" y="105649"/>
            <a:ext cx="710254" cy="54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007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5745" y="575431"/>
            <a:ext cx="9255097" cy="238760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Организационное собрание </a:t>
            </a:r>
            <a:br>
              <a:rPr lang="ru-RU" sz="4800" b="1" dirty="0" smtClean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4800" b="1" dirty="0" smtClean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 лауреатами областного конкурса «Учитель года 2022»</a:t>
            </a:r>
            <a:endParaRPr lang="ru-RU" sz="4800" b="1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2011" y="4187439"/>
            <a:ext cx="11909989" cy="2315910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Комисарова Надежда Николаевна, 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заведующий отделом сопровождения инновационных проектов </a:t>
            </a:r>
            <a:endParaRPr lang="en-U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ОГБОУ ДПО «Костромской областной институт развития образования»,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(4942) 31-74-32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uchitelgodakonkurs@gmail.com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333287" y="3700331"/>
            <a:ext cx="114428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331859" y="3741633"/>
            <a:ext cx="114428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Пелика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8596"/>
            <a:ext cx="3307222" cy="2517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947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Календарь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26577"/>
            <a:ext cx="11353800" cy="4958862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8 апреля, до 13.00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: заявки на техническое обеспечение и группы обучающихся</a:t>
            </a:r>
          </a:p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12 апреля, 14.00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: организационное собрание. Знакомство с кабинетом, оборудованием </a:t>
            </a:r>
          </a:p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13 апреля, с 9.00 до </a:t>
            </a: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12.45 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конкурсное испытание «Мастер-класс»</a:t>
            </a:r>
          </a:p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15 апреля, с 9.00 до 11.00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: прямой эфир с участниками номинаций «Учитель», «Молодой педагог», ОТРК «Русь» </a:t>
            </a:r>
          </a:p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15 апреля, 12.00-13.00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, конкурсное испытание «Профессиональный разговор»</a:t>
            </a:r>
          </a:p>
          <a:p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15 апреля, с 14.00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, церемония подведения итогов конкурса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2" descr="Пелика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018" y="365125"/>
            <a:ext cx="1023564" cy="77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607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Заявки конкурсантов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116152"/>
              </p:ext>
            </p:extLst>
          </p:nvPr>
        </p:nvGraphicFramePr>
        <p:xfrm>
          <a:off x="461473" y="1468031"/>
          <a:ext cx="11340269" cy="52328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82564">
                  <a:extLst>
                    <a:ext uri="{9D8B030D-6E8A-4147-A177-3AD203B41FA5}">
                      <a16:colId xmlns:a16="http://schemas.microsoft.com/office/drawing/2014/main" val="715033123"/>
                    </a:ext>
                  </a:extLst>
                </a:gridCol>
                <a:gridCol w="8857705">
                  <a:extLst>
                    <a:ext uri="{9D8B030D-6E8A-4147-A177-3AD203B41FA5}">
                      <a16:colId xmlns:a16="http://schemas.microsoft.com/office/drawing/2014/main" val="28391772"/>
                    </a:ext>
                  </a:extLst>
                </a:gridCol>
              </a:tblGrid>
              <a:tr h="41441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Фамилия, имя, отчество</a:t>
                      </a:r>
                    </a:p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Калинникова</a:t>
                      </a: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Анна Юрьевна </a:t>
                      </a:r>
                    </a:p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43" marR="50743" marT="0" marB="0"/>
                </a:tc>
                <a:extLst>
                  <a:ext uri="{0D108BD9-81ED-4DB2-BD59-A6C34878D82A}">
                    <a16:rowId xmlns:a16="http://schemas.microsoft.com/office/drawing/2014/main" val="1501088340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Муниципальное образование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Костромской муниципальный район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43" marR="50743" marT="0" marB="0"/>
                </a:tc>
                <a:extLst>
                  <a:ext uri="{0D108BD9-81ED-4DB2-BD59-A6C34878D82A}">
                    <a16:rowId xmlns:a16="http://schemas.microsoft.com/office/drawing/2014/main" val="661076065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Место работы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</a:p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Муниципальное бюджетное общеобразовательное учреждение </a:t>
                      </a:r>
                      <a:r>
                        <a:rPr lang="ru-RU" sz="12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учреждение</a:t>
                      </a: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Костромского района Костромского района  «</a:t>
                      </a:r>
                      <a:r>
                        <a:rPr lang="ru-RU" sz="12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Середняковская</a:t>
                      </a: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средняя школа»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43" marR="50743" marT="0" marB="0"/>
                </a:tc>
                <a:extLst>
                  <a:ext uri="{0D108BD9-81ED-4DB2-BD59-A6C34878D82A}">
                    <a16:rowId xmlns:a16="http://schemas.microsoft.com/office/drawing/2014/main" val="812219522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Должность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</a:p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Учитель русского языка и литературы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43" marR="50743" marT="0" marB="0"/>
                </a:tc>
                <a:extLst>
                  <a:ext uri="{0D108BD9-81ED-4DB2-BD59-A6C34878D82A}">
                    <a16:rowId xmlns:a16="http://schemas.microsoft.com/office/drawing/2014/main" val="437497784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Предмет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</a:p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Предмет: литература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43" marR="50743" marT="0" marB="0"/>
                </a:tc>
                <a:extLst>
                  <a:ext uri="{0D108BD9-81ED-4DB2-BD59-A6C34878D82A}">
                    <a16:rowId xmlns:a16="http://schemas.microsoft.com/office/drawing/2014/main" val="1740337015"/>
                  </a:ext>
                </a:extLst>
              </a:tr>
              <a:tr h="207207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Тема открытого мероприятия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</a:p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Мастер - класс: «Что есть такое красота?.. 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43" marR="50743" marT="0" marB="0"/>
                </a:tc>
                <a:extLst>
                  <a:ext uri="{0D108BD9-81ED-4DB2-BD59-A6C34878D82A}">
                    <a16:rowId xmlns:a16="http://schemas.microsoft.com/office/drawing/2014/main" val="760195627"/>
                  </a:ext>
                </a:extLst>
              </a:tr>
              <a:tr h="41441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Краткое описание технологии (метода)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Краткое описание технологии (метода): смысловое чтение текста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43" marR="50743" marT="0" marB="0"/>
                </a:tc>
                <a:extLst>
                  <a:ext uri="{0D108BD9-81ED-4DB2-BD59-A6C34878D82A}">
                    <a16:rowId xmlns:a16="http://schemas.microsoft.com/office/drawing/2014/main" val="2356728807"/>
                  </a:ext>
                </a:extLst>
              </a:tr>
              <a:tr h="41441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Кем рекомендовано к демонстрации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</a:p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Кем рекомендовано к демонстрации: МО учителей русского языка и литературы Костромского муниципального района  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43" marR="50743" marT="0" marB="0"/>
                </a:tc>
                <a:extLst>
                  <a:ext uri="{0D108BD9-81ED-4DB2-BD59-A6C34878D82A}">
                    <a16:rowId xmlns:a16="http://schemas.microsoft.com/office/drawing/2014/main" val="1352247768"/>
                  </a:ext>
                </a:extLst>
              </a:tr>
              <a:tr h="41441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Класс, группа, возраст и численность обучающихся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</a:p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 класс, 12 лет, группа в количестве 16 человек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43" marR="50743" marT="0" marB="0"/>
                </a:tc>
                <a:extLst>
                  <a:ext uri="{0D108BD9-81ED-4DB2-BD59-A6C34878D82A}">
                    <a16:rowId xmlns:a16="http://schemas.microsoft.com/office/drawing/2014/main" val="114506090"/>
                  </a:ext>
                </a:extLst>
              </a:tr>
              <a:tr h="395908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Технические средства, которые потребуются для проведения занятия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</a:p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ноутбук</a:t>
                      </a: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, колонки, проектор, экран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43" marR="50743" marT="0" marB="0"/>
                </a:tc>
                <a:extLst>
                  <a:ext uri="{0D108BD9-81ED-4DB2-BD59-A6C34878D82A}">
                    <a16:rowId xmlns:a16="http://schemas.microsoft.com/office/drawing/2014/main" val="2481860560"/>
                  </a:ext>
                </a:extLst>
              </a:tr>
              <a:tr h="414413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Дополнительные комментарии </a:t>
                      </a:r>
                    </a:p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(если требуется)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6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 err="1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Алексевнина</a:t>
                      </a:r>
                      <a:r>
                        <a:rPr lang="ru-RU" sz="12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Инна Олеговна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43" marR="50743" marT="0" marB="0"/>
                </a:tc>
                <a:extLst>
                  <a:ext uri="{0D108BD9-81ED-4DB2-BD59-A6C34878D82A}">
                    <a16:rowId xmlns:a16="http://schemas.microsoft.com/office/drawing/2014/main" val="2218815924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Фамилия, имя, отчество и должность сопровождающего лица</a:t>
                      </a:r>
                      <a:endParaRPr lang="ru-RU" sz="12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943100" algn="l"/>
                          <a:tab pos="5940425" algn="l"/>
                        </a:tabLst>
                      </a:pPr>
                      <a:r>
                        <a:rPr lang="ru-RU" sz="1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1373092439"/>
                  </a:ext>
                </a:extLst>
              </a:tr>
            </a:tbl>
          </a:graphicData>
        </a:graphic>
      </p:graphicFrame>
      <p:pic>
        <p:nvPicPr>
          <p:cNvPr id="6" name="Picture 2" descr="Пелика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018" y="365125"/>
            <a:ext cx="1023564" cy="77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373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Заявки на питание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8 апреля просим указать количество питающихся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Стоимость обеда – 115 рублей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2" descr="Пелика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018" y="365125"/>
            <a:ext cx="1023564" cy="77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234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Конкурсное испытание «Мастер-класс»</a:t>
            </a:r>
            <a:endParaRPr lang="ru-RU" b="1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38243"/>
            <a:ext cx="10908323" cy="52385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На мастер-классе конкурсант демонстрирует наиболее успешные, эффективные фрагменты занятий, проведенных ранее и имеющих положительные отзывы педагогического сообщества </a:t>
            </a:r>
          </a:p>
          <a:p>
            <a:pPr marL="0" indent="0" algn="just">
              <a:buNone/>
            </a:pP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</a:p>
          <a:p>
            <a:pPr marL="2154238" indent="0" algn="just">
              <a:buNone/>
            </a:pP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Регламент: 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15 </a:t>
            </a:r>
            <a:r>
              <a:rPr lang="ru-RU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минут</a:t>
            </a:r>
          </a:p>
          <a:p>
            <a:pPr marL="2154238" indent="0" algn="just">
              <a:buNone/>
            </a:pPr>
            <a:endParaRPr lang="ru-RU" i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154238" indent="0" algn="just">
              <a:buNone/>
            </a:pPr>
            <a:r>
              <a:rPr lang="ru-RU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База проведения: </a:t>
            </a:r>
            <a:r>
              <a:rPr lang="ru-RU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Гимназия № 25 города Костромы (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город Кострома, м-н </a:t>
            </a:r>
            <a:r>
              <a:rPr lang="ru-RU" i="1" dirty="0" err="1">
                <a:latin typeface="Cambria" panose="02040503050406030204" pitchFamily="18" charset="0"/>
                <a:ea typeface="Cambria" panose="02040503050406030204" pitchFamily="18" charset="0"/>
              </a:rPr>
              <a:t>Давыдовский</a:t>
            </a:r>
            <a:r>
              <a:rPr lang="ru-RU" i="1" dirty="0">
                <a:latin typeface="Cambria" panose="02040503050406030204" pitchFamily="18" charset="0"/>
                <a:ea typeface="Cambria" panose="02040503050406030204" pitchFamily="18" charset="0"/>
              </a:rPr>
              <a:t> - 1, д. </a:t>
            </a:r>
            <a:r>
              <a:rPr lang="ru-RU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32)</a:t>
            </a:r>
          </a:p>
          <a:p>
            <a:pPr marL="0" indent="0" algn="just">
              <a:buNone/>
            </a:pP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026" name="Picture 2" descr="Tim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96" y="3409772"/>
            <a:ext cx="317367" cy="317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catio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604" y="4395463"/>
            <a:ext cx="365718" cy="36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Пеликан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8436" y="172427"/>
            <a:ext cx="1023564" cy="77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093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4919" y="247825"/>
            <a:ext cx="6195701" cy="69221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Номинация «Учитель»</a:t>
            </a:r>
            <a:endParaRPr lang="ru-RU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4919" y="1104607"/>
            <a:ext cx="6195701" cy="69221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Номинация «Молодой педагог»</a:t>
            </a:r>
            <a:endParaRPr lang="ru-RU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4919" y="1961389"/>
            <a:ext cx="6195701" cy="1149276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Номинация «Педагог дополнительного образования»</a:t>
            </a:r>
            <a:endParaRPr lang="ru-RU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4919" y="5036454"/>
            <a:ext cx="6195701" cy="1689085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Номинация «Учитель-дефектолог, педагог-психолог, учитель-логопед»</a:t>
            </a:r>
            <a:endParaRPr lang="ru-RU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4919" y="3722606"/>
            <a:ext cx="6195701" cy="1149276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Номинация «Педагог дошкольного образования»</a:t>
            </a:r>
            <a:endParaRPr lang="ru-RU" sz="32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6460620" y="190204"/>
            <a:ext cx="581115" cy="3016668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6460620" y="3707187"/>
            <a:ext cx="581115" cy="3016668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708307" y="1256232"/>
            <a:ext cx="3469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>
                <a:latin typeface="Cambria" panose="02040503050406030204" pitchFamily="18" charset="0"/>
                <a:ea typeface="Cambria" panose="02040503050406030204" pitchFamily="18" charset="0"/>
              </a:rPr>
              <a:t>о</a:t>
            </a:r>
            <a:r>
              <a:rPr lang="ru-RU" sz="4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бучающиеся гимназии</a:t>
            </a:r>
            <a:endParaRPr lang="ru-RU" sz="40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87242" y="4557557"/>
            <a:ext cx="3469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родители/ педагоги</a:t>
            </a:r>
            <a:endParaRPr lang="ru-RU" sz="40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3" name="Picture 2" descr="Пелика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018" y="365125"/>
            <a:ext cx="1023564" cy="77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471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9179" cy="132556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Организационное  </a:t>
            </a:r>
            <a:r>
              <a:rPr lang="ru-RU" b="1" dirty="0" smtClean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собрание 12 апреля</a:t>
            </a:r>
            <a:endParaRPr lang="ru-RU" b="1" dirty="0">
              <a:solidFill>
                <a:srgbClr val="000099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Будет проведена регистрация участников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Будет озвучено расписание занятий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Можно познакомиться с кабинетами 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Можно проверить оборудование и получить техническую помощь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Можно отметить командировки</a:t>
            </a:r>
          </a:p>
          <a:p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2" descr="Пелика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754" y="151481"/>
            <a:ext cx="1023564" cy="77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951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Информация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895176" cy="4351338"/>
          </a:xfrm>
        </p:spPr>
        <p:txBody>
          <a:bodyPr>
            <a:normAutofit fontScale="92500"/>
          </a:bodyPr>
          <a:lstStyle/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у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 участников мастер-классов будут </a:t>
            </a:r>
            <a:r>
              <a:rPr lang="ru-RU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бейджи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; у детей ещё ручки, линейки, карандаши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т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ранспорт у гимназии разместить негде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з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апланированы экскурсии по гимназии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к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абинеты будут обрабатываться и проветриваться</a:t>
            </a:r>
          </a:p>
          <a:p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</a:t>
            </a:r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одготовка к занятию осуществляется за 15 минут до занятия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с детьми/взрослыми можно познакомиться за 15 минут до занятия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возможно, в кабинет зайдут представители телевидения</a:t>
            </a:r>
          </a:p>
          <a:p>
            <a:r>
              <a:rPr lang="ru-RU" dirty="0" smtClean="0">
                <a:latin typeface="Cambria" panose="02040503050406030204" pitchFamily="18" charset="0"/>
                <a:ea typeface="Cambria" panose="02040503050406030204" pitchFamily="18" charset="0"/>
              </a:rPr>
              <a:t>сопровождение участника на мастер-классе не допускается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4" name="Picture 2" descr="Пелика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2018" y="365125"/>
            <a:ext cx="1023564" cy="779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897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934339"/>
              </p:ext>
            </p:extLst>
          </p:nvPr>
        </p:nvGraphicFramePr>
        <p:xfrm>
          <a:off x="324741" y="376014"/>
          <a:ext cx="11673554" cy="60375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33659">
                  <a:extLst>
                    <a:ext uri="{9D8B030D-6E8A-4147-A177-3AD203B41FA5}">
                      <a16:colId xmlns:a16="http://schemas.microsoft.com/office/drawing/2014/main" val="2183483586"/>
                    </a:ext>
                  </a:extLst>
                </a:gridCol>
                <a:gridCol w="1939895">
                  <a:extLst>
                    <a:ext uri="{9D8B030D-6E8A-4147-A177-3AD203B41FA5}">
                      <a16:colId xmlns:a16="http://schemas.microsoft.com/office/drawing/2014/main" val="3217308629"/>
                    </a:ext>
                  </a:extLst>
                </a:gridCol>
              </a:tblGrid>
              <a:tr h="183245">
                <a:tc>
                  <a:txBody>
                    <a:bodyPr/>
                    <a:lstStyle/>
                    <a:p>
                      <a:pPr marL="97155" marR="825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Критерии и показатели</a:t>
                      </a:r>
                      <a:endParaRPr lang="ru-RU" sz="105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82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Максимальный</a:t>
                      </a:r>
                    </a:p>
                    <a:p>
                      <a:pPr marL="97155" marR="82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балл</a:t>
                      </a:r>
                      <a:endParaRPr lang="ru-RU" sz="105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281904"/>
                  </a:ext>
                </a:extLst>
              </a:tr>
              <a:tr h="1099466">
                <a:tc>
                  <a:txBody>
                    <a:bodyPr/>
                    <a:lstStyle/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 Актуальность и методическая обоснованность представленного опыта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1.1. обосновывает собственные педагогические идеи, опираясь на имеющийся эффективный опыт преподавания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1.2. показывает актуальность представляемой технологии/методов/приемов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1.3. демонстрирует знание современных достижений науки в преподаваемой предметной области, педагогике и психологии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1.4. обосновывает целесообразность предлагаемых решений в преподавании и доказывает их практическую значимость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1.5. обосновывает педагогическую целесообразность демонстрируемой технологии/методов/приемов</a:t>
                      </a:r>
                      <a:endParaRPr lang="ru-RU" sz="105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82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05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541883"/>
                  </a:ext>
                </a:extLst>
              </a:tr>
              <a:tr h="1099466">
                <a:tc>
                  <a:txBody>
                    <a:bodyPr/>
                    <a:lstStyle/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 Практическая значимость и применимость представленного опыта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2.1. предлагает системные решения методических проблем для образовательной практики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2.2. демонстрирует результативность и потенциальные эффекты представляемых технологий/ методов/ приемов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2.3. успешно интегрирует обучающую и воспитательную направленность в используемых технологиях / методах / приемах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2.4. ориентируется на разные группы участников образовательных отношений, учитывает их потребности и особенности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2.5. предлагает конкретные рекомендации и решения для использования в образовательной практике</a:t>
                      </a:r>
                      <a:endParaRPr lang="ru-RU" sz="105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82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05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947544"/>
                  </a:ext>
                </a:extLst>
              </a:tr>
              <a:tr h="1191088">
                <a:tc>
                  <a:txBody>
                    <a:bodyPr/>
                    <a:lstStyle/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 Продуктивность и результативность мастер-класса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3.1. решает поставленные задачи и достигает запланированных результатов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3.2. показывает собственные нестандартные педагогические находки в практике обучения и воспитания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3.3. демонстрирует универсальность и продуктивность предлагаемых в мастер-классе решений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3.4. вызывает позитивные эмоциональные реакции, профессиональный интерес и создает мотивирующую образовательную среду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3.5. в процессе мастер-класса и ответах на вопросы делает акцент на результативность и образовательные эффекты в своей профессиональной деятельности</a:t>
                      </a:r>
                      <a:endParaRPr lang="ru-RU" sz="105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82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05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539769"/>
                  </a:ext>
                </a:extLst>
              </a:tr>
              <a:tr h="1007843">
                <a:tc>
                  <a:txBody>
                    <a:bodyPr/>
                    <a:lstStyle/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 Информационная, речевая и рефлексивная культура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4.1. грамотно и оптимально использует разные источники информации и формы работы с образовательными ресурсами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4.2. демонстрирует глубину и широту знаний по теме, корректно и грамотно использует понятийный аппарат и научный язык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4.3. демонстрирует грамотность речи и языковую культуру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4.4. проявляет способность к анализу своей деятельности и осмыслению опыта, видит точки роста в своем личностном и профессиональном развитии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4.5. точно, ясно, грамотно и аргументированно отвечает на вопросы жюри</a:t>
                      </a:r>
                      <a:endParaRPr lang="ru-RU" sz="105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82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05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060056"/>
                  </a:ext>
                </a:extLst>
              </a:tr>
              <a:tr h="1099466">
                <a:tc>
                  <a:txBody>
                    <a:bodyPr/>
                    <a:lstStyle/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 Творческий подход и организация обратной связи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5.1. демонстрирует культуру презентации педагогического опыта с грамотным и целесообразным использованием визуализации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5.2. проявляет творческую индивидуальность и способность находить нестандартные пути решения педагогических задач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5.3. поддерживает интерес и вовлеченность аудитории, использует яркие образы и примеры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5.4. проявляет готовность к импровизации и избегает шаблонов, демонстрирует ораторские качества и артистизм, устанавливает обратную связь</a:t>
                      </a:r>
                    </a:p>
                    <a:p>
                      <a:pPr marL="97155" marR="82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5.5. показывает четкую организацию, целенаправленность и целостность мастер-класса</a:t>
                      </a:r>
                      <a:endParaRPr lang="ru-RU" sz="105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82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10</a:t>
                      </a:r>
                      <a:endParaRPr lang="ru-RU" sz="105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738690"/>
                  </a:ext>
                </a:extLst>
              </a:tr>
              <a:tr h="91622">
                <a:tc>
                  <a:txBody>
                    <a:bodyPr/>
                    <a:lstStyle/>
                    <a:p>
                      <a:pPr marL="97155" marR="82550" indent="450215"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940425" algn="l"/>
                        </a:tabLst>
                      </a:pPr>
                      <a:r>
                        <a:rPr lang="ru-RU" sz="105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ИТОГ (сумма баллов)</a:t>
                      </a:r>
                      <a:endParaRPr lang="ru-RU" sz="105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7155" marR="82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50</a:t>
                      </a:r>
                      <a:endParaRPr lang="ru-RU" sz="105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971454"/>
                  </a:ext>
                </a:extLst>
              </a:tr>
            </a:tbl>
          </a:graphicData>
        </a:graphic>
      </p:graphicFrame>
      <p:pic>
        <p:nvPicPr>
          <p:cNvPr id="5" name="Picture 2" descr="Пеликан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5771" y="110988"/>
            <a:ext cx="696229" cy="53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54632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0167311B0476E4B90F2D3C5BA102004" ma:contentTypeVersion="0" ma:contentTypeDescription="Создание документа." ma:contentTypeScope="" ma:versionID="cb541e29220fd9d6651ef3dd7037e282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2f16a754a524b435311e668e7fe83e9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77C569-0221-4916-81EC-B3F4A6E23F4E}"/>
</file>

<file path=customXml/itemProps2.xml><?xml version="1.0" encoding="utf-8"?>
<ds:datastoreItem xmlns:ds="http://schemas.openxmlformats.org/officeDocument/2006/customXml" ds:itemID="{CF0A7FE7-8DF4-43F7-8FAA-4BEF98D76FA7}"/>
</file>

<file path=customXml/itemProps3.xml><?xml version="1.0" encoding="utf-8"?>
<ds:datastoreItem xmlns:ds="http://schemas.openxmlformats.org/officeDocument/2006/customXml" ds:itemID="{9A0F71FC-3FB2-4161-9695-F6BE407E9057}"/>
</file>

<file path=customXml/itemProps4.xml><?xml version="1.0" encoding="utf-8"?>
<ds:datastoreItem xmlns:ds="http://schemas.openxmlformats.org/officeDocument/2006/customXml" ds:itemID="{DCFB224D-4F86-4C1E-9D76-AA68E32A9649}"/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1163</Words>
  <Application>Microsoft Office PowerPoint</Application>
  <PresentationFormat>Широкоэкранный</PresentationFormat>
  <Paragraphs>176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Times New Roman</vt:lpstr>
      <vt:lpstr>Тема Office</vt:lpstr>
      <vt:lpstr>Организационное собрание  с лауреатами областного конкурса «Учитель года 2022»</vt:lpstr>
      <vt:lpstr>Календарь</vt:lpstr>
      <vt:lpstr>Заявки конкурсантов</vt:lpstr>
      <vt:lpstr>Заявки на питание</vt:lpstr>
      <vt:lpstr>Конкурсное испытание «Мастер-класс»</vt:lpstr>
      <vt:lpstr>Презентация PowerPoint</vt:lpstr>
      <vt:lpstr>Организационное  собрание 12 апреля</vt:lpstr>
      <vt:lpstr>Информация</vt:lpstr>
      <vt:lpstr>Презентация PowerPoint</vt:lpstr>
      <vt:lpstr>Важно!</vt:lpstr>
      <vt:lpstr>Прямой эфир</vt:lpstr>
      <vt:lpstr>Конкурсное испытание «Профессиональный разговор»</vt:lpstr>
      <vt:lpstr>Информация </vt:lpstr>
      <vt:lpstr>Презентация PowerPoint</vt:lpstr>
      <vt:lpstr>Организационное собрание  с лауреатами областного конкурса «Учитель года 2022»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dcterms:created xsi:type="dcterms:W3CDTF">2022-04-06T06:36:25Z</dcterms:created>
  <dcterms:modified xsi:type="dcterms:W3CDTF">2022-04-06T10:34:09Z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0x010100D0167311B0476E4B90F2D3C5BA102004</vt:lpwstr>
  </property>
</Properties>
</file>