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69" r:id="rId7"/>
    <p:sldId id="258" r:id="rId8"/>
    <p:sldId id="259" r:id="rId9"/>
    <p:sldId id="268" r:id="rId10"/>
    <p:sldId id="261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1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0"/>
            <a:ext cx="35547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15619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38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35" y="851085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1" y="4168661"/>
            <a:ext cx="10515600" cy="158536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29762" y="6255989"/>
            <a:ext cx="3554799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02019" y="6255989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013358"/>
            <a:ext cx="1020535" cy="2852737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53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7901"/>
            <a:ext cx="1082657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2578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18489" y="6343393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64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5014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1614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5146" y="631190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4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7" y="365125"/>
            <a:ext cx="97424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504934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33934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57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5_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0949"/>
            <a:ext cx="1081482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1424" y="184556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140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9824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46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67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4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99324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924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8244" y="6356349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37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180" y="148955"/>
            <a:ext cx="10638264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74888" y="6229851"/>
            <a:ext cx="1538868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47571" y="6240847"/>
            <a:ext cx="214103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420" y="6240847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954"/>
            <a:ext cx="1193180" cy="1325563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9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095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57447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50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6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685270" cy="37688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19286" y="636810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963828" y="2273257"/>
            <a:ext cx="10898658" cy="3979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2428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56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1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08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70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17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_рисун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304800" y="2169458"/>
            <a:ext cx="5576047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4"/>
          </p:nvPr>
        </p:nvSpPr>
        <p:spPr>
          <a:xfrm>
            <a:off x="6300786" y="2169458"/>
            <a:ext cx="5621338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0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/>
          </p:nvPr>
        </p:nvSpPr>
        <p:spPr>
          <a:xfrm>
            <a:off x="6346824" y="1255712"/>
            <a:ext cx="5575300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4109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Сравнение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824594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457200" y="129572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Рисунок 6"/>
          <p:cNvSpPr>
            <a:spLocks noGrp="1"/>
          </p:cNvSpPr>
          <p:nvPr>
            <p:ph type="pic" sz="quarter" idx="16"/>
          </p:nvPr>
        </p:nvSpPr>
        <p:spPr>
          <a:xfrm>
            <a:off x="4351570" y="2226304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5" name="Рисунок 6"/>
          <p:cNvSpPr>
            <a:spLocks noGrp="1"/>
          </p:cNvSpPr>
          <p:nvPr>
            <p:ph type="pic" sz="quarter" idx="17"/>
          </p:nvPr>
        </p:nvSpPr>
        <p:spPr>
          <a:xfrm>
            <a:off x="457200" y="2226305"/>
            <a:ext cx="3676184" cy="3890029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8"/>
          </p:nvPr>
        </p:nvSpPr>
        <p:spPr>
          <a:xfrm>
            <a:off x="4351568" y="1309058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9"/>
          </p:nvPr>
        </p:nvSpPr>
        <p:spPr>
          <a:xfrm>
            <a:off x="8245936" y="1323794"/>
            <a:ext cx="3676186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23412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980" y="1112635"/>
            <a:ext cx="9732511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7980" y="3845233"/>
            <a:ext cx="973252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80078" y="6356349"/>
            <a:ext cx="2472443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971113"/>
            <a:ext cx="1460810" cy="4529882"/>
          </a:xfrm>
          <a:prstGeom prst="rect">
            <a:avLst/>
          </a:prstGeom>
          <a:solidFill>
            <a:srgbClr val="338558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89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Сравнение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9011" y="6257496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799" y="295834"/>
            <a:ext cx="11617325" cy="7440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>
          <a:xfrm>
            <a:off x="304801" y="1255712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9"/>
          <p:cNvSpPr>
            <a:spLocks noGrp="1"/>
          </p:cNvSpPr>
          <p:nvPr>
            <p:ph type="body" sz="quarter" idx="16"/>
          </p:nvPr>
        </p:nvSpPr>
        <p:spPr>
          <a:xfrm>
            <a:off x="4244321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17"/>
          </p:nvPr>
        </p:nvSpPr>
        <p:spPr>
          <a:xfrm>
            <a:off x="8183842" y="1255710"/>
            <a:ext cx="3738282" cy="761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424432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20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8183561" y="2170113"/>
            <a:ext cx="3738563" cy="3763962"/>
          </a:xfrm>
        </p:spPr>
        <p:txBody>
          <a:bodyPr/>
          <a:lstStyle/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5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77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2825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Заголовок и объект+фо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45049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1683" y="6356350"/>
            <a:ext cx="3103605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87216" cy="1325563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03413"/>
            <a:ext cx="10987088" cy="4249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9593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Пустой слайд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68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Заголовок и объект+фон">
    <p:bg>
      <p:bgPr>
        <a:solidFill>
          <a:srgbClr val="646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549346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94572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95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838200" y="1952625"/>
            <a:ext cx="10999788" cy="420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8996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86247" cy="791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1384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440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9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284" y="1995487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2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507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619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79" y="6342488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4248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50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8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27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356349"/>
            <a:ext cx="27432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05964" y="6356349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356349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25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71" y="496790"/>
            <a:ext cx="10809170" cy="1062232"/>
          </a:xfrm>
          <a:noFill/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771" y="2005013"/>
            <a:ext cx="11221178" cy="4050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8342" y="6186875"/>
            <a:ext cx="1379034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12807" y="6186875"/>
            <a:ext cx="2086511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24749" y="6186875"/>
            <a:ext cx="27432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496790"/>
            <a:ext cx="646771" cy="1062231"/>
          </a:xfrm>
          <a:prstGeom prst="rect">
            <a:avLst/>
          </a:prstGeom>
          <a:solidFill>
            <a:srgbClr val="33855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93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1850" y="6356351"/>
            <a:ext cx="3554799" cy="3651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3900" y="6356350"/>
            <a:ext cx="1832812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2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04.02.2025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44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734" r:id="rId3"/>
    <p:sldLayoutId id="2147483674" r:id="rId4"/>
    <p:sldLayoutId id="2147483687" r:id="rId5"/>
    <p:sldLayoutId id="2147483689" r:id="rId6"/>
    <p:sldLayoutId id="2147483690" r:id="rId7"/>
    <p:sldLayoutId id="2147483735" r:id="rId8"/>
    <p:sldLayoutId id="2147483675" r:id="rId9"/>
    <p:sldLayoutId id="2147483692" r:id="rId10"/>
    <p:sldLayoutId id="2147483736" r:id="rId11"/>
    <p:sldLayoutId id="2147483693" r:id="rId12"/>
    <p:sldLayoutId id="2147483694" r:id="rId13"/>
    <p:sldLayoutId id="2147483695" r:id="rId14"/>
    <p:sldLayoutId id="2147483696" r:id="rId15"/>
    <p:sldLayoutId id="2147483737" r:id="rId16"/>
    <p:sldLayoutId id="2147483678" r:id="rId17"/>
    <p:sldLayoutId id="2147483697" r:id="rId18"/>
    <p:sldLayoutId id="2147483738" r:id="rId19"/>
    <p:sldLayoutId id="2147483739" r:id="rId20"/>
    <p:sldLayoutId id="2147483679" r:id="rId21"/>
    <p:sldLayoutId id="2147483709" r:id="rId22"/>
    <p:sldLayoutId id="2147483710" r:id="rId23"/>
    <p:sldLayoutId id="2147483708" r:id="rId24"/>
    <p:sldLayoutId id="2147483711" r:id="rId25"/>
    <p:sldLayoutId id="2147483717" r:id="rId26"/>
    <p:sldLayoutId id="2147483718" r:id="rId27"/>
    <p:sldLayoutId id="2147483730" r:id="rId28"/>
    <p:sldLayoutId id="2147483731" r:id="rId29"/>
    <p:sldLayoutId id="2147483732" r:id="rId30"/>
    <p:sldLayoutId id="2147483712" r:id="rId31"/>
    <p:sldLayoutId id="2147483715" r:id="rId32"/>
    <p:sldLayoutId id="2147483716" r:id="rId33"/>
    <p:sldLayoutId id="2147483713" r:id="rId34"/>
    <p:sldLayoutId id="2147483714" r:id="rId35"/>
    <p:sldLayoutId id="2147483721" r:id="rId36"/>
    <p:sldLayoutId id="2147483733" r:id="rId3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eduportal44.ru/koiro/tt/SitePages/&#1071;-&#1059;&#1063;&#1048;&#1058;&#1045;&#1051;&#1068;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facultet.ro@ya.ru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для учителей государственных (муниципальных) общеобразовательных организаций Костромской области в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lang="ru-RU" b="1" dirty="0"/>
              <a:t>Я-УЧИТЕЛЬ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Бойцова Арина Владимировна,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отделом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 инновационных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(4942) 31-77-91 добавочный 219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Критерии оценивания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4116" t="17120" r="32160" b="20839"/>
          <a:stretch/>
        </p:blipFill>
        <p:spPr>
          <a:xfrm>
            <a:off x="1058779" y="1856792"/>
            <a:ext cx="4760903" cy="4926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/>
          <a:srcRect l="33605" t="20023" r="31089" b="39456"/>
          <a:stretch/>
        </p:blipFill>
        <p:spPr>
          <a:xfrm>
            <a:off x="6355532" y="1937082"/>
            <a:ext cx="5277027" cy="340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Страница конкурса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55" y="1317894"/>
            <a:ext cx="3360683" cy="3360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20" y="1968061"/>
            <a:ext cx="7009215" cy="34486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69219" y="5819757"/>
            <a:ext cx="75227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://www.eduportal44.ru/koiro/tt/SitePages/Я-УЧИТЕЛЬ.aspx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BEB61-6312-9D08-9983-F9C29D940E63}"/>
              </a:ext>
            </a:extLst>
          </p:cNvPr>
          <p:cNvSpPr txBox="1"/>
          <p:nvPr/>
        </p:nvSpPr>
        <p:spPr>
          <a:xfrm>
            <a:off x="838200" y="4633566"/>
            <a:ext cx="3733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 КОИРО 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конкурсная система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–&gt;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конкурсный отбор для учителей государственных (муниципальных) общеобразовательных организаций Костромской области «Я – УЧИТЕЛЬ»</a:t>
            </a:r>
            <a:endParaRPr lang="ru-RU" b="0" i="0" dirty="0">
              <a:solidFill>
                <a:srgbClr val="2626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Нормативная база конкурсного отбора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дминистрации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Костромской области от 12 сентября 2022 года № 457-а «О региональном конкурсном отборе «Я-УЧИТЕЛЬ» для учителей государственных (муниципальных) общеобразовательных организаций Костромской области (+Положение о конкурсе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департамента образования и науки Костромской области от 23 января 2025 года № 121 «Об организации регионального конкурсного отбора «Я-УЧИТЕЛЬ» для учителей государственных (муниципальных) общеобразовательных организаций Костромской области в 2025 году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Портрет участника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D63AD1-F7E9-3D8E-F6BC-65EF7B92980B}"/>
              </a:ext>
            </a:extLst>
          </p:cNvPr>
          <p:cNvSpPr txBox="1"/>
          <p:nvPr/>
        </p:nvSpPr>
        <p:spPr>
          <a:xfrm>
            <a:off x="1058780" y="2080469"/>
            <a:ext cx="345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Должность</a:t>
            </a:r>
            <a:r>
              <a:rPr lang="ru-RU" sz="2800" dirty="0"/>
              <a:t>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УЧИТЕЛЬ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883D0F-3899-7BE1-22B6-5ACE54459445}"/>
              </a:ext>
            </a:extLst>
          </p:cNvPr>
          <p:cNvSpPr txBox="1"/>
          <p:nvPr/>
        </p:nvSpPr>
        <p:spPr>
          <a:xfrm>
            <a:off x="1058779" y="2689294"/>
            <a:ext cx="5232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Основное место работы</a:t>
            </a:r>
            <a:r>
              <a:rPr lang="ru-RU" sz="2800" dirty="0"/>
              <a:t>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ШКОЛА </a:t>
            </a:r>
            <a:r>
              <a:rPr lang="ru-RU" sz="2800" dirty="0"/>
              <a:t>(лицей, гимназия)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2C3E6-482C-E95B-377A-2ADFB188D66A}"/>
              </a:ext>
            </a:extLst>
          </p:cNvPr>
          <p:cNvSpPr txBox="1"/>
          <p:nvPr/>
        </p:nvSpPr>
        <p:spPr>
          <a:xfrm>
            <a:off x="1058780" y="3731091"/>
            <a:ext cx="396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Возраст: </a:t>
            </a:r>
            <a:r>
              <a:rPr lang="ru-RU" sz="2800" dirty="0"/>
              <a:t>не более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35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лет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223CAC-1631-39AE-B059-A1C8913D0704}"/>
              </a:ext>
            </a:extLst>
          </p:cNvPr>
          <p:cNvSpPr txBox="1"/>
          <p:nvPr/>
        </p:nvSpPr>
        <p:spPr>
          <a:xfrm>
            <a:off x="1058779" y="4342001"/>
            <a:ext cx="5232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Пед. стаж, лет: </a:t>
            </a:r>
            <a:r>
              <a:rPr lang="ru-RU" sz="2800" dirty="0"/>
              <a:t>не менее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3-х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лет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8CCB7-B48D-EDE5-7D46-1B4F0D2FCD57}"/>
              </a:ext>
            </a:extLst>
          </p:cNvPr>
          <p:cNvSpPr txBox="1"/>
          <p:nvPr/>
        </p:nvSpPr>
        <p:spPr>
          <a:xfrm>
            <a:off x="1058780" y="4952911"/>
            <a:ext cx="516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Учебная нагрузка по предмету, час. в </a:t>
            </a:r>
            <a:r>
              <a:rPr lang="ru-RU" sz="2800" b="1" dirty="0" err="1"/>
              <a:t>нед</a:t>
            </a:r>
            <a:r>
              <a:rPr lang="ru-RU" sz="2800" b="1" dirty="0"/>
              <a:t>.: </a:t>
            </a:r>
            <a:r>
              <a:rPr lang="ru-RU" sz="2800" dirty="0"/>
              <a:t>не менее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18 часов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8CF9A2-1448-5707-C2B6-7327C64DC1ED}"/>
              </a:ext>
            </a:extLst>
          </p:cNvPr>
          <p:cNvSpPr txBox="1"/>
          <p:nvPr/>
        </p:nvSpPr>
        <p:spPr>
          <a:xfrm>
            <a:off x="6610525" y="2080469"/>
            <a:ext cx="53941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/>
              <a:t>Образование: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высшее/среднее профессиональное</a:t>
            </a:r>
            <a:r>
              <a:rPr lang="ru-RU" sz="2800" dirty="0"/>
              <a:t> образование, отвечающее квалификационным требованиям, указанным в квалификационных справочниках, и (или) профессиональным стандартам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211AE-FEB7-9C1E-4570-CC5643D49BEB}"/>
              </a:ext>
            </a:extLst>
          </p:cNvPr>
          <p:cNvSpPr txBox="1"/>
          <p:nvPr/>
        </p:nvSpPr>
        <p:spPr>
          <a:xfrm>
            <a:off x="6463365" y="5969655"/>
            <a:ext cx="5536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НЕ директор и НЕ зам. директора!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44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Регистрация кандидатов на участие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7712" y="2771544"/>
            <a:ext cx="489123" cy="48912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501662" y="2720666"/>
            <a:ext cx="3883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г. Кострома, ул. Ивана Сусанина, д. 52, </a:t>
            </a:r>
            <a:r>
              <a:rPr lang="ru-RU" dirty="0" err="1" smtClean="0">
                <a:latin typeface="+mj-lt"/>
              </a:rPr>
              <a:t>каб</a:t>
            </a:r>
            <a:r>
              <a:rPr lang="ru-RU" dirty="0" smtClean="0">
                <a:latin typeface="+mj-lt"/>
              </a:rPr>
              <a:t>. 19</a:t>
            </a:r>
          </a:p>
          <a:p>
            <a:r>
              <a:rPr lang="ru-RU" dirty="0" smtClean="0">
                <a:latin typeface="+mj-lt"/>
              </a:rPr>
              <a:t>(ОГБОУ ДПО «КОИРО»)</a:t>
            </a:r>
            <a:endParaRPr lang="ru-RU" dirty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1028" name="Picture 4" descr="Дата – Бесплатные иконки: интерфей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564" y="3871917"/>
            <a:ext cx="351419" cy="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дрес – Бесплатные иконки: зна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7" y="2824946"/>
            <a:ext cx="351930" cy="3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24659" y="2720666"/>
            <a:ext cx="3699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страница конкурса в сети Интернет</a:t>
            </a:r>
            <a:endParaRPr lang="ru-RU" dirty="0">
              <a:latin typeface="+mj-lt"/>
            </a:endParaRPr>
          </a:p>
        </p:txBody>
      </p:sp>
      <p:pic>
        <p:nvPicPr>
          <p:cNvPr id="15" name="Picture 4" descr="Дата – Бесплатные иконки: интерфей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537" y="3627351"/>
            <a:ext cx="351419" cy="35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824659" y="3615399"/>
            <a:ext cx="3699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до 13 ФЕВРАЛЯ 2025 года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0744" y="4295072"/>
            <a:ext cx="3743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+mj-lt"/>
              </a:rPr>
              <a:t>без прикрепления документов</a:t>
            </a:r>
          </a:p>
        </p:txBody>
      </p:sp>
      <p:pic>
        <p:nvPicPr>
          <p:cNvPr id="1038" name="Picture 14" descr="Галочка – Бесплатные иконки: интерфей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387" y="4311134"/>
            <a:ext cx="429332" cy="4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483034" y="3858259"/>
            <a:ext cx="40005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</a:rPr>
              <a:t>5 февраля - 13 февраля 2025 года</a:t>
            </a:r>
            <a:endParaRPr lang="ru-RU" dirty="0">
              <a:latin typeface="+mj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460653" y="4499953"/>
            <a:ext cx="44072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>
                <a:latin typeface="+mj-lt"/>
              </a:rPr>
              <a:t>Кандидат привозит документы  (самостоятельно или с  доверенным лицом)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 smtClean="0">
                <a:latin typeface="+mj-lt"/>
              </a:rPr>
              <a:t>данные заносятся в реестр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dirty="0">
                <a:latin typeface="+mj-lt"/>
              </a:rPr>
              <a:t>н</a:t>
            </a:r>
            <a:r>
              <a:rPr lang="ru-RU" dirty="0" smtClean="0">
                <a:latin typeface="+mj-lt"/>
              </a:rPr>
              <a:t>а руки выдаётся выписка из реестра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>
              <a:latin typeface="+mj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dirty="0">
              <a:latin typeface="+mj-lt"/>
            </a:endParaRPr>
          </a:p>
        </p:txBody>
      </p:sp>
      <p:pic>
        <p:nvPicPr>
          <p:cNvPr id="23" name="Picture 14" descr="Галочка – Бесплатные иконки: интерфей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607" y="4564655"/>
            <a:ext cx="429332" cy="42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0744" y="1895979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9422C"/>
                </a:solidFill>
                <a:latin typeface="+mj-lt"/>
              </a:rPr>
              <a:t>ЭЛЕКТРОННАЯ</a:t>
            </a:r>
            <a:endParaRPr lang="ru-RU" sz="3600" dirty="0">
              <a:solidFill>
                <a:srgbClr val="19422C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54868" y="1949144"/>
            <a:ext cx="5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biLevel thresh="25000"/>
          </a:blip>
          <a:stretch>
            <a:fillRect/>
          </a:stretch>
        </p:blipFill>
        <p:spPr>
          <a:xfrm>
            <a:off x="1282492" y="1969530"/>
            <a:ext cx="499867" cy="499228"/>
          </a:xfrm>
          <a:prstGeom prst="rect">
            <a:avLst/>
          </a:prstGeom>
        </p:spPr>
      </p:pic>
      <p:cxnSp>
        <p:nvCxnSpPr>
          <p:cNvPr id="30" name="Прямая соединительная линия 29"/>
          <p:cNvCxnSpPr/>
          <p:nvPr/>
        </p:nvCxnSpPr>
        <p:spPr>
          <a:xfrm>
            <a:off x="1811081" y="2771544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1811081" y="3512467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11081" y="4253390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7367460" y="2783688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7367460" y="3816445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67460" y="4557368"/>
            <a:ext cx="0" cy="549286"/>
          </a:xfrm>
          <a:prstGeom prst="line">
            <a:avLst/>
          </a:prstGeom>
          <a:ln w="19050">
            <a:solidFill>
              <a:srgbClr val="1942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7413588" y="1895979"/>
            <a:ext cx="1782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19422C"/>
                </a:solidFill>
                <a:latin typeface="+mj-lt"/>
              </a:rPr>
              <a:t>ОЧНАЯ</a:t>
            </a:r>
            <a:endParaRPr lang="ru-RU" sz="3600" dirty="0">
              <a:solidFill>
                <a:srgbClr val="19422C"/>
              </a:solidFill>
              <a:latin typeface="+mj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27712" y="1949144"/>
            <a:ext cx="540000" cy="54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6877063" y="1993681"/>
            <a:ext cx="450926" cy="45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Участника выдвигает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9551" y="2661715"/>
            <a:ext cx="5078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+mj-lt"/>
              </a:rPr>
              <a:t>у</a:t>
            </a:r>
            <a:r>
              <a:rPr lang="ru-RU" sz="3200" dirty="0" smtClean="0">
                <a:latin typeface="+mj-lt"/>
              </a:rPr>
              <a:t>чредитель государственной (муниципальной) общеобразовательной организации</a:t>
            </a:r>
            <a:endParaRPr lang="ru-RU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4421" y="2494231"/>
            <a:ext cx="49175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региональный (муниципальный) профессиональный союз</a:t>
            </a:r>
            <a:endParaRPr lang="ru-RU" sz="3200" dirty="0">
              <a:latin typeface="+mj-lt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028383" y="191933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8477061" y="1919335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7421" y="5894899"/>
            <a:ext cx="946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+mj-lt"/>
              </a:rPr>
              <a:t>форма ходатайства прилагается к приказу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69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52" y="365125"/>
            <a:ext cx="1142557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Заявительные/конкурсные документы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1610920"/>
            <a:ext cx="12511888" cy="562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5680" tIns="317400" rIns="620517" bIns="177744" numCol="1" anchor="ctr" anchorCtr="0" compatLnSpc="1">
            <a:prstTxWarp prst="textNoShape">
              <a:avLst/>
            </a:prstTxWarp>
            <a:spAutoFit/>
          </a:bodyPr>
          <a:lstStyle>
            <a:lvl1pPr indent="460375"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699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документа, удостоверяющего личность участника конкурсного отбора;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документа(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ов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об образовании и (или) о квалификации;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трудовой книжки и (или) сведений о трудовой деятельности;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копии свидетельства о постановке на учет физического лица в налоговом органе или уведомления о постановке на учет в  налоговом 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орган    е </a:t>
            </a:r>
            <a:r>
              <a:rPr lang="ru-RU" altLang="ru-RU" sz="1400" dirty="0">
                <a:ea typeface="Times New Roman" panose="02020603050405020304" pitchFamily="18" charset="0"/>
              </a:rPr>
              <a:t>физического лица по месту жительства на территории Российской Федерации;</a:t>
            </a: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ea typeface="Times New Roman" panose="02020603050405020304" pitchFamily="18" charset="0"/>
              </a:rPr>
              <a:t>копии страхового   свидетельства   обязательного   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пенсионного страхования </a:t>
            </a:r>
            <a:r>
              <a:rPr lang="ru-RU" altLang="ru-RU" sz="1400" dirty="0">
                <a:ea typeface="Times New Roman" panose="02020603050405020304" pitchFamily="18" charset="0"/>
              </a:rPr>
              <a:t>или документа, подтверждающего регистрацию в системе индивидуального (персонифицированного) учета «Уведомление о регистрации в системе индивидуального (персонифицированного) учета (АДИ-РЕГ)»;</a:t>
            </a: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согласие </a:t>
            </a:r>
            <a:r>
              <a:rPr lang="ru-RU" altLang="ru-RU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на обработку персональных данных по </a:t>
            </a: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форме (форма на сайте конкурсного отбора)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ea typeface="Times New Roman" panose="02020603050405020304" pitchFamily="18" charset="0"/>
              </a:rPr>
              <a:t>копии тарификационного листа или выписки из приказа, подтверждающего объем учебной нагрузки в текущем учебном году, заверенной руководителем общеобразовательной организации Костромской области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;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dirty="0">
                <a:solidFill>
                  <a:srgbClr val="0070C0"/>
                </a:solidFill>
                <a:ea typeface="Times New Roman" panose="02020603050405020304" pitchFamily="18" charset="0"/>
              </a:rPr>
              <a:t>ходатайства учредителя государственной (муниципальной) общеобразовательной организации Костромской области или регионального (муниципального) профессионального союза о выдвижении учителя для участия в конкурсном отборе по форме, утвержденной департаментом образования и науки Костромской </a:t>
            </a:r>
            <a:r>
              <a:rPr lang="ru-RU" altLang="ru-RU" sz="1400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области (форма на сайте конкурсного отбора)</a:t>
            </a:r>
            <a:r>
              <a:rPr lang="ru-RU" altLang="ru-RU" sz="1400" dirty="0" smtClean="0">
                <a:ea typeface="Times New Roman" panose="02020603050405020304" pitchFamily="18" charset="0"/>
              </a:rPr>
              <a:t>.</a:t>
            </a:r>
            <a:endParaRPr lang="ru-RU" altLang="ru-RU" sz="1400" dirty="0">
              <a:ea typeface="Times New Roman" panose="02020603050405020304" pitchFamily="18" charset="0"/>
            </a:endParaRPr>
          </a:p>
          <a:p>
            <a:pPr marL="171450" lvl="0" indent="-1714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endParaRPr lang="ru-RU" altLang="ru-RU" sz="800" dirty="0"/>
          </a:p>
          <a:p>
            <a:pPr marL="285750" lvl="0" indent="-285750" algn="just">
              <a:spcAft>
                <a:spcPts val="600"/>
              </a:spcAft>
              <a:buFont typeface="Wingdings" panose="05000000000000000000" pitchFamily="2" charset="2"/>
              <a:buChar char="q"/>
              <a:tabLst/>
            </a:pPr>
            <a:r>
              <a:rPr lang="ru-RU" altLang="ru-RU" sz="1400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проект </a:t>
            </a:r>
            <a:r>
              <a:rPr lang="ru-RU" altLang="ru-RU" sz="1400" b="1" dirty="0">
                <a:solidFill>
                  <a:srgbClr val="C00000"/>
                </a:solidFill>
                <a:ea typeface="Times New Roman" panose="02020603050405020304" pitchFamily="18" charset="0"/>
              </a:rPr>
              <a:t>«Мой вклад в развитие школы»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: описания актуального опыта и планируемых к реализации планов по развитию образовательной организации в течение 3-x последующих лет (в формате текстового документа, объемом до 20 страниц печатного </a:t>
            </a:r>
            <a:r>
              <a:rPr lang="ru-RU" altLang="ru-RU" sz="1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текста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, шрифт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Times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New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ru-RU" altLang="ru-RU" sz="1400" dirty="0" err="1">
                <a:solidFill>
                  <a:srgbClr val="C00000"/>
                </a:solidFill>
                <a:ea typeface="Times New Roman" panose="02020603050405020304" pitchFamily="18" charset="0"/>
              </a:rPr>
              <a:t>Roman</a:t>
            </a:r>
            <a:r>
              <a:rPr lang="ru-RU" altLang="ru-RU" sz="1400" dirty="0">
                <a:solidFill>
                  <a:srgbClr val="C00000"/>
                </a:solidFill>
                <a:ea typeface="Times New Roman" panose="02020603050405020304" pitchFamily="18" charset="0"/>
              </a:rPr>
              <a:t>, размер шрифта 14, межстрочный интервал — одинарный</a:t>
            </a:r>
            <a:r>
              <a:rPr lang="ru-RU" altLang="ru-RU" sz="1400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)</a:t>
            </a:r>
            <a:endParaRPr lang="ru-RU" altLang="ru-RU" sz="800" dirty="0">
              <a:solidFill>
                <a:srgbClr val="C00000"/>
              </a:solidFill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4603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769938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52" y="365125"/>
            <a:ext cx="1142557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/>
                </a:solidFill>
              </a:rPr>
              <a:t>Папка</a:t>
            </a:r>
            <a:r>
              <a:rPr lang="en-US" sz="4000" dirty="0" smtClean="0">
                <a:solidFill>
                  <a:schemeClr val="tx2"/>
                </a:solidFill>
              </a:rPr>
              <a:t>+</a:t>
            </a:r>
            <a:r>
              <a:rPr lang="ru-RU" sz="4000" dirty="0" smtClean="0">
                <a:solidFill>
                  <a:schemeClr val="tx2"/>
                </a:solidFill>
              </a:rPr>
              <a:t>электронный вариант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7033" y="2159318"/>
            <a:ext cx="105904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altLang="ru-RU" sz="2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особые требования не предъявляются, можно: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ru-RU" sz="25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</a:t>
            </a:r>
            <a:r>
              <a:rPr lang="ru-RU" altLang="ru-RU" sz="25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ложить документы в файлы</a:t>
            </a:r>
          </a:p>
          <a:p>
            <a:pPr marL="800100" lvl="1" indent="-34290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ПРОЕКТ на электронную почту </a:t>
            </a:r>
            <a:r>
              <a:rPr lang="en-US" sz="2500" b="1" dirty="0" smtClean="0">
                <a:solidFill>
                  <a:srgbClr val="00B0F0"/>
                </a:solidFill>
                <a:latin typeface="Arial" panose="020B0604020202020204" pitchFamily="34" charset="0"/>
                <a:hlinkClick r:id="rId2"/>
              </a:rPr>
              <a:t>facultet.ro@ya.ru</a:t>
            </a:r>
            <a:r>
              <a:rPr lang="en-US" sz="2500" b="1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endParaRPr lang="ru-RU" sz="2500" b="1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500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до 13 февраля 2025 года. </a:t>
            </a:r>
            <a:r>
              <a:rPr lang="ru-RU" sz="2500" b="1" u="sng" dirty="0" smtClean="0">
                <a:solidFill>
                  <a:srgbClr val="00B050"/>
                </a:solidFill>
                <a:latin typeface="Arial" panose="020B0604020202020204" pitchFamily="34" charset="0"/>
              </a:rPr>
              <a:t>Название файла ПРИМЕР: </a:t>
            </a:r>
          </a:p>
          <a:p>
            <a:pPr lvl="1"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ru-RU" sz="2500" b="1" u="sng" dirty="0" smtClean="0">
                <a:latin typeface="Arial" panose="020B0604020202020204" pitchFamily="34" charset="0"/>
              </a:rPr>
              <a:t>Конкурс Я-</a:t>
            </a:r>
            <a:r>
              <a:rPr lang="ru-RU" sz="2500" b="1" u="sng" dirty="0" err="1" smtClean="0">
                <a:latin typeface="Arial" panose="020B0604020202020204" pitchFamily="34" charset="0"/>
              </a:rPr>
              <a:t>УЧИТЕЛЬ_Петрова</a:t>
            </a:r>
            <a:r>
              <a:rPr lang="ru-RU" sz="2500" b="1" u="sng" dirty="0" smtClean="0">
                <a:latin typeface="Arial" panose="020B0604020202020204" pitchFamily="34" charset="0"/>
              </a:rPr>
              <a:t> А. В.</a:t>
            </a:r>
            <a:endParaRPr lang="ru-RU" sz="2500" b="1" u="sng" dirty="0"/>
          </a:p>
        </p:txBody>
      </p:sp>
    </p:spTree>
    <p:extLst>
      <p:ext uri="{BB962C8B-B14F-4D97-AF65-F5344CB8AC3E}">
        <p14:creationId xmlns:p14="http://schemas.microsoft.com/office/powerpoint/2010/main" val="3829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Конкурсные документы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8432" y="2661715"/>
            <a:ext cx="40921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Проект «Мой вклад в развитие школы»</a:t>
            </a:r>
          </a:p>
          <a:p>
            <a:pPr algn="ctr"/>
            <a:r>
              <a:rPr lang="ru-RU" sz="3200" dirty="0" smtClean="0"/>
              <a:t>объём до 20 страниц</a:t>
            </a:r>
          </a:p>
          <a:p>
            <a:pPr algn="ctr"/>
            <a:r>
              <a:rPr lang="ru-RU" sz="3200" dirty="0" smtClean="0"/>
              <a:t>ПРИЛОЖЕНИЯ не более 5 страниц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91335" y="2666241"/>
            <a:ext cx="45885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Педагогические дебаты </a:t>
            </a:r>
          </a:p>
          <a:p>
            <a:pPr algn="ctr"/>
            <a:r>
              <a:rPr lang="ru-RU" sz="3200" dirty="0" smtClean="0"/>
              <a:t>(представление проекта)</a:t>
            </a:r>
          </a:p>
          <a:p>
            <a:pPr algn="ctr"/>
            <a:r>
              <a:rPr lang="ru-RU" sz="3200" dirty="0"/>
              <a:t>п</a:t>
            </a:r>
            <a:r>
              <a:rPr lang="ru-RU" sz="3200" dirty="0" smtClean="0"/>
              <a:t>родолжительность – </a:t>
            </a:r>
          </a:p>
          <a:p>
            <a:pPr algn="ctr"/>
            <a:r>
              <a:rPr lang="ru-RU" sz="3200" dirty="0" smtClean="0"/>
              <a:t>до 2 минут</a:t>
            </a:r>
            <a:endParaRPr lang="ru-RU" sz="3200" dirty="0"/>
          </a:p>
        </p:txBody>
      </p:sp>
      <p:sp>
        <p:nvSpPr>
          <p:cNvPr id="6" name="Штриховая стрелка вправо 5"/>
          <p:cNvSpPr/>
          <p:nvPr/>
        </p:nvSpPr>
        <p:spPr>
          <a:xfrm rot="5400000">
            <a:off x="3028383" y="1919336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8477061" y="1919335"/>
            <a:ext cx="552262" cy="597529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широкоэкранной презентации КОИРО и ЦНППМ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+ЦНППМ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широкоэкранной презентации КОИРО и ЦНППМ" id="{B4EEE6BE-680F-432A-80FA-E41F6E9E4875}" vid="{A90A7A00-5D61-40DD-8E84-EBCE58FA48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A69C501D51484FADFF6A3A76D1C848" ma:contentTypeVersion="50" ma:contentTypeDescription="Создание документа." ma:contentTypeScope="" ma:versionID="1b6e8ca8abbb56ab5731a4ed96086042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2d3834e41351422db010085b161a716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213F84-897A-4BBE-B718-28A9976629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252ca3-5a62-4c1c-90a6-29f4710e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F5798-9E6C-442E-9A4B-E6A9B060C0E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0F8FEC5-1D1D-4EA1-A2F3-CDD47F1F311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4AB4363-6BFE-4C5A-97C6-22EDEBE92AE8}">
  <ds:schemaRefs>
    <ds:schemaRef ds:uri="http://www.w3.org/XML/1998/namespace"/>
    <ds:schemaRef ds:uri="4a252ca3-5a62-4c1c-90a6-29f4710e47f8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широкоэкранной презентации КОИРО и ЦНППМ</Template>
  <TotalTime>706</TotalTime>
  <Words>598</Words>
  <Application>Microsoft Office PowerPoint</Application>
  <PresentationFormat>Широкоэкранный</PresentationFormat>
  <Paragraphs>61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 Gothic</vt:lpstr>
      <vt:lpstr>Symbol</vt:lpstr>
      <vt:lpstr>Times New Roman</vt:lpstr>
      <vt:lpstr>Wingdings</vt:lpstr>
      <vt:lpstr>Шаблон широкоэкранной презентации КОИРО и ЦНППМ</vt:lpstr>
      <vt:lpstr>Конкурсный отбор для учителей государственных (муниципальных) общеобразовательных организаций Костромской области в 2025 году Я-УЧИТЕЛЬ</vt:lpstr>
      <vt:lpstr>Страница конкурса</vt:lpstr>
      <vt:lpstr>Нормативная база конкурсного отбора</vt:lpstr>
      <vt:lpstr>Портрет участника</vt:lpstr>
      <vt:lpstr>Регистрация кандидатов на участие</vt:lpstr>
      <vt:lpstr>Участника выдвигает</vt:lpstr>
      <vt:lpstr>Заявительные/конкурсные документы</vt:lpstr>
      <vt:lpstr>Папка+электронный вариант</vt:lpstr>
      <vt:lpstr>Конкурсные документы</vt:lpstr>
      <vt:lpstr>Критерии оценивания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конкурсный отбор для учителей государственных (муниципальных) общеобразовательных организаций Костромской области в 2022 году Я-УЧИТЕЛЬ</dc:title>
  <dc:creator>User</dc:creator>
  <cp:lastModifiedBy>User</cp:lastModifiedBy>
  <cp:revision>22</cp:revision>
  <dcterms:created xsi:type="dcterms:W3CDTF">2024-01-16T11:02:00Z</dcterms:created>
  <dcterms:modified xsi:type="dcterms:W3CDTF">2025-02-04T13:31:07Z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0x0101007EA69C501D51484FADFF6A3A76D1C848</vt:lpwstr>
  </property>
</Properties>
</file>