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9" r:id="rId3"/>
    <p:sldId id="288"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90" r:id="rId3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CB3C2D5-6789-4BC1-9924-5861AA183F13}" type="datetimeFigureOut">
              <a:rPr lang="ru-RU" smtClean="0"/>
              <a:pPr/>
              <a:t>09.02.2023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322BC3-529E-4EBC-99FB-4A70035205CD}"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CB3C2D5-6789-4BC1-9924-5861AA183F13}" type="datetimeFigureOut">
              <a:rPr lang="ru-RU" smtClean="0"/>
              <a:pPr/>
              <a:t>09.02.2023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322BC3-529E-4EBC-99FB-4A70035205CD}"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CB3C2D5-6789-4BC1-9924-5861AA183F13}" type="datetimeFigureOut">
              <a:rPr lang="ru-RU" smtClean="0"/>
              <a:pPr/>
              <a:t>09.02.2023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322BC3-529E-4EBC-99FB-4A70035205CD}"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CB3C2D5-6789-4BC1-9924-5861AA183F13}" type="datetimeFigureOut">
              <a:rPr lang="ru-RU" smtClean="0"/>
              <a:pPr/>
              <a:t>09.02.2023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322BC3-529E-4EBC-99FB-4A70035205CD}"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CB3C2D5-6789-4BC1-9924-5861AA183F13}" type="datetimeFigureOut">
              <a:rPr lang="ru-RU" smtClean="0"/>
              <a:pPr/>
              <a:t>09.02.2023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E322BC3-529E-4EBC-99FB-4A70035205CD}"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CB3C2D5-6789-4BC1-9924-5861AA183F13}" type="datetimeFigureOut">
              <a:rPr lang="ru-RU" smtClean="0"/>
              <a:pPr/>
              <a:t>09.02.2023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E322BC3-529E-4EBC-99FB-4A70035205CD}"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CB3C2D5-6789-4BC1-9924-5861AA183F13}" type="datetimeFigureOut">
              <a:rPr lang="ru-RU" smtClean="0"/>
              <a:pPr/>
              <a:t>09.02.2023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E322BC3-529E-4EBC-99FB-4A70035205CD}"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CB3C2D5-6789-4BC1-9924-5861AA183F13}" type="datetimeFigureOut">
              <a:rPr lang="ru-RU" smtClean="0"/>
              <a:pPr/>
              <a:t>09.02.2023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E322BC3-529E-4EBC-99FB-4A70035205CD}"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CB3C2D5-6789-4BC1-9924-5861AA183F13}" type="datetimeFigureOut">
              <a:rPr lang="ru-RU" smtClean="0"/>
              <a:pPr/>
              <a:t>09.02.2023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E322BC3-529E-4EBC-99FB-4A70035205CD}"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CB3C2D5-6789-4BC1-9924-5861AA183F13}" type="datetimeFigureOut">
              <a:rPr lang="ru-RU" smtClean="0"/>
              <a:pPr/>
              <a:t>09.02.2023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E322BC3-529E-4EBC-99FB-4A70035205CD}"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CB3C2D5-6789-4BC1-9924-5861AA183F13}" type="datetimeFigureOut">
              <a:rPr lang="ru-RU" smtClean="0"/>
              <a:pPr/>
              <a:t>09.02.2023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E322BC3-529E-4EBC-99FB-4A70035205CD}"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B3C2D5-6789-4BC1-9924-5861AA183F13}" type="datetimeFigureOut">
              <a:rPr lang="ru-RU" smtClean="0"/>
              <a:pPr/>
              <a:t>09.02.2023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322BC3-529E-4EBC-99FB-4A70035205CD}"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5.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s://sitekid.ru/fizika/velikie_fiziki.html" TargetMode="External"/><Relationship Id="rId2" Type="http://schemas.openxmlformats.org/officeDocument/2006/relationships/hyperlink" Target="http://kakizobreli.ru/chto-izobryol-arximed/" TargetMode="External"/><Relationship Id="rId1" Type="http://schemas.openxmlformats.org/officeDocument/2006/relationships/slideLayout" Target="../slideLayouts/slideLayout2.xml"/><Relationship Id="rId4" Type="http://schemas.openxmlformats.org/officeDocument/2006/relationships/hyperlink" Target="https://kupidonia.ru/viktoriny/viktorina-nikola-tesla" TargetMode="External"/></Relationships>
</file>

<file path=ppt/slides/_rels/slide4.xml.rels><?xml version="1.0" encoding="UTF-8" standalone="yes"?>
<Relationships xmlns="http://schemas.openxmlformats.org/package/2006/relationships"><Relationship Id="rId8" Type="http://schemas.openxmlformats.org/officeDocument/2006/relationships/slide" Target="slide11.xml"/><Relationship Id="rId13" Type="http://schemas.openxmlformats.org/officeDocument/2006/relationships/slide" Target="slide6.xml"/><Relationship Id="rId18" Type="http://schemas.openxmlformats.org/officeDocument/2006/relationships/slide" Target="slide32.xml"/><Relationship Id="rId26" Type="http://schemas.openxmlformats.org/officeDocument/2006/relationships/slide" Target="slide14.xml"/><Relationship Id="rId3" Type="http://schemas.openxmlformats.org/officeDocument/2006/relationships/slide" Target="slide15.xml"/><Relationship Id="rId21" Type="http://schemas.openxmlformats.org/officeDocument/2006/relationships/slide" Target="slide18.xml"/><Relationship Id="rId7" Type="http://schemas.openxmlformats.org/officeDocument/2006/relationships/slide" Target="slide5.xml"/><Relationship Id="rId12" Type="http://schemas.openxmlformats.org/officeDocument/2006/relationships/slide" Target="slide31.xml"/><Relationship Id="rId17" Type="http://schemas.openxmlformats.org/officeDocument/2006/relationships/slide" Target="slide27.xml"/><Relationship Id="rId25" Type="http://schemas.openxmlformats.org/officeDocument/2006/relationships/slide" Target="slide8.xml"/><Relationship Id="rId2" Type="http://schemas.openxmlformats.org/officeDocument/2006/relationships/slide" Target="slide10.xml"/><Relationship Id="rId16" Type="http://schemas.openxmlformats.org/officeDocument/2006/relationships/slide" Target="slide22.xml"/><Relationship Id="rId20" Type="http://schemas.openxmlformats.org/officeDocument/2006/relationships/slide" Target="slide13.xml"/><Relationship Id="rId29" Type="http://schemas.openxmlformats.org/officeDocument/2006/relationships/slide" Target="slide29.xml"/><Relationship Id="rId1" Type="http://schemas.openxmlformats.org/officeDocument/2006/relationships/slideLayout" Target="../slideLayouts/slideLayout2.xml"/><Relationship Id="rId6" Type="http://schemas.openxmlformats.org/officeDocument/2006/relationships/slide" Target="slide30.xml"/><Relationship Id="rId11" Type="http://schemas.openxmlformats.org/officeDocument/2006/relationships/slide" Target="slide26.xml"/><Relationship Id="rId24" Type="http://schemas.openxmlformats.org/officeDocument/2006/relationships/slide" Target="slide33.xml"/><Relationship Id="rId5" Type="http://schemas.openxmlformats.org/officeDocument/2006/relationships/slide" Target="slide25.xml"/><Relationship Id="rId15" Type="http://schemas.openxmlformats.org/officeDocument/2006/relationships/slide" Target="slide17.xml"/><Relationship Id="rId23" Type="http://schemas.openxmlformats.org/officeDocument/2006/relationships/slide" Target="slide28.xml"/><Relationship Id="rId28" Type="http://schemas.openxmlformats.org/officeDocument/2006/relationships/slide" Target="slide24.xml"/><Relationship Id="rId10" Type="http://schemas.openxmlformats.org/officeDocument/2006/relationships/slide" Target="slide21.xml"/><Relationship Id="rId19" Type="http://schemas.openxmlformats.org/officeDocument/2006/relationships/slide" Target="slide7.xml"/><Relationship Id="rId31" Type="http://schemas.openxmlformats.org/officeDocument/2006/relationships/slide" Target="slide9.xml"/><Relationship Id="rId4" Type="http://schemas.openxmlformats.org/officeDocument/2006/relationships/slide" Target="slide20.xml"/><Relationship Id="rId9" Type="http://schemas.openxmlformats.org/officeDocument/2006/relationships/slide" Target="slide16.xml"/><Relationship Id="rId14" Type="http://schemas.openxmlformats.org/officeDocument/2006/relationships/slide" Target="slide12.xml"/><Relationship Id="rId22" Type="http://schemas.openxmlformats.org/officeDocument/2006/relationships/slide" Target="slide23.xml"/><Relationship Id="rId27" Type="http://schemas.openxmlformats.org/officeDocument/2006/relationships/slide" Target="slide19.xml"/><Relationship Id="rId30" Type="http://schemas.openxmlformats.org/officeDocument/2006/relationships/slide" Target="slide34.xml"/></Relationships>
</file>

<file path=ppt/slides/_rels/slide5.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sp>
        <p:nvSpPr>
          <p:cNvPr id="4" name="Прямоугольник 3"/>
          <p:cNvSpPr/>
          <p:nvPr/>
        </p:nvSpPr>
        <p:spPr>
          <a:xfrm rot="20445147">
            <a:off x="632221" y="3171121"/>
            <a:ext cx="4781413" cy="936104"/>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ФИЗИКИ</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 name="Прямоугольник 4"/>
          <p:cNvSpPr/>
          <p:nvPr/>
        </p:nvSpPr>
        <p:spPr>
          <a:xfrm rot="822855">
            <a:off x="3374602" y="4410225"/>
            <a:ext cx="4591590" cy="93610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ЛИРИКИ</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Прямоугольник 5"/>
          <p:cNvSpPr/>
          <p:nvPr/>
        </p:nvSpPr>
        <p:spPr>
          <a:xfrm>
            <a:off x="1619672" y="1628800"/>
            <a:ext cx="6098646" cy="936104"/>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ИНТЕЛЛЕКТУАЛЬНАЯ ИГРА</a:t>
            </a:r>
            <a:endParaRPr lang="ru-RU" sz="36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1</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chor="ctr">
            <a:normAutofit lnSpcReduction="10000"/>
          </a:bodyPr>
          <a:lstStyle/>
          <a:p>
            <a:pPr algn="ctr">
              <a:buNone/>
            </a:pPr>
            <a:r>
              <a:rPr lang="ru-RU" dirty="0" smtClean="0"/>
              <a:t>Мы не задумываемся о работе этого изобретения, пока он не выйдет из строя. Славу главного изобретателя получил американский учёный Томас Эдисон – он запатентовал этот прибор, удобный в быту. Что это за прибор?</a:t>
            </a:r>
          </a:p>
        </p:txBody>
      </p:sp>
      <p:sp>
        <p:nvSpPr>
          <p:cNvPr id="13" name="Заголовок 1"/>
          <p:cNvSpPr txBox="1">
            <a:spLocks/>
          </p:cNvSpPr>
          <p:nvPr/>
        </p:nvSpPr>
        <p:spPr>
          <a:xfrm>
            <a:off x="6713512" y="5971654"/>
            <a:ext cx="2322984" cy="769714"/>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92D05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электрическая лампа</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2</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lstStyle/>
          <a:p>
            <a:pPr lvl="0" algn="ctr">
              <a:buNone/>
            </a:pPr>
            <a:r>
              <a:rPr lang="ru-RU" dirty="0" smtClean="0"/>
              <a:t>Кто изобрел акваланг? </a:t>
            </a:r>
          </a:p>
          <a:p>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92D05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92500" lnSpcReduction="20000"/>
          </a:bodyPr>
          <a:lstStyle/>
          <a:p>
            <a:pPr lvl="0" algn="ctr">
              <a:spcBef>
                <a:spcPct val="0"/>
              </a:spcBef>
              <a:defRPr/>
            </a:pPr>
            <a:r>
              <a:rPr lang="ru-RU" sz="4400" dirty="0" smtClean="0"/>
              <a:t>Французский океанограф Жак Ив </a:t>
            </a:r>
            <a:r>
              <a:rPr lang="ru-RU" sz="4400" dirty="0" err="1" smtClean="0"/>
              <a:t>Кусто</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pic>
        <p:nvPicPr>
          <p:cNvPr id="24578" name="Picture 2" descr="https://sport-snaryazhenie.ru/wp-content/uploads/2020/04/8e82f030abbfe389479618491e317394.jpg"/>
          <p:cNvPicPr>
            <a:picLocks noChangeAspect="1" noChangeArrowheads="1"/>
          </p:cNvPicPr>
          <p:nvPr/>
        </p:nvPicPr>
        <p:blipFill>
          <a:blip r:embed="rId3" cstate="print"/>
          <a:srcRect l="15574" t="6814" r="14341"/>
          <a:stretch>
            <a:fillRect/>
          </a:stretch>
        </p:blipFill>
        <p:spPr bwMode="auto">
          <a:xfrm>
            <a:off x="3347864" y="2204864"/>
            <a:ext cx="2592288" cy="2297831"/>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3</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92500"/>
          </a:bodyPr>
          <a:lstStyle/>
          <a:p>
            <a:pPr algn="ctr">
              <a:buNone/>
            </a:pPr>
            <a:r>
              <a:rPr lang="ru-RU" dirty="0" smtClean="0"/>
              <a:t>Какой ученый изобрел машину для поливки полей, систему рычагов и тросов для поднятия тяжестей, военные метательные машины, и, по легенде, использовал начищенные щиты воинов для изготовления громадного зеркала, чтобы сжечь неприятельский флот? </a:t>
            </a:r>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92D05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Архимед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4</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85000" lnSpcReduction="20000"/>
          </a:bodyPr>
          <a:lstStyle/>
          <a:p>
            <a:pPr lvl="0">
              <a:buNone/>
            </a:pPr>
            <a:r>
              <a:rPr lang="ru-RU" dirty="0" smtClean="0"/>
              <a:t> В 1910 году конструктор-самоучка </a:t>
            </a:r>
          </a:p>
          <a:p>
            <a:pPr lvl="0">
              <a:buNone/>
            </a:pPr>
            <a:r>
              <a:rPr lang="ru-RU" dirty="0" smtClean="0"/>
              <a:t> Глеб Котельников решил техническую </a:t>
            </a:r>
          </a:p>
          <a:p>
            <a:pPr lvl="0">
              <a:buNone/>
            </a:pPr>
            <a:r>
              <a:rPr lang="ru-RU" dirty="0" smtClean="0"/>
              <a:t>задачу, над которой уже десятки лет</a:t>
            </a:r>
          </a:p>
          <a:p>
            <a:pPr lvl="0">
              <a:buNone/>
            </a:pPr>
            <a:r>
              <a:rPr lang="ru-RU" dirty="0" smtClean="0"/>
              <a:t>безрезультатно бились специалисты </a:t>
            </a:r>
          </a:p>
          <a:p>
            <a:pPr lvl="0">
              <a:buNone/>
            </a:pPr>
            <a:r>
              <a:rPr lang="ru-RU" dirty="0" smtClean="0"/>
              <a:t>со всего мира. Изобретение Котельникова</a:t>
            </a:r>
          </a:p>
          <a:p>
            <a:pPr lvl="0">
              <a:buNone/>
            </a:pPr>
            <a:r>
              <a:rPr lang="ru-RU" dirty="0" smtClean="0"/>
              <a:t> стало уникальным достижением</a:t>
            </a:r>
          </a:p>
          <a:p>
            <a:pPr lvl="0">
              <a:buNone/>
            </a:pPr>
            <a:r>
              <a:rPr lang="ru-RU" dirty="0" smtClean="0"/>
              <a:t> в авиации. Что он изобрел?</a:t>
            </a:r>
          </a:p>
        </p:txBody>
      </p:sp>
      <p:sp>
        <p:nvSpPr>
          <p:cNvPr id="13" name="Заголовок 1"/>
          <p:cNvSpPr txBox="1">
            <a:spLocks/>
          </p:cNvSpPr>
          <p:nvPr/>
        </p:nvSpPr>
        <p:spPr>
          <a:xfrm>
            <a:off x="6713512" y="5971654"/>
            <a:ext cx="2322984" cy="769714"/>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92D05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92500" lnSpcReduction="20000"/>
          </a:bodyPr>
          <a:lstStyle/>
          <a:p>
            <a:pPr lvl="0" algn="ctr">
              <a:spcBef>
                <a:spcPct val="0"/>
              </a:spcBef>
              <a:defRPr/>
            </a:pPr>
            <a:r>
              <a:rPr lang="ru-RU" sz="4400" dirty="0" err="1" smtClean="0"/>
              <a:t>р</a:t>
            </a:r>
            <a:r>
              <a:rPr lang="ru-RU" sz="4400" noProof="0" dirty="0" err="1" smtClean="0"/>
              <a:t>анцевый</a:t>
            </a:r>
            <a:r>
              <a:rPr lang="ru-RU" sz="4400" noProof="0" dirty="0" smtClean="0"/>
              <a:t> спасательный парашют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pic>
        <p:nvPicPr>
          <p:cNvPr id="24" name="Рисунок 23" descr="slide-23.jpg"/>
          <p:cNvPicPr>
            <a:picLocks noChangeAspect="1"/>
          </p:cNvPicPr>
          <p:nvPr/>
        </p:nvPicPr>
        <p:blipFill>
          <a:blip r:embed="rId3" cstate="print"/>
          <a:srcRect l="66150" t="31519" r="6165" b="9958"/>
          <a:stretch>
            <a:fillRect/>
          </a:stretch>
        </p:blipFill>
        <p:spPr>
          <a:xfrm>
            <a:off x="6876256" y="1484784"/>
            <a:ext cx="2016224" cy="319235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5</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19256" cy="2980927"/>
          </a:xfrm>
          <a:solidFill>
            <a:schemeClr val="accent5">
              <a:lumMod val="20000"/>
              <a:lumOff val="80000"/>
            </a:schemeClr>
          </a:solidFill>
        </p:spPr>
        <p:txBody>
          <a:bodyPr>
            <a:normAutofit fontScale="85000" lnSpcReduction="20000"/>
          </a:bodyPr>
          <a:lstStyle/>
          <a:p>
            <a:pPr>
              <a:buNone/>
            </a:pPr>
            <a:r>
              <a:rPr lang="ru-RU" dirty="0" smtClean="0"/>
              <a:t>    </a:t>
            </a:r>
          </a:p>
          <a:p>
            <a:pPr>
              <a:buNone/>
            </a:pPr>
            <a:r>
              <a:rPr lang="ru-RU" dirty="0" smtClean="0"/>
              <a:t>        Устройство, </a:t>
            </a:r>
          </a:p>
          <a:p>
            <a:pPr>
              <a:buNone/>
            </a:pPr>
            <a:r>
              <a:rPr lang="ru-RU" dirty="0" smtClean="0"/>
              <a:t>     производящее </a:t>
            </a:r>
          </a:p>
          <a:p>
            <a:pPr>
              <a:buNone/>
            </a:pPr>
            <a:r>
              <a:rPr lang="ru-RU" dirty="0" smtClean="0"/>
              <a:t> высокое напряжение</a:t>
            </a:r>
          </a:p>
          <a:p>
            <a:pPr>
              <a:buNone/>
            </a:pPr>
            <a:r>
              <a:rPr lang="ru-RU" dirty="0" smtClean="0"/>
              <a:t>    высокой частоты. </a:t>
            </a:r>
          </a:p>
          <a:p>
            <a:pPr>
              <a:buNone/>
            </a:pPr>
            <a:r>
              <a:rPr lang="ru-RU" dirty="0" smtClean="0"/>
              <a:t>          Что это за </a:t>
            </a:r>
          </a:p>
          <a:p>
            <a:pPr>
              <a:buNone/>
            </a:pPr>
            <a:r>
              <a:rPr lang="ru-RU" dirty="0" smtClean="0"/>
              <a:t>       изобретение?</a:t>
            </a:r>
          </a:p>
          <a:p>
            <a:pPr>
              <a:buNone/>
            </a:pPr>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92D05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92500" lnSpcReduction="20000"/>
          </a:bodyPr>
          <a:lstStyle/>
          <a:p>
            <a:pPr lvl="0" algn="ctr">
              <a:spcBef>
                <a:spcPct val="0"/>
              </a:spcBef>
              <a:defRPr/>
            </a:pPr>
            <a:r>
              <a:rPr lang="ru-RU" sz="4400" dirty="0" smtClean="0"/>
              <a:t>катушка (трансформатор)  Тесла</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pic>
        <p:nvPicPr>
          <p:cNvPr id="25" name="Рисунок 24" descr="53cd08ea137b5a45f9d7eec3f14630dd.jpeg"/>
          <p:cNvPicPr>
            <a:picLocks noChangeAspect="1"/>
          </p:cNvPicPr>
          <p:nvPr/>
        </p:nvPicPr>
        <p:blipFill>
          <a:blip r:embed="rId3" cstate="print"/>
          <a:stretch>
            <a:fillRect/>
          </a:stretch>
        </p:blipFill>
        <p:spPr>
          <a:xfrm>
            <a:off x="4283968" y="1628799"/>
            <a:ext cx="4176464" cy="289534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00B0F0"/>
          </a:solidFill>
        </p:spPr>
        <p:style>
          <a:lnRef idx="0">
            <a:schemeClr val="accent3"/>
          </a:lnRef>
          <a:fillRef idx="3">
            <a:schemeClr val="accent3"/>
          </a:fillRef>
          <a:effectRef idx="3">
            <a:schemeClr val="accent3"/>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1</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92500" lnSpcReduction="10000"/>
          </a:bodyPr>
          <a:lstStyle/>
          <a:p>
            <a:pPr lvl="0" algn="ctr">
              <a:buNone/>
            </a:pPr>
            <a:r>
              <a:rPr lang="ru-RU" dirty="0" smtClean="0"/>
              <a:t>Английский инженер </a:t>
            </a:r>
            <a:r>
              <a:rPr lang="ru-RU" dirty="0" err="1" smtClean="0"/>
              <a:t>Хьюберт</a:t>
            </a:r>
            <a:r>
              <a:rPr lang="ru-RU" dirty="0" smtClean="0"/>
              <a:t> </a:t>
            </a:r>
            <a:r>
              <a:rPr lang="ru-RU" dirty="0" err="1" smtClean="0"/>
              <a:t>Сесил</a:t>
            </a:r>
            <a:r>
              <a:rPr lang="ru-RU" dirty="0" smtClean="0"/>
              <a:t> Бут в 1901 году создал прибор, который работал на бензине. Громоздкое устройство во время уборки оставалось на улице, а в комнату через окно подавался только шланг. Позже это устройство снабдили электрическим двигателем. Что это за устройство?</a:t>
            </a:r>
          </a:p>
          <a:p>
            <a:pPr>
              <a:buNone/>
            </a:pPr>
            <a:endParaRPr lang="ru-RU" dirty="0"/>
          </a:p>
        </p:txBody>
      </p:sp>
      <p:sp>
        <p:nvSpPr>
          <p:cNvPr id="13" name="Заголовок 1"/>
          <p:cNvSpPr txBox="1">
            <a:spLocks/>
          </p:cNvSpPr>
          <p:nvPr/>
        </p:nvSpPr>
        <p:spPr>
          <a:xfrm>
            <a:off x="6713512" y="5971654"/>
            <a:ext cx="2322984" cy="769714"/>
          </a:xfrm>
          <a:prstGeom prst="rect">
            <a:avLst/>
          </a:prstGeom>
          <a:solidFill>
            <a:srgbClr val="00B0F0"/>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653136"/>
            <a:ext cx="6732240" cy="1143000"/>
          </a:xfrm>
          <a:prstGeom prst="rect">
            <a:avLst/>
          </a:prstGeom>
          <a:ln>
            <a:solidFill>
              <a:srgbClr val="00B0F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пылесос</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00B0F0"/>
          </a:solidFill>
        </p:spPr>
        <p:style>
          <a:lnRef idx="0">
            <a:schemeClr val="accent3"/>
          </a:lnRef>
          <a:fillRef idx="3">
            <a:schemeClr val="accent3"/>
          </a:fillRef>
          <a:effectRef idx="3">
            <a:schemeClr val="accent3"/>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2</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chor="ctr">
            <a:normAutofit fontScale="77500" lnSpcReduction="20000"/>
          </a:bodyPr>
          <a:lstStyle/>
          <a:p>
            <a:pPr lvl="0" algn="ctr">
              <a:buNone/>
            </a:pPr>
            <a:endParaRPr lang="ru-RU" dirty="0" smtClean="0"/>
          </a:p>
          <a:p>
            <a:pPr lvl="0" algn="ctr">
              <a:buNone/>
            </a:pPr>
            <a:r>
              <a:rPr lang="ru-RU" dirty="0" smtClean="0"/>
              <a:t>Это один из самых старых предметов туалета, используемых человечеством и для удобства, и для украшения. Люди использовали их еще в каменном веке, правда в примитивном виде. Но в 1849 году известный Нью-Йоркский изобретатель Вальтер Хант взял кусок стальной проволоки и за три часа создал этот предмет в том виде, который известен в наши дни. В основном это используют для скрепления. Назовите ее. </a:t>
            </a:r>
          </a:p>
          <a:p>
            <a:pPr>
              <a:buNone/>
            </a:pPr>
            <a:endParaRPr lang="ru-RU" dirty="0"/>
          </a:p>
        </p:txBody>
      </p:sp>
      <p:sp>
        <p:nvSpPr>
          <p:cNvPr id="13" name="Заголовок 1"/>
          <p:cNvSpPr txBox="1">
            <a:spLocks/>
          </p:cNvSpPr>
          <p:nvPr/>
        </p:nvSpPr>
        <p:spPr>
          <a:xfrm>
            <a:off x="6713512" y="5971654"/>
            <a:ext cx="2322984" cy="769714"/>
          </a:xfrm>
          <a:prstGeom prst="rect">
            <a:avLst/>
          </a:prstGeom>
          <a:solidFill>
            <a:srgbClr val="00B0F0"/>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00B0F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булавка</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00B0F0"/>
          </a:solidFill>
        </p:spPr>
        <p:style>
          <a:lnRef idx="0">
            <a:schemeClr val="accent3"/>
          </a:lnRef>
          <a:fillRef idx="3">
            <a:schemeClr val="accent3"/>
          </a:fillRef>
          <a:effectRef idx="3">
            <a:schemeClr val="accent3"/>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3</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chor="ctr">
            <a:normAutofit fontScale="77500" lnSpcReduction="20000"/>
          </a:bodyPr>
          <a:lstStyle/>
          <a:p>
            <a:pPr lvl="0" algn="ctr">
              <a:buNone/>
            </a:pPr>
            <a:endParaRPr lang="ru-RU" dirty="0" smtClean="0"/>
          </a:p>
          <a:p>
            <a:pPr lvl="0" algn="ctr">
              <a:buNone/>
            </a:pPr>
            <a:r>
              <a:rPr lang="ru-RU" dirty="0" smtClean="0"/>
              <a:t>Изобретение этого предмета датируется XI веком до нашей эры. В Китае и Египте он являлся привилегией царей и вельмож.  Первоначально он служил для защиты от солнца, в переводе обозначает «покрышка от солнца». А  современный вид этому предмету придал </a:t>
            </a:r>
            <a:r>
              <a:rPr lang="ru-RU" dirty="0" err="1" smtClean="0"/>
              <a:t>Сэмюэль</a:t>
            </a:r>
            <a:r>
              <a:rPr lang="ru-RU" dirty="0" smtClean="0"/>
              <a:t> Фокс в 1852 году. Он сделал каркас и спицы из металла. О каком изобретении идет речь? </a:t>
            </a:r>
          </a:p>
          <a:p>
            <a:pPr>
              <a:buNone/>
            </a:pPr>
            <a:endParaRPr lang="ru-RU" dirty="0"/>
          </a:p>
        </p:txBody>
      </p:sp>
      <p:sp>
        <p:nvSpPr>
          <p:cNvPr id="13" name="Заголовок 1"/>
          <p:cNvSpPr txBox="1">
            <a:spLocks/>
          </p:cNvSpPr>
          <p:nvPr/>
        </p:nvSpPr>
        <p:spPr>
          <a:xfrm>
            <a:off x="6713512" y="5971654"/>
            <a:ext cx="2322984" cy="769714"/>
          </a:xfrm>
          <a:prstGeom prst="rect">
            <a:avLst/>
          </a:prstGeom>
          <a:solidFill>
            <a:srgbClr val="00B0F0"/>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00B0F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зонт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00B0F0"/>
          </a:solidFill>
        </p:spPr>
        <p:style>
          <a:lnRef idx="0">
            <a:schemeClr val="accent3"/>
          </a:lnRef>
          <a:fillRef idx="3">
            <a:schemeClr val="accent3"/>
          </a:fillRef>
          <a:effectRef idx="3">
            <a:schemeClr val="accent3"/>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4</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chor="ctr">
            <a:normAutofit fontScale="92500" lnSpcReduction="20000"/>
          </a:bodyPr>
          <a:lstStyle/>
          <a:p>
            <a:pPr lvl="0" algn="ctr">
              <a:buNone/>
            </a:pPr>
            <a:endParaRPr lang="ru-RU" dirty="0" smtClean="0"/>
          </a:p>
          <a:p>
            <a:pPr lvl="0" algn="ctr">
              <a:buNone/>
            </a:pPr>
            <a:r>
              <a:rPr lang="ru-RU" dirty="0" smtClean="0"/>
              <a:t>Этот прибор был изобретен в США в начале 20-х годов. В 30-х – 40-х годах появились модели с регулировкой степени нагрева и скорости. Сейчас ни одна современная женщина не обходится без этого. О каком изобретении идет речь? </a:t>
            </a:r>
          </a:p>
          <a:p>
            <a:pPr algn="ctr">
              <a:buNone/>
            </a:pPr>
            <a:endParaRPr lang="ru-RU" dirty="0"/>
          </a:p>
        </p:txBody>
      </p:sp>
      <p:sp>
        <p:nvSpPr>
          <p:cNvPr id="13" name="Заголовок 1"/>
          <p:cNvSpPr txBox="1">
            <a:spLocks/>
          </p:cNvSpPr>
          <p:nvPr/>
        </p:nvSpPr>
        <p:spPr>
          <a:xfrm>
            <a:off x="6713512" y="5971654"/>
            <a:ext cx="2322984" cy="769714"/>
          </a:xfrm>
          <a:prstGeom prst="rect">
            <a:avLst/>
          </a:prstGeom>
          <a:solidFill>
            <a:srgbClr val="00B0F0"/>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00B0F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фен</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00B0F0"/>
          </a:solidFill>
        </p:spPr>
        <p:style>
          <a:lnRef idx="0">
            <a:schemeClr val="accent3"/>
          </a:lnRef>
          <a:fillRef idx="3">
            <a:schemeClr val="accent3"/>
          </a:fillRef>
          <a:effectRef idx="3">
            <a:schemeClr val="accent3"/>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5</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chor="ctr">
            <a:normAutofit lnSpcReduction="10000"/>
          </a:bodyPr>
          <a:lstStyle/>
          <a:p>
            <a:pPr lvl="0" algn="ctr">
              <a:buNone/>
            </a:pPr>
            <a:endParaRPr lang="ru-RU" dirty="0" smtClean="0"/>
          </a:p>
          <a:p>
            <a:pPr lvl="0" algn="ctr">
              <a:buNone/>
            </a:pPr>
            <a:r>
              <a:rPr lang="ru-RU" dirty="0" smtClean="0"/>
              <a:t>В 1922 году англичанин Артур </a:t>
            </a:r>
            <a:r>
              <a:rPr lang="ru-RU" dirty="0" err="1" smtClean="0"/>
              <a:t>Лардж</a:t>
            </a:r>
            <a:r>
              <a:rPr lang="ru-RU" dirty="0" smtClean="0"/>
              <a:t> придумал поместить электрическую спираль в герметичной трубке в сосуд, что заметно ускорило получение кипятка. Что он изобрел? </a:t>
            </a:r>
          </a:p>
          <a:p>
            <a:pPr>
              <a:buNone/>
            </a:pPr>
            <a:endParaRPr lang="ru-RU" dirty="0"/>
          </a:p>
        </p:txBody>
      </p:sp>
      <p:sp>
        <p:nvSpPr>
          <p:cNvPr id="13" name="Заголовок 1"/>
          <p:cNvSpPr txBox="1">
            <a:spLocks/>
          </p:cNvSpPr>
          <p:nvPr/>
        </p:nvSpPr>
        <p:spPr>
          <a:xfrm>
            <a:off x="6713512" y="5971654"/>
            <a:ext cx="2322984" cy="769714"/>
          </a:xfrm>
          <a:prstGeom prst="rect">
            <a:avLst/>
          </a:prstGeom>
          <a:solidFill>
            <a:srgbClr val="00B0F0"/>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00B0F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чайник</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dirty="0"/>
          </a:p>
        </p:txBody>
      </p:sp>
      <p:sp>
        <p:nvSpPr>
          <p:cNvPr id="4" name="TextBox 3"/>
          <p:cNvSpPr txBox="1"/>
          <p:nvPr/>
        </p:nvSpPr>
        <p:spPr>
          <a:xfrm rot="20692490">
            <a:off x="270752" y="818610"/>
            <a:ext cx="7992888" cy="3046988"/>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ru-RU" sz="32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О сколько нам открытий чудных </a:t>
            </a:r>
          </a:p>
          <a:p>
            <a:r>
              <a:rPr lang="ru-RU" sz="32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Готовят просвещенья дух </a:t>
            </a:r>
          </a:p>
          <a:p>
            <a:r>
              <a:rPr lang="ru-RU" sz="32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И опыт, сын ошибок трудных, </a:t>
            </a:r>
          </a:p>
          <a:p>
            <a:r>
              <a:rPr lang="ru-RU" sz="32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И гений, парадоксов друг, </a:t>
            </a:r>
          </a:p>
          <a:p>
            <a:r>
              <a:rPr lang="ru-RU" sz="32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И случай, бог изобретатель...</a:t>
            </a:r>
          </a:p>
          <a:p>
            <a:pPr algn="r"/>
            <a:r>
              <a:rPr lang="ru-RU"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А. С. Пушкин</a:t>
            </a:r>
            <a:endParaRPr lang="ru-RU" sz="3200" dirty="0"/>
          </a:p>
        </p:txBody>
      </p:sp>
      <p:sp>
        <p:nvSpPr>
          <p:cNvPr id="8" name="Прямоугольник 7"/>
          <p:cNvSpPr/>
          <p:nvPr/>
        </p:nvSpPr>
        <p:spPr>
          <a:xfrm rot="401996">
            <a:off x="2025515" y="4401027"/>
            <a:ext cx="6912768" cy="2088232"/>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3200" i="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Физик, не воспринимающий поэзии, искусства – плохой физик</a:t>
            </a:r>
          </a:p>
          <a:p>
            <a:pPr algn="r"/>
            <a:r>
              <a:rPr lang="ru-RU"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Л. Д. Ландау</a:t>
            </a:r>
          </a:p>
          <a:p>
            <a:pPr algn="ctr"/>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1</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92500" lnSpcReduction="20000"/>
          </a:bodyPr>
          <a:lstStyle/>
          <a:p>
            <a:pPr lvl="0">
              <a:buNone/>
            </a:pPr>
            <a:r>
              <a:rPr lang="ru-RU" i="1" dirty="0" smtClean="0"/>
              <a:t>                	</a:t>
            </a:r>
            <a:r>
              <a:rPr lang="ru-RU" b="1" i="1" dirty="0" smtClean="0"/>
              <a:t>Вот морозы затрещали</a:t>
            </a:r>
          </a:p>
          <a:p>
            <a:pPr>
              <a:buNone/>
            </a:pPr>
            <a:r>
              <a:rPr lang="ru-RU" b="1" i="1" dirty="0" smtClean="0"/>
              <a:t>                	И сковали все пруды,</a:t>
            </a:r>
          </a:p>
          <a:p>
            <a:pPr>
              <a:buNone/>
            </a:pPr>
            <a:r>
              <a:rPr lang="ru-RU" b="1" i="1" dirty="0" smtClean="0"/>
              <a:t> 			И мальчишки закричали</a:t>
            </a:r>
          </a:p>
          <a:p>
            <a:pPr>
              <a:buNone/>
            </a:pPr>
            <a:r>
              <a:rPr lang="ru-RU" b="1" i="1" dirty="0" smtClean="0"/>
              <a:t>			Ей «спасибо» за труды.</a:t>
            </a:r>
            <a:r>
              <a:rPr lang="ru-RU" i="1" dirty="0" smtClean="0"/>
              <a:t>     </a:t>
            </a:r>
          </a:p>
          <a:p>
            <a:pPr algn="ctr">
              <a:buNone/>
            </a:pPr>
            <a:r>
              <a:rPr lang="ru-RU" i="1" dirty="0" smtClean="0"/>
              <a:t>                                                     </a:t>
            </a:r>
            <a:r>
              <a:rPr lang="ru-RU" dirty="0" smtClean="0"/>
              <a:t>С. Есенин</a:t>
            </a:r>
          </a:p>
          <a:p>
            <a:pPr algn="ctr">
              <a:buNone/>
            </a:pPr>
            <a:r>
              <a:rPr lang="ru-RU" dirty="0" smtClean="0"/>
              <a:t>О каком физическом явлении идёт речь?</a:t>
            </a:r>
          </a:p>
          <a:p>
            <a:pPr>
              <a:buNone/>
            </a:pPr>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chemeClr val="accent2"/>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92500" lnSpcReduction="20000"/>
          </a:bodyPr>
          <a:lstStyle/>
          <a:p>
            <a:pPr lvl="0" algn="ctr">
              <a:spcBef>
                <a:spcPct val="0"/>
              </a:spcBef>
              <a:defRPr/>
            </a:pPr>
            <a:r>
              <a:rPr lang="ru-RU" sz="4400" dirty="0" smtClean="0"/>
              <a:t>кристаллизация (отвердевание)</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2</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85000" lnSpcReduction="20000"/>
          </a:bodyPr>
          <a:lstStyle/>
          <a:p>
            <a:pPr lvl="0">
              <a:buNone/>
            </a:pPr>
            <a:r>
              <a:rPr lang="ru-RU" dirty="0" smtClean="0"/>
              <a:t>		</a:t>
            </a:r>
            <a:r>
              <a:rPr lang="ru-RU" b="1" i="1" dirty="0" smtClean="0"/>
              <a:t>Как центростремительная сила,</a:t>
            </a:r>
          </a:p>
          <a:p>
            <a:pPr lvl="0">
              <a:buNone/>
            </a:pPr>
            <a:r>
              <a:rPr lang="ru-RU" b="1" i="1" dirty="0" smtClean="0"/>
              <a:t>		Открывая всей земли красу, </a:t>
            </a:r>
          </a:p>
          <a:p>
            <a:pPr lvl="0">
              <a:buNone/>
            </a:pPr>
            <a:r>
              <a:rPr lang="ru-RU" b="1" i="1" dirty="0" smtClean="0"/>
              <a:t>		Жизнь меня по северу носила</a:t>
            </a:r>
          </a:p>
          <a:p>
            <a:pPr lvl="0">
              <a:buNone/>
            </a:pPr>
            <a:r>
              <a:rPr lang="ru-RU" b="1" i="1" dirty="0" smtClean="0"/>
              <a:t>		И по рынкам знойного </a:t>
            </a:r>
            <a:r>
              <a:rPr lang="ru-RU" b="1" i="1" dirty="0" err="1" smtClean="0"/>
              <a:t>Чор-су</a:t>
            </a:r>
            <a:r>
              <a:rPr lang="ru-RU" b="1" i="1" dirty="0" smtClean="0"/>
              <a:t>…</a:t>
            </a:r>
          </a:p>
          <a:p>
            <a:pPr>
              <a:buNone/>
            </a:pPr>
            <a:r>
              <a:rPr lang="ru-RU" dirty="0" smtClean="0"/>
              <a:t>								Н. Рубцов</a:t>
            </a:r>
          </a:p>
          <a:p>
            <a:pPr algn="ctr">
              <a:buNone/>
            </a:pPr>
            <a:r>
              <a:rPr lang="ru-RU" dirty="0" smtClean="0"/>
              <a:t>Как было направлено ускорение при равномерном движении поэта от севера до </a:t>
            </a:r>
            <a:r>
              <a:rPr lang="ru-RU" dirty="0" err="1" smtClean="0"/>
              <a:t>Чор-су</a:t>
            </a:r>
            <a:r>
              <a:rPr lang="ru-RU" dirty="0" smtClean="0"/>
              <a:t>?</a:t>
            </a:r>
          </a:p>
          <a:p>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chemeClr val="accent2"/>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к центру окружности</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3</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85000" lnSpcReduction="10000"/>
          </a:bodyPr>
          <a:lstStyle/>
          <a:p>
            <a:pPr lvl="0">
              <a:buNone/>
            </a:pPr>
            <a:r>
              <a:rPr lang="ru-RU" dirty="0" smtClean="0"/>
              <a:t>		</a:t>
            </a:r>
            <a:r>
              <a:rPr lang="ru-RU" b="1" i="1" dirty="0" smtClean="0"/>
              <a:t>Шар раскаленный, золотой</a:t>
            </a:r>
          </a:p>
          <a:p>
            <a:pPr>
              <a:buNone/>
            </a:pPr>
            <a:r>
              <a:rPr lang="ru-RU" b="1" i="1" dirty="0" smtClean="0"/>
              <a:t>		Пошлет в пространство луч огромный,</a:t>
            </a:r>
          </a:p>
          <a:p>
            <a:pPr>
              <a:buNone/>
            </a:pPr>
            <a:r>
              <a:rPr lang="ru-RU" b="1" i="1" dirty="0" smtClean="0"/>
              <a:t>		И длинный конус тени темной</a:t>
            </a:r>
          </a:p>
          <a:p>
            <a:pPr>
              <a:buNone/>
            </a:pPr>
            <a:r>
              <a:rPr lang="ru-RU" b="1" i="1" dirty="0" smtClean="0"/>
              <a:t>		В пространство бросит шар другой </a:t>
            </a:r>
          </a:p>
          <a:p>
            <a:pPr>
              <a:buNone/>
            </a:pPr>
            <a:r>
              <a:rPr lang="ru-RU" dirty="0" smtClean="0"/>
              <a:t>								А. Блок</a:t>
            </a:r>
          </a:p>
          <a:p>
            <a:pPr algn="ctr">
              <a:buNone/>
            </a:pPr>
            <a:r>
              <a:rPr lang="ru-RU" dirty="0" smtClean="0"/>
              <a:t>Какой вид явлений описан в данном четверостишии?</a:t>
            </a:r>
          </a:p>
          <a:p>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chemeClr val="accent2"/>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световые явления</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4</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55000" lnSpcReduction="20000"/>
          </a:bodyPr>
          <a:lstStyle/>
          <a:p>
            <a:pPr>
              <a:buNone/>
            </a:pPr>
            <a:r>
              <a:rPr lang="ru-RU" b="1" i="1" dirty="0" smtClean="0"/>
              <a:t>			Ах, как играет этот Север!</a:t>
            </a:r>
          </a:p>
          <a:p>
            <a:pPr>
              <a:buNone/>
            </a:pPr>
            <a:r>
              <a:rPr lang="ru-RU" b="1" i="1" dirty="0" smtClean="0"/>
              <a:t>			Ах, как пылает надо мной</a:t>
            </a:r>
          </a:p>
          <a:p>
            <a:pPr>
              <a:buNone/>
            </a:pPr>
            <a:r>
              <a:rPr lang="ru-RU" b="1" i="1" dirty="0" smtClean="0"/>
              <a:t>			Разнообразных радуг веер</a:t>
            </a:r>
          </a:p>
          <a:p>
            <a:pPr>
              <a:buNone/>
            </a:pPr>
            <a:r>
              <a:rPr lang="ru-RU" b="1" i="1" dirty="0" smtClean="0"/>
              <a:t>			В его короне ледяной!</a:t>
            </a:r>
          </a:p>
          <a:p>
            <a:pPr>
              <a:buNone/>
            </a:pPr>
            <a:r>
              <a:rPr lang="ru-RU" b="1" i="1" dirty="0" smtClean="0"/>
              <a:t>			Ему, наверно, по натуре</a:t>
            </a:r>
          </a:p>
          <a:p>
            <a:pPr>
              <a:buNone/>
            </a:pPr>
            <a:r>
              <a:rPr lang="ru-RU" b="1" i="1" dirty="0" smtClean="0"/>
              <a:t>			Холодной страсти красота,</a:t>
            </a:r>
          </a:p>
          <a:p>
            <a:pPr>
              <a:buNone/>
            </a:pPr>
            <a:r>
              <a:rPr lang="ru-RU" b="1" i="1" dirty="0" smtClean="0"/>
              <a:t>			Усилием ………………………….</a:t>
            </a:r>
          </a:p>
          <a:p>
            <a:pPr>
              <a:buNone/>
            </a:pPr>
            <a:r>
              <a:rPr lang="ru-RU" b="1" i="1" dirty="0" smtClean="0"/>
              <a:t>			Преображенная в цвета…</a:t>
            </a:r>
          </a:p>
          <a:p>
            <a:pPr>
              <a:buNone/>
            </a:pPr>
            <a:r>
              <a:rPr lang="ru-RU" dirty="0" smtClean="0"/>
              <a:t>							М.А.Дудин</a:t>
            </a:r>
          </a:p>
          <a:p>
            <a:pPr>
              <a:buNone/>
            </a:pPr>
            <a:r>
              <a:rPr lang="ru-RU" dirty="0" smtClean="0"/>
              <a:t>Вставьте пропущенные слова</a:t>
            </a:r>
          </a:p>
          <a:p>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chemeClr val="accent2"/>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магнитной бури</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5</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55000" lnSpcReduction="20000"/>
          </a:bodyPr>
          <a:lstStyle/>
          <a:p>
            <a:pPr>
              <a:buNone/>
            </a:pPr>
            <a:r>
              <a:rPr lang="ru-RU" b="1" i="1" dirty="0" smtClean="0"/>
              <a:t>			Как неожиданно и ярко,</a:t>
            </a:r>
          </a:p>
          <a:p>
            <a:pPr>
              <a:buNone/>
            </a:pPr>
            <a:r>
              <a:rPr lang="ru-RU" b="1" i="1" dirty="0" smtClean="0"/>
              <a:t>			На влажной неба синеве, </a:t>
            </a:r>
          </a:p>
          <a:p>
            <a:pPr>
              <a:buNone/>
            </a:pPr>
            <a:r>
              <a:rPr lang="ru-RU" b="1" i="1" dirty="0" smtClean="0"/>
              <a:t>			Воздушная воздвиглась арка</a:t>
            </a:r>
          </a:p>
          <a:p>
            <a:pPr>
              <a:buNone/>
            </a:pPr>
            <a:r>
              <a:rPr lang="ru-RU" b="1" i="1" dirty="0" smtClean="0"/>
              <a:t>			В своем минутном торжестве!</a:t>
            </a:r>
          </a:p>
          <a:p>
            <a:pPr>
              <a:buNone/>
            </a:pPr>
            <a:r>
              <a:rPr lang="ru-RU" b="1" i="1" dirty="0" smtClean="0"/>
              <a:t>			Один конец в леса вонзила, </a:t>
            </a:r>
          </a:p>
          <a:p>
            <a:pPr>
              <a:buNone/>
            </a:pPr>
            <a:r>
              <a:rPr lang="ru-RU" b="1" i="1" dirty="0" smtClean="0"/>
              <a:t>			Другим за облако ушла – </a:t>
            </a:r>
          </a:p>
          <a:p>
            <a:pPr>
              <a:buNone/>
            </a:pPr>
            <a:r>
              <a:rPr lang="ru-RU" b="1" i="1" dirty="0" smtClean="0"/>
              <a:t>			Она полнеба охватила </a:t>
            </a:r>
          </a:p>
          <a:p>
            <a:pPr>
              <a:buNone/>
            </a:pPr>
            <a:r>
              <a:rPr lang="ru-RU" b="1" i="1" dirty="0" smtClean="0"/>
              <a:t>			И в высоте изнемогла.</a:t>
            </a:r>
            <a:r>
              <a:rPr lang="ru-RU" dirty="0" smtClean="0"/>
              <a:t>									Ф.И. Тютчев</a:t>
            </a:r>
          </a:p>
          <a:p>
            <a:pPr algn="ctr">
              <a:buNone/>
            </a:pPr>
            <a:r>
              <a:rPr lang="ru-RU" dirty="0" smtClean="0"/>
              <a:t>Какое явление описано в этих поэтических строках?</a:t>
            </a:r>
          </a:p>
          <a:p>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chemeClr val="accent2"/>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noProof="0" dirty="0" smtClean="0"/>
              <a:t>радуга</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C000"/>
          </a:solidFill>
        </p:spPr>
        <p:style>
          <a:lnRef idx="0">
            <a:schemeClr val="accent2"/>
          </a:lnRef>
          <a:fillRef idx="3">
            <a:schemeClr val="accent2"/>
          </a:fillRef>
          <a:effectRef idx="3">
            <a:schemeClr val="accent2"/>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1</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92500"/>
          </a:bodyPr>
          <a:lstStyle/>
          <a:p>
            <a:pPr>
              <a:buNone/>
            </a:pPr>
            <a:r>
              <a:rPr lang="ru-RU" b="1" i="1" dirty="0" smtClean="0"/>
              <a:t>… Слышит – «костер», говорят. А на «костре» на этом черное что-то положено, и в нем вода, точно в озере во время бури, ходуном ходит. </a:t>
            </a:r>
          </a:p>
          <a:p>
            <a:pPr algn="r">
              <a:buNone/>
            </a:pPr>
            <a:r>
              <a:rPr lang="ru-RU" sz="2800" dirty="0" smtClean="0"/>
              <a:t>М.Е. Салтыков-Щедрин «Премудрый пескарь»</a:t>
            </a:r>
          </a:p>
          <a:p>
            <a:pPr algn="ctr">
              <a:buNone/>
            </a:pPr>
            <a:r>
              <a:rPr lang="ru-RU" dirty="0" smtClean="0"/>
              <a:t>С каким процессом сравнивается буря на озере?</a:t>
            </a:r>
            <a:endParaRPr lang="ru-RU" dirty="0"/>
          </a:p>
        </p:txBody>
      </p:sp>
      <p:sp>
        <p:nvSpPr>
          <p:cNvPr id="13" name="Заголовок 1"/>
          <p:cNvSpPr txBox="1">
            <a:spLocks/>
          </p:cNvSpPr>
          <p:nvPr/>
        </p:nvSpPr>
        <p:spPr>
          <a:xfrm>
            <a:off x="6713512" y="5971654"/>
            <a:ext cx="2322984" cy="769714"/>
          </a:xfrm>
          <a:prstGeom prst="rect">
            <a:avLst/>
          </a:prstGeom>
          <a:solidFill>
            <a:srgbClr val="FFC000"/>
          </a:solidFill>
          <a:ln>
            <a:solidFill>
              <a:schemeClr val="accent2"/>
            </a:solidFill>
          </a:ln>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FFC00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noProof="0" dirty="0" smtClean="0"/>
              <a:t>кипение</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C000"/>
          </a:solidFill>
        </p:spPr>
        <p:style>
          <a:lnRef idx="0">
            <a:schemeClr val="accent2"/>
          </a:lnRef>
          <a:fillRef idx="3">
            <a:schemeClr val="accent2"/>
          </a:fillRef>
          <a:effectRef idx="3">
            <a:schemeClr val="accent2"/>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2</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92500" lnSpcReduction="20000"/>
          </a:bodyPr>
          <a:lstStyle/>
          <a:p>
            <a:pPr algn="ctr">
              <a:buNone/>
            </a:pPr>
            <a:r>
              <a:rPr lang="ru-RU" b="1" i="1" dirty="0" smtClean="0"/>
              <a:t>Из закоптевшей трубы столбом валил дым и, поднявшись высоко, так, что посмотреть – шапка валилась, рассыпался горячими углями по всей степи….</a:t>
            </a:r>
          </a:p>
          <a:p>
            <a:pPr algn="r">
              <a:buNone/>
            </a:pPr>
            <a:r>
              <a:rPr lang="ru-RU" sz="2400" dirty="0" smtClean="0"/>
              <a:t>Н.В. Гоголь «Вечера на хуторе близ Диканьки»</a:t>
            </a:r>
          </a:p>
          <a:p>
            <a:pPr algn="ctr">
              <a:buNone/>
            </a:pPr>
            <a:r>
              <a:rPr lang="ru-RU" sz="3500" dirty="0" smtClean="0"/>
              <a:t>Почему дым по мере подъема перестает быть видимым?</a:t>
            </a:r>
          </a:p>
          <a:p>
            <a:endParaRPr lang="ru-RU" dirty="0"/>
          </a:p>
        </p:txBody>
      </p:sp>
      <p:sp>
        <p:nvSpPr>
          <p:cNvPr id="13" name="Заголовок 1"/>
          <p:cNvSpPr txBox="1">
            <a:spLocks/>
          </p:cNvSpPr>
          <p:nvPr/>
        </p:nvSpPr>
        <p:spPr>
          <a:xfrm>
            <a:off x="6713512" y="5971654"/>
            <a:ext cx="2322984" cy="769714"/>
          </a:xfrm>
          <a:prstGeom prst="rect">
            <a:avLst/>
          </a:prstGeom>
          <a:solidFill>
            <a:srgbClr val="FFC000"/>
          </a:solidFill>
          <a:ln>
            <a:solidFill>
              <a:schemeClr val="accent2"/>
            </a:solidFill>
          </a:ln>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FFC00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явление диффузии</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C000"/>
          </a:solidFill>
        </p:spPr>
        <p:style>
          <a:lnRef idx="0">
            <a:schemeClr val="accent2"/>
          </a:lnRef>
          <a:fillRef idx="3">
            <a:schemeClr val="accent2"/>
          </a:fillRef>
          <a:effectRef idx="3">
            <a:schemeClr val="accent2"/>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3</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lnSpcReduction="10000"/>
          </a:bodyPr>
          <a:lstStyle/>
          <a:p>
            <a:pPr algn="ctr">
              <a:buNone/>
            </a:pPr>
            <a:r>
              <a:rPr lang="ru-RU" dirty="0" smtClean="0"/>
              <a:t>Один из героев романа А.Р. Беляева «Человек-амфибия» рассказывает: </a:t>
            </a:r>
            <a:r>
              <a:rPr lang="ru-RU" b="1" i="1" dirty="0" smtClean="0"/>
              <a:t>«Дельфины на суше гораздо тяжелее, чем в воде. Вообще у вас тут все тяжелее. Даже собственное тело».</a:t>
            </a:r>
          </a:p>
          <a:p>
            <a:pPr algn="ctr">
              <a:buNone/>
            </a:pPr>
            <a:r>
              <a:rPr lang="ru-RU" dirty="0" smtClean="0"/>
              <a:t>Прав ли автор романа? Объясните.</a:t>
            </a:r>
            <a:endParaRPr lang="ru-RU" dirty="0"/>
          </a:p>
        </p:txBody>
      </p:sp>
      <p:sp>
        <p:nvSpPr>
          <p:cNvPr id="13" name="Заголовок 1"/>
          <p:cNvSpPr txBox="1">
            <a:spLocks/>
          </p:cNvSpPr>
          <p:nvPr/>
        </p:nvSpPr>
        <p:spPr>
          <a:xfrm>
            <a:off x="6713512" y="5971654"/>
            <a:ext cx="2322984" cy="769714"/>
          </a:xfrm>
          <a:prstGeom prst="rect">
            <a:avLst/>
          </a:prstGeom>
          <a:solidFill>
            <a:srgbClr val="FFC000"/>
          </a:solidFill>
          <a:ln>
            <a:solidFill>
              <a:schemeClr val="accent2"/>
            </a:solidFill>
          </a:ln>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FFC00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62500" lnSpcReduction="20000"/>
          </a:bodyPr>
          <a:lstStyle/>
          <a:p>
            <a:pPr lvl="0" algn="ctr">
              <a:spcBef>
                <a:spcPct val="0"/>
              </a:spcBef>
              <a:defRPr/>
            </a:pPr>
            <a:r>
              <a:rPr lang="ru-RU" sz="4400" dirty="0" smtClean="0"/>
              <a:t>Прав. В жидкости сила Архимеда, действующая на тело вверх гораздо больше, чем в воздухе. </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C000"/>
          </a:solidFill>
        </p:spPr>
        <p:style>
          <a:lnRef idx="0">
            <a:schemeClr val="accent2"/>
          </a:lnRef>
          <a:fillRef idx="3">
            <a:schemeClr val="accent2"/>
          </a:fillRef>
          <a:effectRef idx="3">
            <a:schemeClr val="accent2"/>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4</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lnSpcReduction="10000"/>
          </a:bodyPr>
          <a:lstStyle/>
          <a:p>
            <a:pPr algn="ctr">
              <a:buNone/>
            </a:pPr>
            <a:r>
              <a:rPr lang="ru-RU" b="1" i="1" dirty="0" smtClean="0"/>
              <a:t>Через полчаса явился уездный лекарь, человек небольшого роста, худенький и черноволосый. Он прописал мне обычное потогонное.</a:t>
            </a:r>
          </a:p>
          <a:p>
            <a:pPr algn="r">
              <a:buNone/>
            </a:pPr>
            <a:r>
              <a:rPr lang="ru-RU" dirty="0" smtClean="0"/>
              <a:t>И.С. Тургенев «Записки охотника»</a:t>
            </a:r>
          </a:p>
          <a:p>
            <a:pPr algn="ctr">
              <a:buNone/>
            </a:pPr>
            <a:r>
              <a:rPr lang="ru-RU" dirty="0" smtClean="0"/>
              <a:t>Для чего необходимо потогонное средство?</a:t>
            </a:r>
            <a:endParaRPr lang="ru-RU" dirty="0"/>
          </a:p>
        </p:txBody>
      </p:sp>
      <p:sp>
        <p:nvSpPr>
          <p:cNvPr id="13" name="Заголовок 1"/>
          <p:cNvSpPr txBox="1">
            <a:spLocks/>
          </p:cNvSpPr>
          <p:nvPr/>
        </p:nvSpPr>
        <p:spPr>
          <a:xfrm>
            <a:off x="6713512" y="5971654"/>
            <a:ext cx="2322984" cy="769714"/>
          </a:xfrm>
          <a:prstGeom prst="rect">
            <a:avLst/>
          </a:prstGeom>
          <a:solidFill>
            <a:srgbClr val="FFC000"/>
          </a:solidFill>
          <a:ln>
            <a:solidFill>
              <a:schemeClr val="accent2"/>
            </a:solidFill>
          </a:ln>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rgbClr val="FFC00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62500" lnSpcReduction="20000"/>
          </a:bodyPr>
          <a:lstStyle/>
          <a:p>
            <a:pPr lvl="0" algn="ctr">
              <a:spcBef>
                <a:spcPct val="0"/>
              </a:spcBef>
              <a:defRPr/>
            </a:pPr>
            <a:r>
              <a:rPr lang="ru-RU" sz="4400" noProof="0" dirty="0" smtClean="0"/>
              <a:t>Выделяясь, пот испаряется с поверхности кожи, при этом температура организма понижается.</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rgbClr val="FFC000"/>
          </a:solidFill>
        </p:spPr>
        <p:style>
          <a:lnRef idx="0">
            <a:schemeClr val="accent2"/>
          </a:lnRef>
          <a:fillRef idx="3">
            <a:schemeClr val="accent2"/>
          </a:fillRef>
          <a:effectRef idx="3">
            <a:schemeClr val="accent2"/>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5</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484784"/>
            <a:ext cx="8229600" cy="3384376"/>
          </a:xfrm>
          <a:solidFill>
            <a:schemeClr val="accent5">
              <a:lumMod val="20000"/>
              <a:lumOff val="80000"/>
            </a:schemeClr>
          </a:solidFill>
        </p:spPr>
        <p:txBody>
          <a:bodyPr>
            <a:normAutofit fontScale="62500" lnSpcReduction="20000"/>
          </a:bodyPr>
          <a:lstStyle/>
          <a:p>
            <a:pPr algn="ctr">
              <a:buNone/>
            </a:pPr>
            <a:r>
              <a:rPr lang="ru-RU" b="1" i="1" dirty="0" smtClean="0"/>
              <a:t>«Миллион лет назад, - быстро подумал командир, направляя чашу, - обнаженный человек на пустынной северной тропе увидел, как в дерево ударила молния. Его племя бежало в ужасе, а он голыми руками схватил, обжигаясь, головню и, защищая ее телом от дождя, торжествующе ринулся к своей пещере, где, пронзительно рассмеявшись, швырнул головню в кучу сухих листьев и даровал своим соплеменникам лето. И люди, дрожа, подползли к огню, протянули к нему трепещущие руки и ощутили, как в пещеру вошло новое время года. Его привело беспокойное желтое пятно, повелитель погоды. И они несмело заулыбались... Так огонь стал достоянием людей»</a:t>
            </a:r>
          </a:p>
          <a:p>
            <a:pPr algn="r">
              <a:buNone/>
            </a:pPr>
            <a:r>
              <a:rPr lang="ru-RU" dirty="0" smtClean="0"/>
              <a:t>Р. </a:t>
            </a:r>
            <a:r>
              <a:rPr lang="ru-RU" dirty="0" err="1" smtClean="0"/>
              <a:t>Бредбери</a:t>
            </a:r>
            <a:r>
              <a:rPr lang="ru-RU" dirty="0" smtClean="0"/>
              <a:t> «Золотые яблоки солнца»</a:t>
            </a:r>
          </a:p>
          <a:p>
            <a:pPr algn="ctr">
              <a:buNone/>
            </a:pPr>
            <a:r>
              <a:rPr lang="ru-RU" dirty="0" smtClean="0"/>
              <a:t>Без чего процесс горения происходить не может?</a:t>
            </a:r>
            <a:endParaRPr lang="ru-RU" dirty="0"/>
          </a:p>
        </p:txBody>
      </p:sp>
      <p:sp>
        <p:nvSpPr>
          <p:cNvPr id="13" name="Заголовок 1"/>
          <p:cNvSpPr txBox="1">
            <a:spLocks/>
          </p:cNvSpPr>
          <p:nvPr/>
        </p:nvSpPr>
        <p:spPr>
          <a:xfrm>
            <a:off x="6713512" y="5971654"/>
            <a:ext cx="2322984" cy="769714"/>
          </a:xfrm>
          <a:prstGeom prst="rect">
            <a:avLst/>
          </a:prstGeom>
          <a:solidFill>
            <a:srgbClr val="FFC000"/>
          </a:solidFill>
          <a:ln>
            <a:solidFill>
              <a:schemeClr val="accent2"/>
            </a:solidFill>
          </a:ln>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941168"/>
            <a:ext cx="6732240" cy="936104"/>
          </a:xfrm>
          <a:prstGeom prst="rect">
            <a:avLst/>
          </a:prstGeom>
          <a:ln>
            <a:solidFill>
              <a:srgbClr val="FFC000"/>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lvl="0" algn="ctr">
              <a:spcBef>
                <a:spcPct val="0"/>
              </a:spcBef>
              <a:defRPr/>
            </a:pPr>
            <a:r>
              <a:rPr lang="ru-RU" sz="4400" dirty="0" smtClean="0"/>
              <a:t>без кислорода</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a:solidFill>
            <a:srgbClr val="FFC000"/>
          </a:solidFill>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ПРАВИЛА ИГРЫ</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solidFill>
            <a:schemeClr val="tx2">
              <a:lumMod val="20000"/>
              <a:lumOff val="80000"/>
            </a:schemeClr>
          </a:solidFill>
        </p:spPr>
        <p:txBody>
          <a:bodyPr>
            <a:normAutofit fontScale="70000" lnSpcReduction="20000"/>
          </a:bodyPr>
          <a:lstStyle/>
          <a:p>
            <a:pPr marL="514350" indent="-514350">
              <a:lnSpc>
                <a:spcPct val="140000"/>
              </a:lnSpc>
              <a:buFont typeface="+mj-lt"/>
              <a:buAutoNum type="arabicPeriod"/>
            </a:pPr>
            <a:r>
              <a:rPr lang="ru-RU" dirty="0" smtClean="0">
                <a:solidFill>
                  <a:srgbClr val="000099"/>
                </a:solidFill>
              </a:rPr>
              <a:t>Играет каждая команда по очереди</a:t>
            </a:r>
          </a:p>
          <a:p>
            <a:pPr marL="514350" indent="-514350">
              <a:lnSpc>
                <a:spcPct val="140000"/>
              </a:lnSpc>
              <a:buFont typeface="+mj-lt"/>
              <a:buAutoNum type="arabicPeriod"/>
            </a:pPr>
            <a:r>
              <a:rPr lang="ru-RU" dirty="0" smtClean="0">
                <a:solidFill>
                  <a:srgbClr val="000099"/>
                </a:solidFill>
              </a:rPr>
              <a:t>Выберите номинацию и ячейку с номером и щёлкни по ней мышкой.</a:t>
            </a:r>
          </a:p>
          <a:p>
            <a:pPr marL="514350" indent="-514350">
              <a:lnSpc>
                <a:spcPct val="140000"/>
              </a:lnSpc>
              <a:buFont typeface="+mj-lt"/>
              <a:buAutoNum type="arabicPeriod"/>
            </a:pPr>
            <a:r>
              <a:rPr lang="ru-RU" dirty="0" smtClean="0">
                <a:solidFill>
                  <a:srgbClr val="000099"/>
                </a:solidFill>
              </a:rPr>
              <a:t>Прочитайте открывшийся вопрос и по истечении отведенного времени дайте ответ.</a:t>
            </a:r>
          </a:p>
          <a:p>
            <a:pPr marL="514350" indent="-514350">
              <a:lnSpc>
                <a:spcPct val="140000"/>
              </a:lnSpc>
              <a:buFont typeface="+mj-lt"/>
              <a:buAutoNum type="arabicPeriod"/>
            </a:pPr>
            <a:r>
              <a:rPr lang="ru-RU" dirty="0" smtClean="0">
                <a:solidFill>
                  <a:srgbClr val="000099"/>
                </a:solidFill>
              </a:rPr>
              <a:t>За правильный ответ команда получает 2 балла</a:t>
            </a:r>
          </a:p>
          <a:p>
            <a:pPr marL="514350" indent="-514350">
              <a:lnSpc>
                <a:spcPct val="140000"/>
              </a:lnSpc>
              <a:buFont typeface="+mj-lt"/>
              <a:buAutoNum type="arabicPeriod"/>
            </a:pPr>
            <a:r>
              <a:rPr lang="ru-RU" dirty="0" smtClean="0">
                <a:solidFill>
                  <a:srgbClr val="000099"/>
                </a:solidFill>
              </a:rPr>
              <a:t>Чтобы узнать правильный ответ, щёлкни мышкой по кнопке </a:t>
            </a:r>
          </a:p>
          <a:p>
            <a:pPr marL="514350" indent="-514350">
              <a:lnSpc>
                <a:spcPct val="140000"/>
              </a:lnSpc>
              <a:buFont typeface="+mj-lt"/>
              <a:buAutoNum type="arabicPeriod"/>
            </a:pPr>
            <a:endParaRPr lang="ru-RU" dirty="0" smtClean="0">
              <a:solidFill>
                <a:srgbClr val="000099"/>
              </a:solidFill>
            </a:endParaRPr>
          </a:p>
          <a:p>
            <a:pPr marL="514350" indent="-514350">
              <a:lnSpc>
                <a:spcPct val="140000"/>
              </a:lnSpc>
              <a:buFont typeface="+mj-lt"/>
              <a:buAutoNum type="arabicPeriod"/>
            </a:pPr>
            <a:r>
              <a:rPr lang="ru-RU" dirty="0" smtClean="0">
                <a:solidFill>
                  <a:srgbClr val="000099"/>
                </a:solidFill>
              </a:rPr>
              <a:t>Чтобы продолжить игру, щёлкни мышкой по кнопке </a:t>
            </a:r>
          </a:p>
          <a:p>
            <a:endParaRPr lang="ru-RU" dirty="0"/>
          </a:p>
        </p:txBody>
      </p:sp>
      <p:sp>
        <p:nvSpPr>
          <p:cNvPr id="4" name="Заголовок 1"/>
          <p:cNvSpPr txBox="1">
            <a:spLocks/>
          </p:cNvSpPr>
          <p:nvPr/>
        </p:nvSpPr>
        <p:spPr>
          <a:xfrm>
            <a:off x="6732240" y="4725144"/>
            <a:ext cx="1728192" cy="432048"/>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5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5" name="Овал 4">
            <a:hlinkClick r:id="rId2" action="ppaction://hlinksldjump"/>
          </p:cNvPr>
          <p:cNvSpPr/>
          <p:nvPr/>
        </p:nvSpPr>
        <p:spPr>
          <a:xfrm>
            <a:off x="8028384" y="2348880"/>
            <a:ext cx="609115" cy="576064"/>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4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ru-RU" sz="4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 name="Заголовок 1">
            <a:hlinkClick r:id="rId3" action="ppaction://hlinksldjump"/>
          </p:cNvPr>
          <p:cNvSpPr txBox="1">
            <a:spLocks/>
          </p:cNvSpPr>
          <p:nvPr/>
        </p:nvSpPr>
        <p:spPr>
          <a:xfrm>
            <a:off x="5724128" y="5733256"/>
            <a:ext cx="2178968" cy="792088"/>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tx2">
              <a:lumMod val="60000"/>
              <a:lumOff val="40000"/>
            </a:schemeClr>
          </a:solidFill>
        </p:spPr>
        <p:style>
          <a:lnRef idx="0">
            <a:schemeClr val="accent5"/>
          </a:lnRef>
          <a:fillRef idx="3">
            <a:schemeClr val="accent5"/>
          </a:fillRef>
          <a:effectRef idx="3">
            <a:schemeClr val="accent5"/>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1</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lnSpcReduction="10000"/>
          </a:bodyPr>
          <a:lstStyle/>
          <a:p>
            <a:pPr algn="ctr">
              <a:buNone/>
            </a:pPr>
            <a:r>
              <a:rPr lang="ru-RU" dirty="0" smtClean="0"/>
              <a:t>Хорошо упитанная крупная молекула полихлорвинила с большой скоростью выскочила на перекресток и наехала на зазевавшуюся посреди улицы хилую, несчастную маленькую молекулу хлора. </a:t>
            </a:r>
          </a:p>
          <a:p>
            <a:pPr algn="ctr">
              <a:buNone/>
            </a:pPr>
            <a:r>
              <a:rPr lang="ru-RU" dirty="0" smtClean="0"/>
              <a:t>Кто отлетел от перекрестка? </a:t>
            </a:r>
            <a:endParaRPr lang="ru-RU" dirty="0"/>
          </a:p>
        </p:txBody>
      </p:sp>
      <p:sp>
        <p:nvSpPr>
          <p:cNvPr id="13" name="Заголовок 1"/>
          <p:cNvSpPr txBox="1">
            <a:spLocks/>
          </p:cNvSpPr>
          <p:nvPr/>
        </p:nvSpPr>
        <p:spPr>
          <a:xfrm>
            <a:off x="6713512" y="5971654"/>
            <a:ext cx="2322984" cy="769714"/>
          </a:xfrm>
          <a:prstGeom prst="rect">
            <a:avLst/>
          </a:prstGeom>
          <a:solidFill>
            <a:schemeClr val="tx2">
              <a:lumMod val="60000"/>
              <a:lumOff val="40000"/>
            </a:schemeClr>
          </a:solidFill>
          <a:ln/>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chemeClr val="tx2">
                <a:lumMod val="60000"/>
                <a:lumOff val="40000"/>
              </a:schemeClr>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62500" lnSpcReduction="20000"/>
          </a:bodyPr>
          <a:lstStyle/>
          <a:p>
            <a:pPr lvl="0" algn="ctr">
              <a:spcBef>
                <a:spcPct val="0"/>
              </a:spcBef>
              <a:defRPr/>
            </a:pPr>
            <a:r>
              <a:rPr lang="ru-RU" sz="4400" dirty="0" smtClean="0"/>
              <a:t>Молекула хлора, обладающая меньшей массой. Куда смотрит молекулярное ГАИ? </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a:solidFill>
            <a:schemeClr val="tx2">
              <a:lumMod val="60000"/>
              <a:lumOff val="40000"/>
            </a:schemeClr>
          </a:solidFill>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tx2">
              <a:lumMod val="60000"/>
              <a:lumOff val="40000"/>
            </a:schemeClr>
          </a:solidFill>
        </p:spPr>
        <p:style>
          <a:lnRef idx="0">
            <a:schemeClr val="accent5"/>
          </a:lnRef>
          <a:fillRef idx="3">
            <a:schemeClr val="accent5"/>
          </a:fillRef>
          <a:effectRef idx="3">
            <a:schemeClr val="accent5"/>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2</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chor="ctr"/>
          <a:lstStyle/>
          <a:p>
            <a:pPr algn="ctr">
              <a:buNone/>
            </a:pPr>
            <a:r>
              <a:rPr lang="ru-RU" dirty="0" smtClean="0"/>
              <a:t>Какую силу должен прилагать пятиклассник Егор Букин, чтобы одной рукой держать за шивороты в воздухе трех первоклассников, общая масса которых 53 кг?</a:t>
            </a:r>
            <a:endParaRPr lang="ru-RU" dirty="0"/>
          </a:p>
        </p:txBody>
      </p:sp>
      <p:sp>
        <p:nvSpPr>
          <p:cNvPr id="13" name="Заголовок 1"/>
          <p:cNvSpPr txBox="1">
            <a:spLocks/>
          </p:cNvSpPr>
          <p:nvPr/>
        </p:nvSpPr>
        <p:spPr>
          <a:xfrm>
            <a:off x="6713512" y="5971654"/>
            <a:ext cx="2322984" cy="769714"/>
          </a:xfrm>
          <a:prstGeom prst="rect">
            <a:avLst/>
          </a:prstGeom>
          <a:solidFill>
            <a:schemeClr val="tx2">
              <a:lumMod val="60000"/>
              <a:lumOff val="40000"/>
            </a:schemeClr>
          </a:solidFill>
          <a:ln/>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chemeClr val="tx2">
                <a:lumMod val="60000"/>
                <a:lumOff val="40000"/>
              </a:schemeClr>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62500" lnSpcReduction="20000"/>
          </a:bodyPr>
          <a:lstStyle/>
          <a:p>
            <a:pPr lvl="0" algn="ctr">
              <a:spcBef>
                <a:spcPct val="0"/>
              </a:spcBef>
              <a:defRPr/>
            </a:pPr>
            <a:r>
              <a:rPr lang="ru-RU" sz="4400" dirty="0" smtClean="0"/>
              <a:t>530 Н. </a:t>
            </a:r>
          </a:p>
          <a:p>
            <a:pPr lvl="0" algn="ctr">
              <a:spcBef>
                <a:spcPct val="0"/>
              </a:spcBef>
              <a:defRPr/>
            </a:pPr>
            <a:r>
              <a:rPr lang="ru-RU" sz="4400" dirty="0" smtClean="0"/>
              <a:t>Для трех первоклассников этого вполне достаточно.</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a:solidFill>
            <a:schemeClr val="tx2">
              <a:lumMod val="60000"/>
              <a:lumOff val="40000"/>
            </a:schemeClr>
          </a:solidFill>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tx2">
              <a:lumMod val="60000"/>
              <a:lumOff val="40000"/>
            </a:schemeClr>
          </a:solidFill>
        </p:spPr>
        <p:style>
          <a:lnRef idx="0">
            <a:schemeClr val="accent5"/>
          </a:lnRef>
          <a:fillRef idx="3">
            <a:schemeClr val="accent5"/>
          </a:fillRef>
          <a:effectRef idx="3">
            <a:schemeClr val="accent5"/>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3</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1"/>
            <a:ext cx="8229600" cy="2404864"/>
          </a:xfrm>
          <a:solidFill>
            <a:schemeClr val="accent5">
              <a:lumMod val="20000"/>
              <a:lumOff val="80000"/>
            </a:schemeClr>
          </a:solidFill>
        </p:spPr>
        <p:txBody>
          <a:bodyPr anchor="ctr"/>
          <a:lstStyle/>
          <a:p>
            <a:pPr algn="ctr">
              <a:buNone/>
            </a:pPr>
            <a:r>
              <a:rPr lang="ru-RU" dirty="0" smtClean="0"/>
              <a:t>Что за силы удерживают в земле так и не пустивший корни старый телеграфный столб?</a:t>
            </a:r>
            <a:endParaRPr lang="ru-RU" dirty="0"/>
          </a:p>
        </p:txBody>
      </p:sp>
      <p:sp>
        <p:nvSpPr>
          <p:cNvPr id="13" name="Заголовок 1"/>
          <p:cNvSpPr txBox="1">
            <a:spLocks/>
          </p:cNvSpPr>
          <p:nvPr/>
        </p:nvSpPr>
        <p:spPr>
          <a:xfrm>
            <a:off x="6713512" y="5971654"/>
            <a:ext cx="2322984" cy="769714"/>
          </a:xfrm>
          <a:prstGeom prst="rect">
            <a:avLst/>
          </a:prstGeom>
          <a:solidFill>
            <a:schemeClr val="tx2">
              <a:lumMod val="60000"/>
              <a:lumOff val="40000"/>
            </a:schemeClr>
          </a:solidFill>
          <a:ln/>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293096"/>
            <a:ext cx="6732240" cy="1143000"/>
          </a:xfrm>
          <a:prstGeom prst="rect">
            <a:avLst/>
          </a:prstGeom>
          <a:ln>
            <a:solidFill>
              <a:schemeClr val="tx2">
                <a:lumMod val="60000"/>
                <a:lumOff val="40000"/>
              </a:schemeClr>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92500" lnSpcReduction="20000"/>
          </a:bodyPr>
          <a:lstStyle/>
          <a:p>
            <a:pPr lvl="0" algn="ctr">
              <a:spcBef>
                <a:spcPct val="0"/>
              </a:spcBef>
              <a:defRPr/>
            </a:pPr>
            <a:r>
              <a:rPr lang="ru-RU" sz="4400" dirty="0" smtClean="0"/>
              <a:t>Силы трения покоя. </a:t>
            </a:r>
          </a:p>
          <a:p>
            <a:pPr lvl="0" algn="ctr">
              <a:spcBef>
                <a:spcPct val="0"/>
              </a:spcBef>
              <a:defRPr/>
            </a:pPr>
            <a:r>
              <a:rPr lang="ru-RU" sz="4400" dirty="0" smtClean="0"/>
              <a:t>Им его жалко.</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a:solidFill>
            <a:schemeClr val="tx2">
              <a:lumMod val="60000"/>
              <a:lumOff val="40000"/>
            </a:schemeClr>
          </a:solidFill>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tx2">
              <a:lumMod val="60000"/>
              <a:lumOff val="40000"/>
            </a:schemeClr>
          </a:solidFill>
        </p:spPr>
        <p:style>
          <a:lnRef idx="0">
            <a:schemeClr val="accent5"/>
          </a:lnRef>
          <a:fillRef idx="3">
            <a:schemeClr val="accent5"/>
          </a:fillRef>
          <a:effectRef idx="3">
            <a:schemeClr val="accent5"/>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4</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92500" lnSpcReduction="10000"/>
          </a:bodyPr>
          <a:lstStyle/>
          <a:p>
            <a:pPr algn="ctr">
              <a:buNone/>
            </a:pPr>
            <a:r>
              <a:rPr lang="ru-RU" dirty="0" smtClean="0"/>
              <a:t>	— Слушай, Торричелли, — сказал однажды Галилей, — раз мы все бродим по дну воздушного океана, как по дну кастрюли, давай рассчитаем давление атмосферы по формуле давления столба жидкости: Р = </a:t>
            </a:r>
            <a:r>
              <a:rPr lang="ru-RU" dirty="0" err="1" smtClean="0"/>
              <a:t>gph</a:t>
            </a:r>
            <a:r>
              <a:rPr lang="ru-RU" dirty="0" smtClean="0"/>
              <a:t>. Это же раз плюнуть! Что на это ответил Торричелли?</a:t>
            </a:r>
            <a:endParaRPr lang="ru-RU" dirty="0"/>
          </a:p>
        </p:txBody>
      </p:sp>
      <p:sp>
        <p:nvSpPr>
          <p:cNvPr id="13" name="Заголовок 1"/>
          <p:cNvSpPr txBox="1">
            <a:spLocks/>
          </p:cNvSpPr>
          <p:nvPr/>
        </p:nvSpPr>
        <p:spPr>
          <a:xfrm>
            <a:off x="6713512" y="5971654"/>
            <a:ext cx="2322984" cy="769714"/>
          </a:xfrm>
          <a:prstGeom prst="rect">
            <a:avLst/>
          </a:prstGeom>
          <a:solidFill>
            <a:schemeClr val="tx2">
              <a:lumMod val="60000"/>
              <a:lumOff val="40000"/>
            </a:schemeClr>
          </a:solidFill>
          <a:ln/>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chemeClr val="tx2">
                <a:lumMod val="60000"/>
                <a:lumOff val="40000"/>
              </a:schemeClr>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47500" lnSpcReduction="20000"/>
          </a:bodyPr>
          <a:lstStyle/>
          <a:p>
            <a:pPr lvl="0" algn="ctr">
              <a:spcBef>
                <a:spcPct val="0"/>
              </a:spcBef>
              <a:defRPr/>
            </a:pPr>
            <a:r>
              <a:rPr lang="ru-RU" sz="4400" dirty="0" smtClean="0"/>
              <a:t>— Не! — сказал Торричелли, набивая свою трубку ртутью, — у нашей кастрюли крышки нет. Потому воздух чем выше, тем жиже. И где кончается, поди узнай. Ни фига не выйдет! </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a:solidFill>
            <a:schemeClr val="tx2">
              <a:lumMod val="60000"/>
              <a:lumOff val="40000"/>
            </a:schemeClr>
          </a:solidFill>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tx2">
              <a:lumMod val="60000"/>
              <a:lumOff val="40000"/>
            </a:schemeClr>
          </a:solidFill>
        </p:spPr>
        <p:style>
          <a:lnRef idx="0">
            <a:schemeClr val="accent5"/>
          </a:lnRef>
          <a:fillRef idx="3">
            <a:schemeClr val="accent5"/>
          </a:fillRef>
          <a:effectRef idx="3">
            <a:schemeClr val="accent5"/>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5</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2980927"/>
          </a:xfrm>
          <a:solidFill>
            <a:schemeClr val="accent5">
              <a:lumMod val="20000"/>
              <a:lumOff val="80000"/>
            </a:schemeClr>
          </a:solidFill>
        </p:spPr>
        <p:txBody>
          <a:bodyPr>
            <a:normAutofit fontScale="92500"/>
          </a:bodyPr>
          <a:lstStyle/>
          <a:p>
            <a:pPr algn="ctr">
              <a:buNone/>
            </a:pPr>
            <a:r>
              <a:rPr lang="ru-RU" dirty="0" smtClean="0"/>
              <a:t>Какой из простых механизмов: рычаг, блок, ворот, наклонную плоскость, клин или винт должен использовать лентяй, чтобы получить выигрыш в работе. Не лучше ли лентяю использовать для своей вожделенной цели более сложный механизм? </a:t>
            </a:r>
            <a:endParaRPr lang="ru-RU" dirty="0"/>
          </a:p>
        </p:txBody>
      </p:sp>
      <p:sp>
        <p:nvSpPr>
          <p:cNvPr id="13" name="Заголовок 1"/>
          <p:cNvSpPr txBox="1">
            <a:spLocks/>
          </p:cNvSpPr>
          <p:nvPr/>
        </p:nvSpPr>
        <p:spPr>
          <a:xfrm>
            <a:off x="6713512" y="5971654"/>
            <a:ext cx="2322984" cy="769714"/>
          </a:xfrm>
          <a:prstGeom prst="rect">
            <a:avLst/>
          </a:prstGeom>
          <a:solidFill>
            <a:schemeClr val="tx2">
              <a:lumMod val="60000"/>
              <a:lumOff val="40000"/>
            </a:schemeClr>
          </a:solidFill>
          <a:ln/>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4734272"/>
            <a:ext cx="6732240" cy="1143000"/>
          </a:xfrm>
          <a:prstGeom prst="rect">
            <a:avLst/>
          </a:prstGeom>
          <a:ln>
            <a:solidFill>
              <a:schemeClr val="tx2">
                <a:lumMod val="60000"/>
                <a:lumOff val="40000"/>
              </a:schemeClr>
            </a:solidFill>
          </a:ln>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40000" lnSpcReduction="20000"/>
          </a:bodyPr>
          <a:lstStyle/>
          <a:p>
            <a:pPr lvl="0" algn="ctr">
              <a:spcBef>
                <a:spcPct val="0"/>
              </a:spcBef>
              <a:defRPr/>
            </a:pPr>
            <a:r>
              <a:rPr lang="ru-RU" sz="4400" dirty="0" smtClean="0"/>
              <a:t>Ни один из механизмов не даст выигрыш в работе лентяю. К сожалению, не даст и честному труженику. Во сколько раз лентяй с тружеником, используя механизм, выиграют в силе, во столько раз проиграют в расстоянии. И наоборот. </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a:solidFill>
            <a:schemeClr val="tx2">
              <a:lumMod val="60000"/>
              <a:lumOff val="40000"/>
            </a:schemeClr>
          </a:solidFill>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Источники</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4493096"/>
          </a:xfrm>
          <a:solidFill>
            <a:schemeClr val="accent1">
              <a:lumMod val="20000"/>
              <a:lumOff val="80000"/>
            </a:schemeClr>
          </a:solidFill>
        </p:spPr>
        <p:txBody>
          <a:bodyPr>
            <a:normAutofit fontScale="47500" lnSpcReduction="20000"/>
          </a:bodyPr>
          <a:lstStyle/>
          <a:p>
            <a:pPr lvl="0"/>
            <a:r>
              <a:rPr lang="ru-RU" dirty="0" smtClean="0"/>
              <a:t>Я. И. Перельман Занимательная физика. Кн.1. – М.: Наука, 1986. </a:t>
            </a:r>
          </a:p>
          <a:p>
            <a:pPr lvl="0"/>
            <a:r>
              <a:rPr lang="ru-RU" dirty="0" smtClean="0"/>
              <a:t>Я. И. Перельман Занимательная физика. Кн.2. – М.: Наука, 1986. </a:t>
            </a:r>
          </a:p>
          <a:p>
            <a:pPr lvl="0"/>
            <a:r>
              <a:rPr lang="ru-RU" dirty="0" smtClean="0"/>
              <a:t>Я. И. Перельман Физика на каждом шагу. – М.: АСТ, 2013.</a:t>
            </a:r>
          </a:p>
          <a:p>
            <a:pPr lvl="0"/>
            <a:r>
              <a:rPr lang="ru-RU" dirty="0" smtClean="0"/>
              <a:t>Л. А. Горев Занимательные опыты по физике. – М.: Просвещение, 1985</a:t>
            </a:r>
          </a:p>
          <a:p>
            <a:pPr lvl="0"/>
            <a:r>
              <a:rPr lang="ru-RU" dirty="0" smtClean="0"/>
              <a:t>А. И. </a:t>
            </a:r>
            <a:r>
              <a:rPr lang="ru-RU" dirty="0" err="1" smtClean="0"/>
              <a:t>Семке</a:t>
            </a:r>
            <a:r>
              <a:rPr lang="ru-RU" dirty="0" smtClean="0"/>
              <a:t> Нестандартные задачи по физике. Для классов </a:t>
            </a:r>
            <a:r>
              <a:rPr lang="ru-RU" dirty="0" err="1" smtClean="0"/>
              <a:t>гумманитарного</a:t>
            </a:r>
            <a:r>
              <a:rPr lang="ru-RU" dirty="0" smtClean="0"/>
              <a:t> профиля. – Ярославль: Академия развития,2007.</a:t>
            </a:r>
          </a:p>
          <a:p>
            <a:pPr lvl="0"/>
            <a:r>
              <a:rPr lang="ru-RU" dirty="0" smtClean="0"/>
              <a:t>Д. </a:t>
            </a:r>
            <a:r>
              <a:rPr lang="ru-RU" dirty="0" err="1" smtClean="0"/>
              <a:t>Ванклиф</a:t>
            </a:r>
            <a:r>
              <a:rPr lang="ru-RU" dirty="0" smtClean="0"/>
              <a:t> Физика в занимательных опытах, заданиях и моделях.- М.: </a:t>
            </a:r>
            <a:r>
              <a:rPr lang="ru-RU" dirty="0" err="1" smtClean="0"/>
              <a:t>Астрель</a:t>
            </a:r>
            <a:r>
              <a:rPr lang="ru-RU" dirty="0" smtClean="0"/>
              <a:t>, 2010.</a:t>
            </a:r>
          </a:p>
          <a:p>
            <a:pPr lvl="0"/>
            <a:r>
              <a:rPr lang="ru-RU" dirty="0" smtClean="0"/>
              <a:t>М. Н. Алексеева Физика – юным: Теплота. Электричество. М.: Просвещение, 1980</a:t>
            </a:r>
          </a:p>
          <a:p>
            <a:pPr lvl="0"/>
            <a:r>
              <a:rPr lang="ru-RU" dirty="0" smtClean="0"/>
              <a:t> Г. Остер Задачник по физике.- М.: </a:t>
            </a:r>
            <a:r>
              <a:rPr lang="ru-RU" dirty="0" err="1" smtClean="0"/>
              <a:t>Росмэн</a:t>
            </a:r>
            <a:r>
              <a:rPr lang="ru-RU" dirty="0" smtClean="0"/>
              <a:t>, 1994.</a:t>
            </a:r>
          </a:p>
          <a:p>
            <a:pPr lvl="0"/>
            <a:r>
              <a:rPr lang="ru-RU" dirty="0" smtClean="0"/>
              <a:t> Сборник стихотворений русских поэтов. – М.: </a:t>
            </a:r>
            <a:r>
              <a:rPr lang="ru-RU" dirty="0" err="1" smtClean="0"/>
              <a:t>Эксмо</a:t>
            </a:r>
            <a:r>
              <a:rPr lang="ru-RU" dirty="0" smtClean="0"/>
              <a:t>, 2015</a:t>
            </a:r>
          </a:p>
          <a:p>
            <a:pPr lvl="0"/>
            <a:r>
              <a:rPr lang="ru-RU" dirty="0" smtClean="0"/>
              <a:t> М. Е. Салтыков-Щедрин Сказки. – М.: Детская литература, 1974.</a:t>
            </a:r>
          </a:p>
          <a:p>
            <a:pPr lvl="0"/>
            <a:r>
              <a:rPr lang="ru-RU" dirty="0" smtClean="0"/>
              <a:t>И. С. Тургенев Записки охотники. – М.: Детская литература, 1969.</a:t>
            </a:r>
          </a:p>
          <a:p>
            <a:pPr lvl="0"/>
            <a:r>
              <a:rPr lang="ru-RU" dirty="0" smtClean="0"/>
              <a:t> Н. В. Гоголь Вечера на хуторе близ Диканьки. – М.: Художественная литература, 1982 .</a:t>
            </a:r>
          </a:p>
          <a:p>
            <a:pPr lvl="0"/>
            <a:r>
              <a:rPr lang="ru-RU" dirty="0" smtClean="0"/>
              <a:t>А. Р. Беляев Человек-амфибия.- М.: Художественная литература, 1992.</a:t>
            </a:r>
          </a:p>
          <a:p>
            <a:pPr lvl="0"/>
            <a:r>
              <a:rPr lang="ru-RU" dirty="0" smtClean="0"/>
              <a:t> Р. </a:t>
            </a:r>
            <a:r>
              <a:rPr lang="ru-RU" dirty="0" err="1" smtClean="0"/>
              <a:t>Брэдбери</a:t>
            </a:r>
            <a:r>
              <a:rPr lang="ru-RU" dirty="0" smtClean="0"/>
              <a:t> Золотые яблоки солнца: Сборник рассказов. – М.: ЭКСМО, 2009.</a:t>
            </a:r>
          </a:p>
          <a:p>
            <a:pPr lvl="0"/>
            <a:r>
              <a:rPr lang="ru-RU" u="sng" dirty="0" smtClean="0">
                <a:hlinkClick r:id="rId2"/>
              </a:rPr>
              <a:t>http://kakizobreli.ru/chto-izobryol-arximed/</a:t>
            </a:r>
            <a:r>
              <a:rPr lang="ru-RU" dirty="0" smtClean="0"/>
              <a:t> </a:t>
            </a:r>
          </a:p>
          <a:p>
            <a:pPr lvl="0"/>
            <a:r>
              <a:rPr lang="ru-RU" u="sng" dirty="0" smtClean="0">
                <a:hlinkClick r:id="rId3"/>
              </a:rPr>
              <a:t>https://sitekid.ru/fizika/velikie_fiziki.html</a:t>
            </a:r>
            <a:r>
              <a:rPr lang="ru-RU" dirty="0" smtClean="0"/>
              <a:t> </a:t>
            </a:r>
          </a:p>
          <a:p>
            <a:pPr lvl="0"/>
            <a:r>
              <a:rPr lang="ru-RU" u="sng" dirty="0" smtClean="0">
                <a:hlinkClick r:id="rId4"/>
              </a:rPr>
              <a:t>https://kupidonia.ru/viktoriny/viktorina-nikola-tesla</a:t>
            </a:r>
            <a:r>
              <a:rPr lang="ru-RU" dirty="0" smtClean="0"/>
              <a:t> </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4" name="Содержимое 3"/>
          <p:cNvGraphicFramePr>
            <a:graphicFrameLocks noGrp="1"/>
          </p:cNvGraphicFramePr>
          <p:nvPr>
            <p:ph idx="1"/>
          </p:nvPr>
        </p:nvGraphicFramePr>
        <p:xfrm>
          <a:off x="323529" y="332656"/>
          <a:ext cx="8424934" cy="6261986"/>
        </p:xfrm>
        <a:graphic>
          <a:graphicData uri="http://schemas.openxmlformats.org/drawingml/2006/table">
            <a:tbl>
              <a:tblPr firstRow="1" bandRow="1">
                <a:tableStyleId>{69CF1AB2-1976-4502-BF36-3FF5EA218861}</a:tableStyleId>
              </a:tblPr>
              <a:tblGrid>
                <a:gridCol w="2376263"/>
                <a:gridCol w="1224136"/>
                <a:gridCol w="1224136"/>
                <a:gridCol w="1224136"/>
                <a:gridCol w="1224136"/>
                <a:gridCol w="1152127"/>
              </a:tblGrid>
              <a:tr h="1008112">
                <a:tc>
                  <a:txBody>
                    <a:bodyPr/>
                    <a:lstStyle/>
                    <a:p>
                      <a:endParaRPr lang="ru-RU" dirty="0"/>
                    </a:p>
                  </a:txBody>
                  <a:tcPr/>
                </a:tc>
                <a:tc>
                  <a:txBody>
                    <a:bodyPr/>
                    <a:lstStyle/>
                    <a:p>
                      <a:pPr algn="ctr"/>
                      <a:endParaRPr lang="ru-RU" sz="6600"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1062958">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1008112">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1031212">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1031212">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r h="1031212">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c>
                  <a:txBody>
                    <a:bodyPr/>
                    <a:lstStyle/>
                    <a:p>
                      <a:endParaRPr lang="ru-RU" dirty="0"/>
                    </a:p>
                  </a:txBody>
                  <a:tcPr/>
                </a:tc>
              </a:tr>
            </a:tbl>
          </a:graphicData>
        </a:graphic>
      </p:graphicFrame>
      <p:sp>
        <p:nvSpPr>
          <p:cNvPr id="28" name="Овал 27">
            <a:hlinkClick r:id="rId2" action="ppaction://hlinksldjump"/>
          </p:cNvPr>
          <p:cNvSpPr/>
          <p:nvPr/>
        </p:nvSpPr>
        <p:spPr>
          <a:xfrm>
            <a:off x="2810757" y="1490690"/>
            <a:ext cx="1041163" cy="969155"/>
          </a:xfrm>
          <a:prstGeom prst="ellipse">
            <a:avLst/>
          </a:prstGeom>
          <a:solidFill>
            <a:schemeClr val="accent3">
              <a:lumMod val="75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9" name="Овал 28">
            <a:hlinkClick r:id="rId3" action="ppaction://hlinksldjump"/>
          </p:cNvPr>
          <p:cNvSpPr/>
          <p:nvPr/>
        </p:nvSpPr>
        <p:spPr>
          <a:xfrm>
            <a:off x="2804851" y="2525947"/>
            <a:ext cx="1041163" cy="969155"/>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0" name="Овал 29">
            <a:hlinkClick r:id="rId4" action="ppaction://hlinksldjump"/>
          </p:cNvPr>
          <p:cNvSpPr/>
          <p:nvPr/>
        </p:nvSpPr>
        <p:spPr>
          <a:xfrm>
            <a:off x="2815868" y="3551777"/>
            <a:ext cx="1041163" cy="969155"/>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1" name="Овал 30">
            <a:hlinkClick r:id="rId5" action="ppaction://hlinksldjump"/>
          </p:cNvPr>
          <p:cNvSpPr/>
          <p:nvPr/>
        </p:nvSpPr>
        <p:spPr>
          <a:xfrm>
            <a:off x="2804851" y="4575222"/>
            <a:ext cx="1041163" cy="969155"/>
          </a:xfrm>
          <a:prstGeom prst="ellipse">
            <a:avLst/>
          </a:prstGeom>
          <a:solidFill>
            <a:srgbClr val="FFC00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2" name="Овал 31">
            <a:hlinkClick r:id="rId6" action="ppaction://hlinksldjump"/>
          </p:cNvPr>
          <p:cNvSpPr/>
          <p:nvPr/>
        </p:nvSpPr>
        <p:spPr>
          <a:xfrm>
            <a:off x="2793834" y="5590035"/>
            <a:ext cx="1041163" cy="96915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3" name="Овал 32">
            <a:hlinkClick r:id="rId7" action="ppaction://hlinksldjump"/>
          </p:cNvPr>
          <p:cNvSpPr/>
          <p:nvPr/>
        </p:nvSpPr>
        <p:spPr>
          <a:xfrm>
            <a:off x="2810757" y="404664"/>
            <a:ext cx="1041163" cy="969155"/>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1" name="Овал 40">
            <a:hlinkClick r:id="rId8" action="ppaction://hlinksldjump"/>
          </p:cNvPr>
          <p:cNvSpPr/>
          <p:nvPr/>
        </p:nvSpPr>
        <p:spPr>
          <a:xfrm>
            <a:off x="4029782" y="1490690"/>
            <a:ext cx="1041163" cy="969155"/>
          </a:xfrm>
          <a:prstGeom prst="ellipse">
            <a:avLst/>
          </a:prstGeom>
          <a:solidFill>
            <a:schemeClr val="accent3">
              <a:lumMod val="75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2" name="Овал 41">
            <a:hlinkClick r:id="rId9" action="ppaction://hlinksldjump"/>
          </p:cNvPr>
          <p:cNvSpPr/>
          <p:nvPr/>
        </p:nvSpPr>
        <p:spPr>
          <a:xfrm>
            <a:off x="4023876" y="2525947"/>
            <a:ext cx="1041163" cy="969155"/>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3" name="Овал 42">
            <a:hlinkClick r:id="rId10" action="ppaction://hlinksldjump"/>
          </p:cNvPr>
          <p:cNvSpPr/>
          <p:nvPr/>
        </p:nvSpPr>
        <p:spPr>
          <a:xfrm>
            <a:off x="4034893" y="3551777"/>
            <a:ext cx="1041163" cy="969155"/>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4" name="Овал 43">
            <a:hlinkClick r:id="rId11" action="ppaction://hlinksldjump"/>
          </p:cNvPr>
          <p:cNvSpPr/>
          <p:nvPr/>
        </p:nvSpPr>
        <p:spPr>
          <a:xfrm>
            <a:off x="4023876" y="4575222"/>
            <a:ext cx="1041163" cy="969155"/>
          </a:xfrm>
          <a:prstGeom prst="ellipse">
            <a:avLst/>
          </a:prstGeom>
          <a:solidFill>
            <a:srgbClr val="FFC00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5" name="Овал 44">
            <a:hlinkClick r:id="rId12" action="ppaction://hlinksldjump"/>
          </p:cNvPr>
          <p:cNvSpPr/>
          <p:nvPr/>
        </p:nvSpPr>
        <p:spPr>
          <a:xfrm>
            <a:off x="4012859" y="5590035"/>
            <a:ext cx="1041163" cy="96915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6" name="Овал 45">
            <a:hlinkClick r:id="rId13" action="ppaction://hlinksldjump"/>
          </p:cNvPr>
          <p:cNvSpPr/>
          <p:nvPr/>
        </p:nvSpPr>
        <p:spPr>
          <a:xfrm>
            <a:off x="4029782" y="404664"/>
            <a:ext cx="1041163" cy="969155"/>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2</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7" name="Овал 46">
            <a:hlinkClick r:id="rId14" action="ppaction://hlinksldjump"/>
          </p:cNvPr>
          <p:cNvSpPr/>
          <p:nvPr/>
        </p:nvSpPr>
        <p:spPr>
          <a:xfrm>
            <a:off x="5259029" y="1490690"/>
            <a:ext cx="1041163" cy="969155"/>
          </a:xfrm>
          <a:prstGeom prst="ellipse">
            <a:avLst/>
          </a:prstGeom>
          <a:solidFill>
            <a:schemeClr val="accent3">
              <a:lumMod val="75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8" name="Овал 47">
            <a:hlinkClick r:id="rId15" action="ppaction://hlinksldjump"/>
          </p:cNvPr>
          <p:cNvSpPr/>
          <p:nvPr/>
        </p:nvSpPr>
        <p:spPr>
          <a:xfrm>
            <a:off x="5253123" y="2525947"/>
            <a:ext cx="1041163" cy="969155"/>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9" name="Овал 48">
            <a:hlinkClick r:id="rId16" action="ppaction://hlinksldjump"/>
          </p:cNvPr>
          <p:cNvSpPr/>
          <p:nvPr/>
        </p:nvSpPr>
        <p:spPr>
          <a:xfrm>
            <a:off x="5264140" y="3551777"/>
            <a:ext cx="1041163" cy="969155"/>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0" name="Овал 49">
            <a:hlinkClick r:id="rId17" action="ppaction://hlinksldjump"/>
          </p:cNvPr>
          <p:cNvSpPr/>
          <p:nvPr/>
        </p:nvSpPr>
        <p:spPr>
          <a:xfrm>
            <a:off x="5253123" y="4575222"/>
            <a:ext cx="1041163" cy="969155"/>
          </a:xfrm>
          <a:prstGeom prst="ellipse">
            <a:avLst/>
          </a:prstGeom>
          <a:solidFill>
            <a:srgbClr val="FFC00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1" name="Овал 50">
            <a:hlinkClick r:id="rId18" action="ppaction://hlinksldjump"/>
          </p:cNvPr>
          <p:cNvSpPr/>
          <p:nvPr/>
        </p:nvSpPr>
        <p:spPr>
          <a:xfrm>
            <a:off x="5242106" y="5590035"/>
            <a:ext cx="1041163" cy="96915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2" name="Овал 51">
            <a:hlinkClick r:id="rId19" action="ppaction://hlinksldjump"/>
          </p:cNvPr>
          <p:cNvSpPr/>
          <p:nvPr/>
        </p:nvSpPr>
        <p:spPr>
          <a:xfrm>
            <a:off x="5259029" y="404664"/>
            <a:ext cx="1041163" cy="969155"/>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3</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3" name="Овал 52">
            <a:hlinkClick r:id="rId20" action="ppaction://hlinksldjump"/>
          </p:cNvPr>
          <p:cNvSpPr/>
          <p:nvPr/>
        </p:nvSpPr>
        <p:spPr>
          <a:xfrm>
            <a:off x="6478054" y="1490690"/>
            <a:ext cx="1041163" cy="969155"/>
          </a:xfrm>
          <a:prstGeom prst="ellipse">
            <a:avLst/>
          </a:prstGeom>
          <a:solidFill>
            <a:schemeClr val="accent3">
              <a:lumMod val="75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4" name="Овал 53">
            <a:hlinkClick r:id="rId21" action="ppaction://hlinksldjump"/>
          </p:cNvPr>
          <p:cNvSpPr/>
          <p:nvPr/>
        </p:nvSpPr>
        <p:spPr>
          <a:xfrm>
            <a:off x="6472148" y="2525947"/>
            <a:ext cx="1041163" cy="969155"/>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5" name="Овал 54">
            <a:hlinkClick r:id="rId22" action="ppaction://hlinksldjump"/>
          </p:cNvPr>
          <p:cNvSpPr/>
          <p:nvPr/>
        </p:nvSpPr>
        <p:spPr>
          <a:xfrm>
            <a:off x="6483165" y="3551777"/>
            <a:ext cx="1041163" cy="969155"/>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6" name="Овал 55">
            <a:hlinkClick r:id="rId23" action="ppaction://hlinksldjump"/>
          </p:cNvPr>
          <p:cNvSpPr/>
          <p:nvPr/>
        </p:nvSpPr>
        <p:spPr>
          <a:xfrm>
            <a:off x="6472148" y="4575222"/>
            <a:ext cx="1041163" cy="969155"/>
          </a:xfrm>
          <a:prstGeom prst="ellipse">
            <a:avLst/>
          </a:prstGeom>
          <a:solidFill>
            <a:srgbClr val="FFC00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7" name="Овал 56">
            <a:hlinkClick r:id="rId24" action="ppaction://hlinksldjump"/>
          </p:cNvPr>
          <p:cNvSpPr/>
          <p:nvPr/>
        </p:nvSpPr>
        <p:spPr>
          <a:xfrm>
            <a:off x="6461131" y="5590035"/>
            <a:ext cx="1041163" cy="96915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8" name="Овал 57">
            <a:hlinkClick r:id="rId25" action="ppaction://hlinksldjump"/>
          </p:cNvPr>
          <p:cNvSpPr/>
          <p:nvPr/>
        </p:nvSpPr>
        <p:spPr>
          <a:xfrm>
            <a:off x="6478054" y="404664"/>
            <a:ext cx="1041163" cy="969155"/>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4</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9" name="Овал 58">
            <a:hlinkClick r:id="rId26" action="ppaction://hlinksldjump"/>
          </p:cNvPr>
          <p:cNvSpPr/>
          <p:nvPr/>
        </p:nvSpPr>
        <p:spPr>
          <a:xfrm>
            <a:off x="7635293" y="1478878"/>
            <a:ext cx="1041163" cy="969155"/>
          </a:xfrm>
          <a:prstGeom prst="ellipse">
            <a:avLst/>
          </a:prstGeom>
          <a:solidFill>
            <a:schemeClr val="accent3">
              <a:lumMod val="75000"/>
            </a:schemeClr>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0" name="Овал 59">
            <a:hlinkClick r:id="rId27" action="ppaction://hlinksldjump"/>
          </p:cNvPr>
          <p:cNvSpPr/>
          <p:nvPr/>
        </p:nvSpPr>
        <p:spPr>
          <a:xfrm>
            <a:off x="7629387" y="2514135"/>
            <a:ext cx="1041163" cy="969155"/>
          </a:xfrm>
          <a:prstGeom prst="ellipse">
            <a:avLst/>
          </a:prstGeom>
        </p:spPr>
        <p:style>
          <a:lnRef idx="0">
            <a:schemeClr val="accent5"/>
          </a:lnRef>
          <a:fillRef idx="3">
            <a:schemeClr val="accent5"/>
          </a:fillRef>
          <a:effectRef idx="3">
            <a:schemeClr val="accent5"/>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1" name="Овал 60">
            <a:hlinkClick r:id="rId28" action="ppaction://hlinksldjump"/>
          </p:cNvPr>
          <p:cNvSpPr/>
          <p:nvPr/>
        </p:nvSpPr>
        <p:spPr>
          <a:xfrm>
            <a:off x="7640404" y="3539965"/>
            <a:ext cx="1041163" cy="969155"/>
          </a:xfrm>
          <a:prstGeom prst="ellips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2" name="Овал 61">
            <a:hlinkClick r:id="rId29" action="ppaction://hlinksldjump"/>
          </p:cNvPr>
          <p:cNvSpPr/>
          <p:nvPr/>
        </p:nvSpPr>
        <p:spPr>
          <a:xfrm>
            <a:off x="7629387" y="4563410"/>
            <a:ext cx="1041163" cy="969155"/>
          </a:xfrm>
          <a:prstGeom prst="ellipse">
            <a:avLst/>
          </a:prstGeom>
          <a:solidFill>
            <a:srgbClr val="FFC00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3" name="Овал 62">
            <a:hlinkClick r:id="rId30" action="ppaction://hlinksldjump"/>
          </p:cNvPr>
          <p:cNvSpPr/>
          <p:nvPr/>
        </p:nvSpPr>
        <p:spPr>
          <a:xfrm>
            <a:off x="7618370" y="5578223"/>
            <a:ext cx="1041163" cy="969155"/>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4" name="Овал 63">
            <a:hlinkClick r:id="rId31" action="ppaction://hlinksldjump"/>
          </p:cNvPr>
          <p:cNvSpPr/>
          <p:nvPr/>
        </p:nvSpPr>
        <p:spPr>
          <a:xfrm>
            <a:off x="7635293" y="392852"/>
            <a:ext cx="1041163" cy="969155"/>
          </a:xfrm>
          <a:prstGeom prst="ellipse">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5</a:t>
            </a:r>
            <a:endParaRPr lang="ru-RU"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5" name="Прямоугольник 64"/>
          <p:cNvSpPr/>
          <p:nvPr/>
        </p:nvSpPr>
        <p:spPr>
          <a:xfrm>
            <a:off x="395536" y="404664"/>
            <a:ext cx="2232248" cy="936104"/>
          </a:xfrm>
          <a:prstGeom prst="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Занимательная физика</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6" name="Прямоугольник 65"/>
          <p:cNvSpPr/>
          <p:nvPr/>
        </p:nvSpPr>
        <p:spPr>
          <a:xfrm>
            <a:off x="406553" y="1495801"/>
            <a:ext cx="2232248" cy="936104"/>
          </a:xfrm>
          <a:prstGeom prst="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От Архимеда до </a:t>
            </a:r>
            <a:r>
              <a:rPr lang="ru-RU" sz="24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Теслы</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7" name="Прямоугольник 66"/>
          <p:cNvSpPr/>
          <p:nvPr/>
        </p:nvSpPr>
        <p:spPr>
          <a:xfrm>
            <a:off x="417570" y="2536964"/>
            <a:ext cx="2232248" cy="936104"/>
          </a:xfrm>
          <a:prstGeom prst="rect">
            <a:avLst/>
          </a:prstGeom>
          <a:solidFill>
            <a:srgbClr val="00B0F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Изобретения в быту</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8" name="Прямоугольник 67"/>
          <p:cNvSpPr/>
          <p:nvPr/>
        </p:nvSpPr>
        <p:spPr>
          <a:xfrm>
            <a:off x="423476" y="3561999"/>
            <a:ext cx="2232248" cy="936104"/>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Физика в поэзии</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69" name="Прямоугольник 68"/>
          <p:cNvSpPr/>
          <p:nvPr/>
        </p:nvSpPr>
        <p:spPr>
          <a:xfrm>
            <a:off x="415732" y="4581128"/>
            <a:ext cx="2232248" cy="936104"/>
          </a:xfrm>
          <a:prstGeom prst="rect">
            <a:avLst/>
          </a:prstGeom>
          <a:solidFill>
            <a:srgbClr val="FFC000"/>
          </a:solidFill>
        </p:spPr>
        <p:style>
          <a:lnRef idx="0">
            <a:schemeClr val="accent4"/>
          </a:lnRef>
          <a:fillRef idx="3">
            <a:schemeClr val="accent4"/>
          </a:fillRef>
          <a:effectRef idx="3">
            <a:schemeClr val="accent4"/>
          </a:effectRef>
          <a:fontRef idx="minor">
            <a:schemeClr val="lt1"/>
          </a:fontRef>
        </p:style>
        <p:txBody>
          <a:bodyPr rtlCol="0" anchor="ctr"/>
          <a:lstStyle/>
          <a:p>
            <a:pPr algn="ct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Физика в прозе</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70" name="Прямоугольник 69"/>
          <p:cNvSpPr/>
          <p:nvPr/>
        </p:nvSpPr>
        <p:spPr>
          <a:xfrm>
            <a:off x="412459" y="5606163"/>
            <a:ext cx="2232248" cy="936104"/>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ru-RU"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Физика </a:t>
            </a:r>
            <a:r>
              <a:rPr lang="ru-RU" sz="24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Остера</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8"/>
                    </p:tgtEl>
                  </p:cond>
                </p:stCondLst>
                <p:endSync evt="end" delay="0">
                  <p:rtn val="all"/>
                </p:endSync>
                <p:childTnLst>
                  <p:par>
                    <p:cTn id="3" fill="hold">
                      <p:stCondLst>
                        <p:cond delay="0"/>
                      </p:stCondLst>
                      <p:childTnLst>
                        <p:par>
                          <p:cTn id="4" fill="hold">
                            <p:stCondLst>
                              <p:cond delay="0"/>
                            </p:stCondLst>
                            <p:childTnLst>
                              <p:par>
                                <p:cTn id="5" presetID="6" presetClass="exit" presetSubtype="32" fill="hold" grpId="0" nodeType="clickEffect">
                                  <p:stCondLst>
                                    <p:cond delay="0"/>
                                  </p:stCondLst>
                                  <p:childTnLst>
                                    <p:animEffect transition="out" filter="circle(out)">
                                      <p:cBhvr>
                                        <p:cTn id="6" dur="1000"/>
                                        <p:tgtEl>
                                          <p:spTgt spid="28"/>
                                        </p:tgtEl>
                                      </p:cBhvr>
                                    </p:animEffect>
                                    <p:set>
                                      <p:cBhvr>
                                        <p:cTn id="7" dur="1" fill="hold">
                                          <p:stCondLst>
                                            <p:cond delay="9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8" restart="whenNotActive" fill="hold" evtFilter="cancelBubble" nodeType="interactiveSeq">
                <p:stCondLst>
                  <p:cond evt="onClick" delay="0">
                    <p:tgtEl>
                      <p:spTgt spid="29"/>
                    </p:tgtEl>
                  </p:cond>
                </p:stCondLst>
                <p:endSync evt="end" delay="0">
                  <p:rtn val="all"/>
                </p:endSync>
                <p:childTnLst>
                  <p:par>
                    <p:cTn id="9" fill="hold">
                      <p:stCondLst>
                        <p:cond delay="0"/>
                      </p:stCondLst>
                      <p:childTnLst>
                        <p:par>
                          <p:cTn id="10" fill="hold">
                            <p:stCondLst>
                              <p:cond delay="0"/>
                            </p:stCondLst>
                            <p:childTnLst>
                              <p:par>
                                <p:cTn id="11" presetID="6" presetClass="exit" presetSubtype="32" fill="hold" grpId="0" nodeType="clickEffect">
                                  <p:stCondLst>
                                    <p:cond delay="0"/>
                                  </p:stCondLst>
                                  <p:childTnLst>
                                    <p:animEffect transition="out" filter="circle(out)">
                                      <p:cBhvr>
                                        <p:cTn id="12" dur="1000"/>
                                        <p:tgtEl>
                                          <p:spTgt spid="29"/>
                                        </p:tgtEl>
                                      </p:cBhvr>
                                    </p:animEffect>
                                    <p:set>
                                      <p:cBhvr>
                                        <p:cTn id="13" dur="1" fill="hold">
                                          <p:stCondLst>
                                            <p:cond delay="99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29"/>
                  </p:tgtEl>
                </p:cond>
              </p:nextCondLst>
            </p:seq>
            <p:seq concurrent="1" nextAc="seek">
              <p:cTn id="14" restart="whenNotActive" fill="hold" evtFilter="cancelBubble" nodeType="interactiveSeq">
                <p:stCondLst>
                  <p:cond evt="onClick" delay="0">
                    <p:tgtEl>
                      <p:spTgt spid="30"/>
                    </p:tgtEl>
                  </p:cond>
                </p:stCondLst>
                <p:endSync evt="end" delay="0">
                  <p:rtn val="all"/>
                </p:endSync>
                <p:childTnLst>
                  <p:par>
                    <p:cTn id="15" fill="hold">
                      <p:stCondLst>
                        <p:cond delay="0"/>
                      </p:stCondLst>
                      <p:childTnLst>
                        <p:par>
                          <p:cTn id="16" fill="hold">
                            <p:stCondLst>
                              <p:cond delay="0"/>
                            </p:stCondLst>
                            <p:childTnLst>
                              <p:par>
                                <p:cTn id="17" presetID="6" presetClass="exit" presetSubtype="32" fill="hold" grpId="0" nodeType="clickEffect">
                                  <p:stCondLst>
                                    <p:cond delay="0"/>
                                  </p:stCondLst>
                                  <p:childTnLst>
                                    <p:animEffect transition="out" filter="circle(out)">
                                      <p:cBhvr>
                                        <p:cTn id="18" dur="1000"/>
                                        <p:tgtEl>
                                          <p:spTgt spid="30"/>
                                        </p:tgtEl>
                                      </p:cBhvr>
                                    </p:animEffect>
                                    <p:set>
                                      <p:cBhvr>
                                        <p:cTn id="19" dur="1" fill="hold">
                                          <p:stCondLst>
                                            <p:cond delay="9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0" restart="whenNotActive" fill="hold" evtFilter="cancelBubble" nodeType="interactiveSeq">
                <p:stCondLst>
                  <p:cond evt="onClick" delay="0">
                    <p:tgtEl>
                      <p:spTgt spid="31"/>
                    </p:tgtEl>
                  </p:cond>
                </p:stCondLst>
                <p:endSync evt="end" delay="0">
                  <p:rtn val="all"/>
                </p:endSync>
                <p:childTnLst>
                  <p:par>
                    <p:cTn id="21" fill="hold">
                      <p:stCondLst>
                        <p:cond delay="0"/>
                      </p:stCondLst>
                      <p:childTnLst>
                        <p:par>
                          <p:cTn id="22" fill="hold">
                            <p:stCondLst>
                              <p:cond delay="0"/>
                            </p:stCondLst>
                            <p:childTnLst>
                              <p:par>
                                <p:cTn id="23" presetID="6" presetClass="exit" presetSubtype="32" fill="hold" grpId="0" nodeType="clickEffect">
                                  <p:stCondLst>
                                    <p:cond delay="0"/>
                                  </p:stCondLst>
                                  <p:childTnLst>
                                    <p:animEffect transition="out" filter="circle(out)">
                                      <p:cBhvr>
                                        <p:cTn id="24" dur="1000"/>
                                        <p:tgtEl>
                                          <p:spTgt spid="31"/>
                                        </p:tgtEl>
                                      </p:cBhvr>
                                    </p:animEffect>
                                    <p:set>
                                      <p:cBhvr>
                                        <p:cTn id="25" dur="1" fill="hold">
                                          <p:stCondLst>
                                            <p:cond delay="999"/>
                                          </p:stCondLst>
                                        </p:cTn>
                                        <p:tgtEl>
                                          <p:spTgt spid="31"/>
                                        </p:tgtEl>
                                        <p:attrNameLst>
                                          <p:attrName>style.visibility</p:attrName>
                                        </p:attrNameLst>
                                      </p:cBhvr>
                                      <p:to>
                                        <p:strVal val="hidden"/>
                                      </p:to>
                                    </p:set>
                                  </p:childTnLst>
                                </p:cTn>
                              </p:par>
                            </p:childTnLst>
                          </p:cTn>
                        </p:par>
                      </p:childTnLst>
                    </p:cTn>
                  </p:par>
                </p:childTnLst>
              </p:cTn>
              <p:nextCondLst>
                <p:cond evt="onClick" delay="0">
                  <p:tgtEl>
                    <p:spTgt spid="31"/>
                  </p:tgtEl>
                </p:cond>
              </p:nextCondLst>
            </p:seq>
            <p:seq concurrent="1" nextAc="seek">
              <p:cTn id="26" restart="whenNotActive" fill="hold" evtFilter="cancelBubble" nodeType="interactiveSeq">
                <p:stCondLst>
                  <p:cond evt="onClick" delay="0">
                    <p:tgtEl>
                      <p:spTgt spid="32"/>
                    </p:tgtEl>
                  </p:cond>
                </p:stCondLst>
                <p:endSync evt="end" delay="0">
                  <p:rtn val="all"/>
                </p:endSync>
                <p:childTnLst>
                  <p:par>
                    <p:cTn id="27" fill="hold">
                      <p:stCondLst>
                        <p:cond delay="0"/>
                      </p:stCondLst>
                      <p:childTnLst>
                        <p:par>
                          <p:cTn id="28" fill="hold">
                            <p:stCondLst>
                              <p:cond delay="0"/>
                            </p:stCondLst>
                            <p:childTnLst>
                              <p:par>
                                <p:cTn id="29" presetID="6" presetClass="exit" presetSubtype="32" fill="hold" grpId="0" nodeType="clickEffect">
                                  <p:stCondLst>
                                    <p:cond delay="0"/>
                                  </p:stCondLst>
                                  <p:childTnLst>
                                    <p:animEffect transition="out" filter="circle(out)">
                                      <p:cBhvr>
                                        <p:cTn id="30" dur="1000"/>
                                        <p:tgtEl>
                                          <p:spTgt spid="32"/>
                                        </p:tgtEl>
                                      </p:cBhvr>
                                    </p:animEffect>
                                    <p:set>
                                      <p:cBhvr>
                                        <p:cTn id="31" dur="1" fill="hold">
                                          <p:stCondLst>
                                            <p:cond delay="9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32" restart="whenNotActive" fill="hold" evtFilter="cancelBubble" nodeType="interactiveSeq">
                <p:stCondLst>
                  <p:cond evt="onClick" delay="0">
                    <p:tgtEl>
                      <p:spTgt spid="33"/>
                    </p:tgtEl>
                  </p:cond>
                </p:stCondLst>
                <p:endSync evt="end" delay="0">
                  <p:rtn val="all"/>
                </p:endSync>
                <p:childTnLst>
                  <p:par>
                    <p:cTn id="33" fill="hold">
                      <p:stCondLst>
                        <p:cond delay="0"/>
                      </p:stCondLst>
                      <p:childTnLst>
                        <p:par>
                          <p:cTn id="34" fill="hold">
                            <p:stCondLst>
                              <p:cond delay="0"/>
                            </p:stCondLst>
                            <p:childTnLst>
                              <p:par>
                                <p:cTn id="35" presetID="6" presetClass="exit" presetSubtype="32" fill="hold" grpId="0" nodeType="clickEffect">
                                  <p:stCondLst>
                                    <p:cond delay="0"/>
                                  </p:stCondLst>
                                  <p:childTnLst>
                                    <p:animEffect transition="out" filter="circle(out)">
                                      <p:cBhvr>
                                        <p:cTn id="36" dur="1000"/>
                                        <p:tgtEl>
                                          <p:spTgt spid="33"/>
                                        </p:tgtEl>
                                      </p:cBhvr>
                                    </p:animEffect>
                                    <p:set>
                                      <p:cBhvr>
                                        <p:cTn id="37" dur="1" fill="hold">
                                          <p:stCondLst>
                                            <p:cond delay="999"/>
                                          </p:stCondLst>
                                        </p:cTn>
                                        <p:tgtEl>
                                          <p:spTgt spid="33"/>
                                        </p:tgtEl>
                                        <p:attrNameLst>
                                          <p:attrName>style.visibility</p:attrName>
                                        </p:attrNameLst>
                                      </p:cBhvr>
                                      <p:to>
                                        <p:strVal val="hidden"/>
                                      </p:to>
                                    </p:set>
                                  </p:childTnLst>
                                </p:cTn>
                              </p:par>
                            </p:childTnLst>
                          </p:cTn>
                        </p:par>
                      </p:childTnLst>
                    </p:cTn>
                  </p:par>
                </p:childTnLst>
              </p:cTn>
              <p:nextCondLst>
                <p:cond evt="onClick" delay="0">
                  <p:tgtEl>
                    <p:spTgt spid="33"/>
                  </p:tgtEl>
                </p:cond>
              </p:nextCondLst>
            </p:seq>
            <p:seq concurrent="1" nextAc="seek">
              <p:cTn id="38" restart="whenNotActive" fill="hold" evtFilter="cancelBubble" nodeType="interactiveSeq">
                <p:stCondLst>
                  <p:cond evt="onClick" delay="0">
                    <p:tgtEl>
                      <p:spTgt spid="41"/>
                    </p:tgtEl>
                  </p:cond>
                </p:stCondLst>
                <p:endSync evt="end" delay="0">
                  <p:rtn val="all"/>
                </p:endSync>
                <p:childTnLst>
                  <p:par>
                    <p:cTn id="39" fill="hold">
                      <p:stCondLst>
                        <p:cond delay="0"/>
                      </p:stCondLst>
                      <p:childTnLst>
                        <p:par>
                          <p:cTn id="40" fill="hold">
                            <p:stCondLst>
                              <p:cond delay="0"/>
                            </p:stCondLst>
                            <p:childTnLst>
                              <p:par>
                                <p:cTn id="41" presetID="6" presetClass="exit" presetSubtype="32" fill="hold" grpId="0" nodeType="clickEffect">
                                  <p:stCondLst>
                                    <p:cond delay="0"/>
                                  </p:stCondLst>
                                  <p:childTnLst>
                                    <p:animEffect transition="out" filter="circle(out)">
                                      <p:cBhvr>
                                        <p:cTn id="42" dur="1000"/>
                                        <p:tgtEl>
                                          <p:spTgt spid="41"/>
                                        </p:tgtEl>
                                      </p:cBhvr>
                                    </p:animEffect>
                                    <p:set>
                                      <p:cBhvr>
                                        <p:cTn id="43" dur="1" fill="hold">
                                          <p:stCondLst>
                                            <p:cond delay="999"/>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44" restart="whenNotActive" fill="hold" evtFilter="cancelBubble" nodeType="interactiveSeq">
                <p:stCondLst>
                  <p:cond evt="onClick" delay="0">
                    <p:tgtEl>
                      <p:spTgt spid="42"/>
                    </p:tgtEl>
                  </p:cond>
                </p:stCondLst>
                <p:endSync evt="end" delay="0">
                  <p:rtn val="all"/>
                </p:endSync>
                <p:childTnLst>
                  <p:par>
                    <p:cTn id="45" fill="hold">
                      <p:stCondLst>
                        <p:cond delay="0"/>
                      </p:stCondLst>
                      <p:childTnLst>
                        <p:par>
                          <p:cTn id="46" fill="hold">
                            <p:stCondLst>
                              <p:cond delay="0"/>
                            </p:stCondLst>
                            <p:childTnLst>
                              <p:par>
                                <p:cTn id="47" presetID="6" presetClass="exit" presetSubtype="32" fill="hold" grpId="0" nodeType="clickEffect">
                                  <p:stCondLst>
                                    <p:cond delay="0"/>
                                  </p:stCondLst>
                                  <p:childTnLst>
                                    <p:animEffect transition="out" filter="circle(out)">
                                      <p:cBhvr>
                                        <p:cTn id="48" dur="1000"/>
                                        <p:tgtEl>
                                          <p:spTgt spid="42"/>
                                        </p:tgtEl>
                                      </p:cBhvr>
                                    </p:animEffect>
                                    <p:set>
                                      <p:cBhvr>
                                        <p:cTn id="49" dur="1" fill="hold">
                                          <p:stCondLst>
                                            <p:cond delay="999"/>
                                          </p:stCondLst>
                                        </p:cTn>
                                        <p:tgtEl>
                                          <p:spTgt spid="42"/>
                                        </p:tgtEl>
                                        <p:attrNameLst>
                                          <p:attrName>style.visibility</p:attrName>
                                        </p:attrNameLst>
                                      </p:cBhvr>
                                      <p:to>
                                        <p:strVal val="hidden"/>
                                      </p:to>
                                    </p:set>
                                  </p:childTnLst>
                                </p:cTn>
                              </p:par>
                            </p:childTnLst>
                          </p:cTn>
                        </p:par>
                      </p:childTnLst>
                    </p:cTn>
                  </p:par>
                </p:childTnLst>
              </p:cTn>
              <p:nextCondLst>
                <p:cond evt="onClick" delay="0">
                  <p:tgtEl>
                    <p:spTgt spid="42"/>
                  </p:tgtEl>
                </p:cond>
              </p:nextCondLst>
            </p:seq>
            <p:seq concurrent="1" nextAc="seek">
              <p:cTn id="50" restart="whenNotActive" fill="hold" evtFilter="cancelBubble" nodeType="interactiveSeq">
                <p:stCondLst>
                  <p:cond evt="onClick" delay="0">
                    <p:tgtEl>
                      <p:spTgt spid="43"/>
                    </p:tgtEl>
                  </p:cond>
                </p:stCondLst>
                <p:endSync evt="end" delay="0">
                  <p:rtn val="all"/>
                </p:endSync>
                <p:childTnLst>
                  <p:par>
                    <p:cTn id="51" fill="hold">
                      <p:stCondLst>
                        <p:cond delay="0"/>
                      </p:stCondLst>
                      <p:childTnLst>
                        <p:par>
                          <p:cTn id="52" fill="hold">
                            <p:stCondLst>
                              <p:cond delay="0"/>
                            </p:stCondLst>
                            <p:childTnLst>
                              <p:par>
                                <p:cTn id="53" presetID="6" presetClass="exit" presetSubtype="32" fill="hold" grpId="0" nodeType="clickEffect">
                                  <p:stCondLst>
                                    <p:cond delay="0"/>
                                  </p:stCondLst>
                                  <p:childTnLst>
                                    <p:animEffect transition="out" filter="circle(out)">
                                      <p:cBhvr>
                                        <p:cTn id="54" dur="1000"/>
                                        <p:tgtEl>
                                          <p:spTgt spid="43"/>
                                        </p:tgtEl>
                                      </p:cBhvr>
                                    </p:animEffect>
                                    <p:set>
                                      <p:cBhvr>
                                        <p:cTn id="55" dur="1" fill="hold">
                                          <p:stCondLst>
                                            <p:cond delay="999"/>
                                          </p:stCondLst>
                                        </p:cTn>
                                        <p:tgtEl>
                                          <p:spTgt spid="43"/>
                                        </p:tgtEl>
                                        <p:attrNameLst>
                                          <p:attrName>style.visibility</p:attrName>
                                        </p:attrNameLst>
                                      </p:cBhvr>
                                      <p:to>
                                        <p:strVal val="hidden"/>
                                      </p:to>
                                    </p:set>
                                  </p:childTnLst>
                                </p:cTn>
                              </p:par>
                            </p:childTnLst>
                          </p:cTn>
                        </p:par>
                      </p:childTnLst>
                    </p:cTn>
                  </p:par>
                </p:childTnLst>
              </p:cTn>
              <p:nextCondLst>
                <p:cond evt="onClick" delay="0">
                  <p:tgtEl>
                    <p:spTgt spid="43"/>
                  </p:tgtEl>
                </p:cond>
              </p:nextCondLst>
            </p:seq>
            <p:seq concurrent="1" nextAc="seek">
              <p:cTn id="56" restart="whenNotActive" fill="hold" evtFilter="cancelBubble" nodeType="interactiveSeq">
                <p:stCondLst>
                  <p:cond evt="onClick" delay="0">
                    <p:tgtEl>
                      <p:spTgt spid="44"/>
                    </p:tgtEl>
                  </p:cond>
                </p:stCondLst>
                <p:endSync evt="end" delay="0">
                  <p:rtn val="all"/>
                </p:endSync>
                <p:childTnLst>
                  <p:par>
                    <p:cTn id="57" fill="hold">
                      <p:stCondLst>
                        <p:cond delay="0"/>
                      </p:stCondLst>
                      <p:childTnLst>
                        <p:par>
                          <p:cTn id="58" fill="hold">
                            <p:stCondLst>
                              <p:cond delay="0"/>
                            </p:stCondLst>
                            <p:childTnLst>
                              <p:par>
                                <p:cTn id="59" presetID="6" presetClass="exit" presetSubtype="32" fill="hold" grpId="0" nodeType="clickEffect">
                                  <p:stCondLst>
                                    <p:cond delay="0"/>
                                  </p:stCondLst>
                                  <p:childTnLst>
                                    <p:animEffect transition="out" filter="circle(out)">
                                      <p:cBhvr>
                                        <p:cTn id="60" dur="1000"/>
                                        <p:tgtEl>
                                          <p:spTgt spid="44"/>
                                        </p:tgtEl>
                                      </p:cBhvr>
                                    </p:animEffect>
                                    <p:set>
                                      <p:cBhvr>
                                        <p:cTn id="61" dur="1" fill="hold">
                                          <p:stCondLst>
                                            <p:cond delay="999"/>
                                          </p:stCondLst>
                                        </p:cTn>
                                        <p:tgtEl>
                                          <p:spTgt spid="44"/>
                                        </p:tgtEl>
                                        <p:attrNameLst>
                                          <p:attrName>style.visibility</p:attrName>
                                        </p:attrNameLst>
                                      </p:cBhvr>
                                      <p:to>
                                        <p:strVal val="hidden"/>
                                      </p:to>
                                    </p:set>
                                  </p:childTnLst>
                                </p:cTn>
                              </p:par>
                            </p:childTnLst>
                          </p:cTn>
                        </p:par>
                      </p:childTnLst>
                    </p:cTn>
                  </p:par>
                </p:childTnLst>
              </p:cTn>
              <p:nextCondLst>
                <p:cond evt="onClick" delay="0">
                  <p:tgtEl>
                    <p:spTgt spid="44"/>
                  </p:tgtEl>
                </p:cond>
              </p:nextCondLst>
            </p:seq>
            <p:seq concurrent="1" nextAc="seek">
              <p:cTn id="62" restart="whenNotActive" fill="hold" evtFilter="cancelBubble" nodeType="interactiveSeq">
                <p:stCondLst>
                  <p:cond evt="onClick" delay="0">
                    <p:tgtEl>
                      <p:spTgt spid="45"/>
                    </p:tgtEl>
                  </p:cond>
                </p:stCondLst>
                <p:endSync evt="end" delay="0">
                  <p:rtn val="all"/>
                </p:endSync>
                <p:childTnLst>
                  <p:par>
                    <p:cTn id="63" fill="hold">
                      <p:stCondLst>
                        <p:cond delay="0"/>
                      </p:stCondLst>
                      <p:childTnLst>
                        <p:par>
                          <p:cTn id="64" fill="hold">
                            <p:stCondLst>
                              <p:cond delay="0"/>
                            </p:stCondLst>
                            <p:childTnLst>
                              <p:par>
                                <p:cTn id="65" presetID="6" presetClass="exit" presetSubtype="32" fill="hold" grpId="0" nodeType="clickEffect">
                                  <p:stCondLst>
                                    <p:cond delay="0"/>
                                  </p:stCondLst>
                                  <p:childTnLst>
                                    <p:animEffect transition="out" filter="circle(out)">
                                      <p:cBhvr>
                                        <p:cTn id="66" dur="1000"/>
                                        <p:tgtEl>
                                          <p:spTgt spid="45"/>
                                        </p:tgtEl>
                                      </p:cBhvr>
                                    </p:animEffect>
                                    <p:set>
                                      <p:cBhvr>
                                        <p:cTn id="67" dur="1" fill="hold">
                                          <p:stCondLst>
                                            <p:cond delay="999"/>
                                          </p:stCondLst>
                                        </p:cTn>
                                        <p:tgtEl>
                                          <p:spTgt spid="45"/>
                                        </p:tgtEl>
                                        <p:attrNameLst>
                                          <p:attrName>style.visibility</p:attrName>
                                        </p:attrNameLst>
                                      </p:cBhvr>
                                      <p:to>
                                        <p:strVal val="hidden"/>
                                      </p:to>
                                    </p:set>
                                  </p:childTnLst>
                                </p:cTn>
                              </p:par>
                            </p:childTnLst>
                          </p:cTn>
                        </p:par>
                      </p:childTnLst>
                    </p:cTn>
                  </p:par>
                </p:childTnLst>
              </p:cTn>
              <p:nextCondLst>
                <p:cond evt="onClick" delay="0">
                  <p:tgtEl>
                    <p:spTgt spid="45"/>
                  </p:tgtEl>
                </p:cond>
              </p:nextCondLst>
            </p:seq>
            <p:seq concurrent="1" nextAc="seek">
              <p:cTn id="68" restart="whenNotActive" fill="hold" evtFilter="cancelBubble" nodeType="interactiveSeq">
                <p:stCondLst>
                  <p:cond evt="onClick" delay="0">
                    <p:tgtEl>
                      <p:spTgt spid="46"/>
                    </p:tgtEl>
                  </p:cond>
                </p:stCondLst>
                <p:endSync evt="end" delay="0">
                  <p:rtn val="all"/>
                </p:endSync>
                <p:childTnLst>
                  <p:par>
                    <p:cTn id="69" fill="hold">
                      <p:stCondLst>
                        <p:cond delay="0"/>
                      </p:stCondLst>
                      <p:childTnLst>
                        <p:par>
                          <p:cTn id="70" fill="hold">
                            <p:stCondLst>
                              <p:cond delay="0"/>
                            </p:stCondLst>
                            <p:childTnLst>
                              <p:par>
                                <p:cTn id="71" presetID="6" presetClass="exit" presetSubtype="32" fill="hold" grpId="0" nodeType="clickEffect">
                                  <p:stCondLst>
                                    <p:cond delay="0"/>
                                  </p:stCondLst>
                                  <p:childTnLst>
                                    <p:animEffect transition="out" filter="circle(out)">
                                      <p:cBhvr>
                                        <p:cTn id="72" dur="1000"/>
                                        <p:tgtEl>
                                          <p:spTgt spid="46"/>
                                        </p:tgtEl>
                                      </p:cBhvr>
                                    </p:animEffect>
                                    <p:set>
                                      <p:cBhvr>
                                        <p:cTn id="73" dur="1" fill="hold">
                                          <p:stCondLst>
                                            <p:cond delay="999"/>
                                          </p:stCondLst>
                                        </p:cTn>
                                        <p:tgtEl>
                                          <p:spTgt spid="46"/>
                                        </p:tgtEl>
                                        <p:attrNameLst>
                                          <p:attrName>style.visibility</p:attrName>
                                        </p:attrNameLst>
                                      </p:cBhvr>
                                      <p:to>
                                        <p:strVal val="hidden"/>
                                      </p:to>
                                    </p:set>
                                  </p:childTnLst>
                                </p:cTn>
                              </p:par>
                            </p:childTnLst>
                          </p:cTn>
                        </p:par>
                      </p:childTnLst>
                    </p:cTn>
                  </p:par>
                </p:childTnLst>
              </p:cTn>
              <p:nextCondLst>
                <p:cond evt="onClick" delay="0">
                  <p:tgtEl>
                    <p:spTgt spid="46"/>
                  </p:tgtEl>
                </p:cond>
              </p:nextCondLst>
            </p:seq>
            <p:seq concurrent="1" nextAc="seek">
              <p:cTn id="74" restart="whenNotActive" fill="hold" evtFilter="cancelBubble" nodeType="interactiveSeq">
                <p:stCondLst>
                  <p:cond evt="onClick" delay="0">
                    <p:tgtEl>
                      <p:spTgt spid="47"/>
                    </p:tgtEl>
                  </p:cond>
                </p:stCondLst>
                <p:endSync evt="end" delay="0">
                  <p:rtn val="all"/>
                </p:endSync>
                <p:childTnLst>
                  <p:par>
                    <p:cTn id="75" fill="hold">
                      <p:stCondLst>
                        <p:cond delay="0"/>
                      </p:stCondLst>
                      <p:childTnLst>
                        <p:par>
                          <p:cTn id="76" fill="hold">
                            <p:stCondLst>
                              <p:cond delay="0"/>
                            </p:stCondLst>
                            <p:childTnLst>
                              <p:par>
                                <p:cTn id="77" presetID="6" presetClass="exit" presetSubtype="32" fill="hold" grpId="0" nodeType="clickEffect">
                                  <p:stCondLst>
                                    <p:cond delay="0"/>
                                  </p:stCondLst>
                                  <p:childTnLst>
                                    <p:animEffect transition="out" filter="circle(out)">
                                      <p:cBhvr>
                                        <p:cTn id="78" dur="1000"/>
                                        <p:tgtEl>
                                          <p:spTgt spid="47"/>
                                        </p:tgtEl>
                                      </p:cBhvr>
                                    </p:animEffect>
                                    <p:set>
                                      <p:cBhvr>
                                        <p:cTn id="79" dur="1" fill="hold">
                                          <p:stCondLst>
                                            <p:cond delay="999"/>
                                          </p:stCondLst>
                                        </p:cTn>
                                        <p:tgtEl>
                                          <p:spTgt spid="47"/>
                                        </p:tgtEl>
                                        <p:attrNameLst>
                                          <p:attrName>style.visibility</p:attrName>
                                        </p:attrNameLst>
                                      </p:cBhvr>
                                      <p:to>
                                        <p:strVal val="hidden"/>
                                      </p:to>
                                    </p:set>
                                  </p:childTnLst>
                                </p:cTn>
                              </p:par>
                            </p:childTnLst>
                          </p:cTn>
                        </p:par>
                      </p:childTnLst>
                    </p:cTn>
                  </p:par>
                </p:childTnLst>
              </p:cTn>
              <p:nextCondLst>
                <p:cond evt="onClick" delay="0">
                  <p:tgtEl>
                    <p:spTgt spid="47"/>
                  </p:tgtEl>
                </p:cond>
              </p:nextCondLst>
            </p:seq>
            <p:seq concurrent="1" nextAc="seek">
              <p:cTn id="80" restart="whenNotActive" fill="hold" evtFilter="cancelBubble" nodeType="interactiveSeq">
                <p:stCondLst>
                  <p:cond evt="onClick" delay="0">
                    <p:tgtEl>
                      <p:spTgt spid="48"/>
                    </p:tgtEl>
                  </p:cond>
                </p:stCondLst>
                <p:endSync evt="end" delay="0">
                  <p:rtn val="all"/>
                </p:endSync>
                <p:childTnLst>
                  <p:par>
                    <p:cTn id="81" fill="hold">
                      <p:stCondLst>
                        <p:cond delay="0"/>
                      </p:stCondLst>
                      <p:childTnLst>
                        <p:par>
                          <p:cTn id="82" fill="hold">
                            <p:stCondLst>
                              <p:cond delay="0"/>
                            </p:stCondLst>
                            <p:childTnLst>
                              <p:par>
                                <p:cTn id="83" presetID="6" presetClass="exit" presetSubtype="32" fill="hold" grpId="0" nodeType="clickEffect">
                                  <p:stCondLst>
                                    <p:cond delay="0"/>
                                  </p:stCondLst>
                                  <p:childTnLst>
                                    <p:animEffect transition="out" filter="circle(out)">
                                      <p:cBhvr>
                                        <p:cTn id="84" dur="1000"/>
                                        <p:tgtEl>
                                          <p:spTgt spid="48"/>
                                        </p:tgtEl>
                                      </p:cBhvr>
                                    </p:animEffect>
                                    <p:set>
                                      <p:cBhvr>
                                        <p:cTn id="85" dur="1" fill="hold">
                                          <p:stCondLst>
                                            <p:cond delay="999"/>
                                          </p:stCondLst>
                                        </p:cTn>
                                        <p:tgtEl>
                                          <p:spTgt spid="48"/>
                                        </p:tgtEl>
                                        <p:attrNameLst>
                                          <p:attrName>style.visibility</p:attrName>
                                        </p:attrNameLst>
                                      </p:cBhvr>
                                      <p:to>
                                        <p:strVal val="hidden"/>
                                      </p:to>
                                    </p:set>
                                  </p:childTnLst>
                                </p:cTn>
                              </p:par>
                            </p:childTnLst>
                          </p:cTn>
                        </p:par>
                      </p:childTnLst>
                    </p:cTn>
                  </p:par>
                </p:childTnLst>
              </p:cTn>
              <p:nextCondLst>
                <p:cond evt="onClick" delay="0">
                  <p:tgtEl>
                    <p:spTgt spid="48"/>
                  </p:tgtEl>
                </p:cond>
              </p:nextCondLst>
            </p:seq>
            <p:seq concurrent="1" nextAc="seek">
              <p:cTn id="86" restart="whenNotActive" fill="hold" evtFilter="cancelBubble" nodeType="interactiveSeq">
                <p:stCondLst>
                  <p:cond evt="onClick" delay="0">
                    <p:tgtEl>
                      <p:spTgt spid="49"/>
                    </p:tgtEl>
                  </p:cond>
                </p:stCondLst>
                <p:endSync evt="end" delay="0">
                  <p:rtn val="all"/>
                </p:endSync>
                <p:childTnLst>
                  <p:par>
                    <p:cTn id="87" fill="hold">
                      <p:stCondLst>
                        <p:cond delay="0"/>
                      </p:stCondLst>
                      <p:childTnLst>
                        <p:par>
                          <p:cTn id="88" fill="hold">
                            <p:stCondLst>
                              <p:cond delay="0"/>
                            </p:stCondLst>
                            <p:childTnLst>
                              <p:par>
                                <p:cTn id="89" presetID="6" presetClass="exit" presetSubtype="32" fill="hold" grpId="0" nodeType="clickEffect">
                                  <p:stCondLst>
                                    <p:cond delay="0"/>
                                  </p:stCondLst>
                                  <p:childTnLst>
                                    <p:animEffect transition="out" filter="circle(out)">
                                      <p:cBhvr>
                                        <p:cTn id="90" dur="1000"/>
                                        <p:tgtEl>
                                          <p:spTgt spid="49"/>
                                        </p:tgtEl>
                                      </p:cBhvr>
                                    </p:animEffect>
                                    <p:set>
                                      <p:cBhvr>
                                        <p:cTn id="91" dur="1" fill="hold">
                                          <p:stCondLst>
                                            <p:cond delay="999"/>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49"/>
                  </p:tgtEl>
                </p:cond>
              </p:nextCondLst>
            </p:seq>
            <p:seq concurrent="1" nextAc="seek">
              <p:cTn id="92" restart="whenNotActive" fill="hold" evtFilter="cancelBubble" nodeType="interactiveSeq">
                <p:stCondLst>
                  <p:cond evt="onClick" delay="0">
                    <p:tgtEl>
                      <p:spTgt spid="50"/>
                    </p:tgtEl>
                  </p:cond>
                </p:stCondLst>
                <p:endSync evt="end" delay="0">
                  <p:rtn val="all"/>
                </p:endSync>
                <p:childTnLst>
                  <p:par>
                    <p:cTn id="93" fill="hold">
                      <p:stCondLst>
                        <p:cond delay="0"/>
                      </p:stCondLst>
                      <p:childTnLst>
                        <p:par>
                          <p:cTn id="94" fill="hold">
                            <p:stCondLst>
                              <p:cond delay="0"/>
                            </p:stCondLst>
                            <p:childTnLst>
                              <p:par>
                                <p:cTn id="95" presetID="6" presetClass="exit" presetSubtype="32" fill="hold" grpId="0" nodeType="clickEffect">
                                  <p:stCondLst>
                                    <p:cond delay="0"/>
                                  </p:stCondLst>
                                  <p:childTnLst>
                                    <p:animEffect transition="out" filter="circle(out)">
                                      <p:cBhvr>
                                        <p:cTn id="96" dur="1000"/>
                                        <p:tgtEl>
                                          <p:spTgt spid="50"/>
                                        </p:tgtEl>
                                      </p:cBhvr>
                                    </p:animEffect>
                                    <p:set>
                                      <p:cBhvr>
                                        <p:cTn id="97" dur="1" fill="hold">
                                          <p:stCondLst>
                                            <p:cond delay="999"/>
                                          </p:stCondLst>
                                        </p:cTn>
                                        <p:tgtEl>
                                          <p:spTgt spid="50"/>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98" restart="whenNotActive" fill="hold" evtFilter="cancelBubble" nodeType="interactiveSeq">
                <p:stCondLst>
                  <p:cond evt="onClick" delay="0">
                    <p:tgtEl>
                      <p:spTgt spid="51"/>
                    </p:tgtEl>
                  </p:cond>
                </p:stCondLst>
                <p:endSync evt="end" delay="0">
                  <p:rtn val="all"/>
                </p:endSync>
                <p:childTnLst>
                  <p:par>
                    <p:cTn id="99" fill="hold">
                      <p:stCondLst>
                        <p:cond delay="0"/>
                      </p:stCondLst>
                      <p:childTnLst>
                        <p:par>
                          <p:cTn id="100" fill="hold">
                            <p:stCondLst>
                              <p:cond delay="0"/>
                            </p:stCondLst>
                            <p:childTnLst>
                              <p:par>
                                <p:cTn id="101" presetID="6" presetClass="exit" presetSubtype="32" fill="hold" grpId="0" nodeType="clickEffect">
                                  <p:stCondLst>
                                    <p:cond delay="0"/>
                                  </p:stCondLst>
                                  <p:childTnLst>
                                    <p:animEffect transition="out" filter="circle(out)">
                                      <p:cBhvr>
                                        <p:cTn id="102" dur="1000"/>
                                        <p:tgtEl>
                                          <p:spTgt spid="51"/>
                                        </p:tgtEl>
                                      </p:cBhvr>
                                    </p:animEffect>
                                    <p:set>
                                      <p:cBhvr>
                                        <p:cTn id="103" dur="1" fill="hold">
                                          <p:stCondLst>
                                            <p:cond delay="999"/>
                                          </p:stCondLst>
                                        </p:cTn>
                                        <p:tgtEl>
                                          <p:spTgt spid="51"/>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104" restart="whenNotActive" fill="hold" evtFilter="cancelBubble" nodeType="interactiveSeq">
                <p:stCondLst>
                  <p:cond evt="onClick" delay="0">
                    <p:tgtEl>
                      <p:spTgt spid="52"/>
                    </p:tgtEl>
                  </p:cond>
                </p:stCondLst>
                <p:endSync evt="end" delay="0">
                  <p:rtn val="all"/>
                </p:endSync>
                <p:childTnLst>
                  <p:par>
                    <p:cTn id="105" fill="hold">
                      <p:stCondLst>
                        <p:cond delay="0"/>
                      </p:stCondLst>
                      <p:childTnLst>
                        <p:par>
                          <p:cTn id="106" fill="hold">
                            <p:stCondLst>
                              <p:cond delay="0"/>
                            </p:stCondLst>
                            <p:childTnLst>
                              <p:par>
                                <p:cTn id="107" presetID="6" presetClass="exit" presetSubtype="32" fill="hold" grpId="0" nodeType="clickEffect">
                                  <p:stCondLst>
                                    <p:cond delay="0"/>
                                  </p:stCondLst>
                                  <p:childTnLst>
                                    <p:animEffect transition="out" filter="circle(out)">
                                      <p:cBhvr>
                                        <p:cTn id="108" dur="1000"/>
                                        <p:tgtEl>
                                          <p:spTgt spid="52"/>
                                        </p:tgtEl>
                                      </p:cBhvr>
                                    </p:animEffect>
                                    <p:set>
                                      <p:cBhvr>
                                        <p:cTn id="109" dur="1" fill="hold">
                                          <p:stCondLst>
                                            <p:cond delay="999"/>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10" restart="whenNotActive" fill="hold" evtFilter="cancelBubble" nodeType="interactiveSeq">
                <p:stCondLst>
                  <p:cond evt="onClick" delay="0">
                    <p:tgtEl>
                      <p:spTgt spid="53"/>
                    </p:tgtEl>
                  </p:cond>
                </p:stCondLst>
                <p:endSync evt="end" delay="0">
                  <p:rtn val="all"/>
                </p:endSync>
                <p:childTnLst>
                  <p:par>
                    <p:cTn id="111" fill="hold">
                      <p:stCondLst>
                        <p:cond delay="0"/>
                      </p:stCondLst>
                      <p:childTnLst>
                        <p:par>
                          <p:cTn id="112" fill="hold">
                            <p:stCondLst>
                              <p:cond delay="0"/>
                            </p:stCondLst>
                            <p:childTnLst>
                              <p:par>
                                <p:cTn id="113" presetID="6" presetClass="exit" presetSubtype="32" fill="hold" grpId="0" nodeType="clickEffect">
                                  <p:stCondLst>
                                    <p:cond delay="0"/>
                                  </p:stCondLst>
                                  <p:childTnLst>
                                    <p:animEffect transition="out" filter="circle(out)">
                                      <p:cBhvr>
                                        <p:cTn id="114" dur="1000"/>
                                        <p:tgtEl>
                                          <p:spTgt spid="53"/>
                                        </p:tgtEl>
                                      </p:cBhvr>
                                    </p:animEffect>
                                    <p:set>
                                      <p:cBhvr>
                                        <p:cTn id="115" dur="1" fill="hold">
                                          <p:stCondLst>
                                            <p:cond delay="999"/>
                                          </p:stCondLst>
                                        </p:cTn>
                                        <p:tgtEl>
                                          <p:spTgt spid="53"/>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116" restart="whenNotActive" fill="hold" evtFilter="cancelBubble" nodeType="interactiveSeq">
                <p:stCondLst>
                  <p:cond evt="onClick" delay="0">
                    <p:tgtEl>
                      <p:spTgt spid="54"/>
                    </p:tgtEl>
                  </p:cond>
                </p:stCondLst>
                <p:endSync evt="end" delay="0">
                  <p:rtn val="all"/>
                </p:endSync>
                <p:childTnLst>
                  <p:par>
                    <p:cTn id="117" fill="hold">
                      <p:stCondLst>
                        <p:cond delay="0"/>
                      </p:stCondLst>
                      <p:childTnLst>
                        <p:par>
                          <p:cTn id="118" fill="hold">
                            <p:stCondLst>
                              <p:cond delay="0"/>
                            </p:stCondLst>
                            <p:childTnLst>
                              <p:par>
                                <p:cTn id="119" presetID="6" presetClass="exit" presetSubtype="32" fill="hold" grpId="0" nodeType="clickEffect">
                                  <p:stCondLst>
                                    <p:cond delay="0"/>
                                  </p:stCondLst>
                                  <p:childTnLst>
                                    <p:animEffect transition="out" filter="circle(out)">
                                      <p:cBhvr>
                                        <p:cTn id="120" dur="1000"/>
                                        <p:tgtEl>
                                          <p:spTgt spid="54"/>
                                        </p:tgtEl>
                                      </p:cBhvr>
                                    </p:animEffect>
                                    <p:set>
                                      <p:cBhvr>
                                        <p:cTn id="121" dur="1" fill="hold">
                                          <p:stCondLst>
                                            <p:cond delay="999"/>
                                          </p:stCondLst>
                                        </p:cTn>
                                        <p:tgtEl>
                                          <p:spTgt spid="54"/>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122" restart="whenNotActive" fill="hold" evtFilter="cancelBubble" nodeType="interactiveSeq">
                <p:stCondLst>
                  <p:cond evt="onClick" delay="0">
                    <p:tgtEl>
                      <p:spTgt spid="55"/>
                    </p:tgtEl>
                  </p:cond>
                </p:stCondLst>
                <p:endSync evt="end" delay="0">
                  <p:rtn val="all"/>
                </p:endSync>
                <p:childTnLst>
                  <p:par>
                    <p:cTn id="123" fill="hold">
                      <p:stCondLst>
                        <p:cond delay="0"/>
                      </p:stCondLst>
                      <p:childTnLst>
                        <p:par>
                          <p:cTn id="124" fill="hold">
                            <p:stCondLst>
                              <p:cond delay="0"/>
                            </p:stCondLst>
                            <p:childTnLst>
                              <p:par>
                                <p:cTn id="125" presetID="6" presetClass="exit" presetSubtype="32" fill="hold" grpId="0" nodeType="clickEffect">
                                  <p:stCondLst>
                                    <p:cond delay="0"/>
                                  </p:stCondLst>
                                  <p:childTnLst>
                                    <p:animEffect transition="out" filter="circle(out)">
                                      <p:cBhvr>
                                        <p:cTn id="126" dur="1000"/>
                                        <p:tgtEl>
                                          <p:spTgt spid="55"/>
                                        </p:tgtEl>
                                      </p:cBhvr>
                                    </p:animEffect>
                                    <p:set>
                                      <p:cBhvr>
                                        <p:cTn id="127" dur="1" fill="hold">
                                          <p:stCondLst>
                                            <p:cond delay="999"/>
                                          </p:stCondLst>
                                        </p:cTn>
                                        <p:tgtEl>
                                          <p:spTgt spid="55"/>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128" restart="whenNotActive" fill="hold" evtFilter="cancelBubble" nodeType="interactiveSeq">
                <p:stCondLst>
                  <p:cond evt="onClick" delay="0">
                    <p:tgtEl>
                      <p:spTgt spid="56"/>
                    </p:tgtEl>
                  </p:cond>
                </p:stCondLst>
                <p:endSync evt="end" delay="0">
                  <p:rtn val="all"/>
                </p:endSync>
                <p:childTnLst>
                  <p:par>
                    <p:cTn id="129" fill="hold">
                      <p:stCondLst>
                        <p:cond delay="0"/>
                      </p:stCondLst>
                      <p:childTnLst>
                        <p:par>
                          <p:cTn id="130" fill="hold">
                            <p:stCondLst>
                              <p:cond delay="0"/>
                            </p:stCondLst>
                            <p:childTnLst>
                              <p:par>
                                <p:cTn id="131" presetID="6" presetClass="exit" presetSubtype="32" fill="hold" grpId="0" nodeType="clickEffect">
                                  <p:stCondLst>
                                    <p:cond delay="0"/>
                                  </p:stCondLst>
                                  <p:childTnLst>
                                    <p:animEffect transition="out" filter="circle(out)">
                                      <p:cBhvr>
                                        <p:cTn id="132" dur="1000"/>
                                        <p:tgtEl>
                                          <p:spTgt spid="56"/>
                                        </p:tgtEl>
                                      </p:cBhvr>
                                    </p:animEffect>
                                    <p:set>
                                      <p:cBhvr>
                                        <p:cTn id="133" dur="1" fill="hold">
                                          <p:stCondLst>
                                            <p:cond delay="999"/>
                                          </p:stCondLst>
                                        </p:cTn>
                                        <p:tgtEl>
                                          <p:spTgt spid="56"/>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34" restart="whenNotActive" fill="hold" evtFilter="cancelBubble" nodeType="interactiveSeq">
                <p:stCondLst>
                  <p:cond evt="onClick" delay="0">
                    <p:tgtEl>
                      <p:spTgt spid="57"/>
                    </p:tgtEl>
                  </p:cond>
                </p:stCondLst>
                <p:endSync evt="end" delay="0">
                  <p:rtn val="all"/>
                </p:endSync>
                <p:childTnLst>
                  <p:par>
                    <p:cTn id="135" fill="hold">
                      <p:stCondLst>
                        <p:cond delay="0"/>
                      </p:stCondLst>
                      <p:childTnLst>
                        <p:par>
                          <p:cTn id="136" fill="hold">
                            <p:stCondLst>
                              <p:cond delay="0"/>
                            </p:stCondLst>
                            <p:childTnLst>
                              <p:par>
                                <p:cTn id="137" presetID="6" presetClass="exit" presetSubtype="32" fill="hold" grpId="0" nodeType="clickEffect">
                                  <p:stCondLst>
                                    <p:cond delay="0"/>
                                  </p:stCondLst>
                                  <p:childTnLst>
                                    <p:animEffect transition="out" filter="circle(out)">
                                      <p:cBhvr>
                                        <p:cTn id="138" dur="1000"/>
                                        <p:tgtEl>
                                          <p:spTgt spid="57"/>
                                        </p:tgtEl>
                                      </p:cBhvr>
                                    </p:animEffect>
                                    <p:set>
                                      <p:cBhvr>
                                        <p:cTn id="139" dur="1" fill="hold">
                                          <p:stCondLst>
                                            <p:cond delay="999"/>
                                          </p:stCondLst>
                                        </p:cTn>
                                        <p:tgtEl>
                                          <p:spTgt spid="57"/>
                                        </p:tgtEl>
                                        <p:attrNameLst>
                                          <p:attrName>style.visibility</p:attrName>
                                        </p:attrNameLst>
                                      </p:cBhvr>
                                      <p:to>
                                        <p:strVal val="hidden"/>
                                      </p:to>
                                    </p:set>
                                  </p:childTnLst>
                                </p:cTn>
                              </p:par>
                            </p:childTnLst>
                          </p:cTn>
                        </p:par>
                      </p:childTnLst>
                    </p:cTn>
                  </p:par>
                </p:childTnLst>
              </p:cTn>
              <p:nextCondLst>
                <p:cond evt="onClick" delay="0">
                  <p:tgtEl>
                    <p:spTgt spid="57"/>
                  </p:tgtEl>
                </p:cond>
              </p:nextCondLst>
            </p:seq>
            <p:seq concurrent="1" nextAc="seek">
              <p:cTn id="140" restart="whenNotActive" fill="hold" evtFilter="cancelBubble" nodeType="interactiveSeq">
                <p:stCondLst>
                  <p:cond evt="onClick" delay="0">
                    <p:tgtEl>
                      <p:spTgt spid="58"/>
                    </p:tgtEl>
                  </p:cond>
                </p:stCondLst>
                <p:endSync evt="end" delay="0">
                  <p:rtn val="all"/>
                </p:endSync>
                <p:childTnLst>
                  <p:par>
                    <p:cTn id="141" fill="hold">
                      <p:stCondLst>
                        <p:cond delay="0"/>
                      </p:stCondLst>
                      <p:childTnLst>
                        <p:par>
                          <p:cTn id="142" fill="hold">
                            <p:stCondLst>
                              <p:cond delay="0"/>
                            </p:stCondLst>
                            <p:childTnLst>
                              <p:par>
                                <p:cTn id="143" presetID="6" presetClass="exit" presetSubtype="32" fill="hold" grpId="0" nodeType="clickEffect">
                                  <p:stCondLst>
                                    <p:cond delay="0"/>
                                  </p:stCondLst>
                                  <p:childTnLst>
                                    <p:animEffect transition="out" filter="circle(out)">
                                      <p:cBhvr>
                                        <p:cTn id="144" dur="1000"/>
                                        <p:tgtEl>
                                          <p:spTgt spid="58"/>
                                        </p:tgtEl>
                                      </p:cBhvr>
                                    </p:animEffect>
                                    <p:set>
                                      <p:cBhvr>
                                        <p:cTn id="145" dur="1" fill="hold">
                                          <p:stCondLst>
                                            <p:cond delay="99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46" restart="whenNotActive" fill="hold" evtFilter="cancelBubble" nodeType="interactiveSeq">
                <p:stCondLst>
                  <p:cond evt="onClick" delay="0">
                    <p:tgtEl>
                      <p:spTgt spid="59"/>
                    </p:tgtEl>
                  </p:cond>
                </p:stCondLst>
                <p:endSync evt="end" delay="0">
                  <p:rtn val="all"/>
                </p:endSync>
                <p:childTnLst>
                  <p:par>
                    <p:cTn id="147" fill="hold">
                      <p:stCondLst>
                        <p:cond delay="0"/>
                      </p:stCondLst>
                      <p:childTnLst>
                        <p:par>
                          <p:cTn id="148" fill="hold">
                            <p:stCondLst>
                              <p:cond delay="0"/>
                            </p:stCondLst>
                            <p:childTnLst>
                              <p:par>
                                <p:cTn id="149" presetID="6" presetClass="exit" presetSubtype="32" fill="hold" grpId="0" nodeType="clickEffect">
                                  <p:stCondLst>
                                    <p:cond delay="0"/>
                                  </p:stCondLst>
                                  <p:childTnLst>
                                    <p:animEffect transition="out" filter="circle(out)">
                                      <p:cBhvr>
                                        <p:cTn id="150" dur="1000"/>
                                        <p:tgtEl>
                                          <p:spTgt spid="59"/>
                                        </p:tgtEl>
                                      </p:cBhvr>
                                    </p:animEffect>
                                    <p:set>
                                      <p:cBhvr>
                                        <p:cTn id="151" dur="1" fill="hold">
                                          <p:stCondLst>
                                            <p:cond delay="9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59"/>
                  </p:tgtEl>
                </p:cond>
              </p:nextCondLst>
            </p:seq>
            <p:seq concurrent="1" nextAc="seek">
              <p:cTn id="152" restart="whenNotActive" fill="hold" evtFilter="cancelBubble" nodeType="interactiveSeq">
                <p:stCondLst>
                  <p:cond evt="onClick" delay="0">
                    <p:tgtEl>
                      <p:spTgt spid="60"/>
                    </p:tgtEl>
                  </p:cond>
                </p:stCondLst>
                <p:endSync evt="end" delay="0">
                  <p:rtn val="all"/>
                </p:endSync>
                <p:childTnLst>
                  <p:par>
                    <p:cTn id="153" fill="hold">
                      <p:stCondLst>
                        <p:cond delay="0"/>
                      </p:stCondLst>
                      <p:childTnLst>
                        <p:par>
                          <p:cTn id="154" fill="hold">
                            <p:stCondLst>
                              <p:cond delay="0"/>
                            </p:stCondLst>
                            <p:childTnLst>
                              <p:par>
                                <p:cTn id="155" presetID="6" presetClass="exit" presetSubtype="32" fill="hold" grpId="0" nodeType="clickEffect">
                                  <p:stCondLst>
                                    <p:cond delay="0"/>
                                  </p:stCondLst>
                                  <p:childTnLst>
                                    <p:animEffect transition="out" filter="circle(out)">
                                      <p:cBhvr>
                                        <p:cTn id="156" dur="1000"/>
                                        <p:tgtEl>
                                          <p:spTgt spid="60"/>
                                        </p:tgtEl>
                                      </p:cBhvr>
                                    </p:animEffect>
                                    <p:set>
                                      <p:cBhvr>
                                        <p:cTn id="157" dur="1" fill="hold">
                                          <p:stCondLst>
                                            <p:cond delay="999"/>
                                          </p:stCondLst>
                                        </p:cTn>
                                        <p:tgtEl>
                                          <p:spTgt spid="60"/>
                                        </p:tgtEl>
                                        <p:attrNameLst>
                                          <p:attrName>style.visibility</p:attrName>
                                        </p:attrNameLst>
                                      </p:cBhvr>
                                      <p:to>
                                        <p:strVal val="hidden"/>
                                      </p:to>
                                    </p:set>
                                  </p:childTnLst>
                                </p:cTn>
                              </p:par>
                            </p:childTnLst>
                          </p:cTn>
                        </p:par>
                      </p:childTnLst>
                    </p:cTn>
                  </p:par>
                </p:childTnLst>
              </p:cTn>
              <p:nextCondLst>
                <p:cond evt="onClick" delay="0">
                  <p:tgtEl>
                    <p:spTgt spid="60"/>
                  </p:tgtEl>
                </p:cond>
              </p:nextCondLst>
            </p:seq>
            <p:seq concurrent="1" nextAc="seek">
              <p:cTn id="158" restart="whenNotActive" fill="hold" evtFilter="cancelBubble" nodeType="interactiveSeq">
                <p:stCondLst>
                  <p:cond evt="onClick" delay="0">
                    <p:tgtEl>
                      <p:spTgt spid="61"/>
                    </p:tgtEl>
                  </p:cond>
                </p:stCondLst>
                <p:endSync evt="end" delay="0">
                  <p:rtn val="all"/>
                </p:endSync>
                <p:childTnLst>
                  <p:par>
                    <p:cTn id="159" fill="hold">
                      <p:stCondLst>
                        <p:cond delay="0"/>
                      </p:stCondLst>
                      <p:childTnLst>
                        <p:par>
                          <p:cTn id="160" fill="hold">
                            <p:stCondLst>
                              <p:cond delay="0"/>
                            </p:stCondLst>
                            <p:childTnLst>
                              <p:par>
                                <p:cTn id="161" presetID="6" presetClass="exit" presetSubtype="32" fill="hold" grpId="0" nodeType="clickEffect">
                                  <p:stCondLst>
                                    <p:cond delay="0"/>
                                  </p:stCondLst>
                                  <p:childTnLst>
                                    <p:animEffect transition="out" filter="circle(out)">
                                      <p:cBhvr>
                                        <p:cTn id="162" dur="1000"/>
                                        <p:tgtEl>
                                          <p:spTgt spid="61"/>
                                        </p:tgtEl>
                                      </p:cBhvr>
                                    </p:animEffect>
                                    <p:set>
                                      <p:cBhvr>
                                        <p:cTn id="163" dur="1" fill="hold">
                                          <p:stCondLst>
                                            <p:cond delay="999"/>
                                          </p:stCondLst>
                                        </p:cTn>
                                        <p:tgtEl>
                                          <p:spTgt spid="61"/>
                                        </p:tgtEl>
                                        <p:attrNameLst>
                                          <p:attrName>style.visibility</p:attrName>
                                        </p:attrNameLst>
                                      </p:cBhvr>
                                      <p:to>
                                        <p:strVal val="hidden"/>
                                      </p:to>
                                    </p:set>
                                  </p:childTnLst>
                                </p:cTn>
                              </p:par>
                            </p:childTnLst>
                          </p:cTn>
                        </p:par>
                      </p:childTnLst>
                    </p:cTn>
                  </p:par>
                </p:childTnLst>
              </p:cTn>
              <p:nextCondLst>
                <p:cond evt="onClick" delay="0">
                  <p:tgtEl>
                    <p:spTgt spid="61"/>
                  </p:tgtEl>
                </p:cond>
              </p:nextCondLst>
            </p:seq>
            <p:seq concurrent="1" nextAc="seek">
              <p:cTn id="164" restart="whenNotActive" fill="hold" evtFilter="cancelBubble" nodeType="interactiveSeq">
                <p:stCondLst>
                  <p:cond evt="onClick" delay="0">
                    <p:tgtEl>
                      <p:spTgt spid="62"/>
                    </p:tgtEl>
                  </p:cond>
                </p:stCondLst>
                <p:endSync evt="end" delay="0">
                  <p:rtn val="all"/>
                </p:endSync>
                <p:childTnLst>
                  <p:par>
                    <p:cTn id="165" fill="hold">
                      <p:stCondLst>
                        <p:cond delay="0"/>
                      </p:stCondLst>
                      <p:childTnLst>
                        <p:par>
                          <p:cTn id="166" fill="hold">
                            <p:stCondLst>
                              <p:cond delay="0"/>
                            </p:stCondLst>
                            <p:childTnLst>
                              <p:par>
                                <p:cTn id="167" presetID="6" presetClass="exit" presetSubtype="32" fill="hold" grpId="0" nodeType="clickEffect">
                                  <p:stCondLst>
                                    <p:cond delay="0"/>
                                  </p:stCondLst>
                                  <p:childTnLst>
                                    <p:animEffect transition="out" filter="circle(out)">
                                      <p:cBhvr>
                                        <p:cTn id="168" dur="1000"/>
                                        <p:tgtEl>
                                          <p:spTgt spid="62"/>
                                        </p:tgtEl>
                                      </p:cBhvr>
                                    </p:animEffect>
                                    <p:set>
                                      <p:cBhvr>
                                        <p:cTn id="169" dur="1" fill="hold">
                                          <p:stCondLst>
                                            <p:cond delay="999"/>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70" restart="whenNotActive" fill="hold" evtFilter="cancelBubble" nodeType="interactiveSeq">
                <p:stCondLst>
                  <p:cond evt="onClick" delay="0">
                    <p:tgtEl>
                      <p:spTgt spid="63"/>
                    </p:tgtEl>
                  </p:cond>
                </p:stCondLst>
                <p:endSync evt="end" delay="0">
                  <p:rtn val="all"/>
                </p:endSync>
                <p:childTnLst>
                  <p:par>
                    <p:cTn id="171" fill="hold">
                      <p:stCondLst>
                        <p:cond delay="0"/>
                      </p:stCondLst>
                      <p:childTnLst>
                        <p:par>
                          <p:cTn id="172" fill="hold">
                            <p:stCondLst>
                              <p:cond delay="0"/>
                            </p:stCondLst>
                            <p:childTnLst>
                              <p:par>
                                <p:cTn id="173" presetID="6" presetClass="exit" presetSubtype="32" fill="hold" grpId="0" nodeType="clickEffect">
                                  <p:stCondLst>
                                    <p:cond delay="0"/>
                                  </p:stCondLst>
                                  <p:childTnLst>
                                    <p:animEffect transition="out" filter="circle(out)">
                                      <p:cBhvr>
                                        <p:cTn id="174" dur="1000"/>
                                        <p:tgtEl>
                                          <p:spTgt spid="63"/>
                                        </p:tgtEl>
                                      </p:cBhvr>
                                    </p:animEffect>
                                    <p:set>
                                      <p:cBhvr>
                                        <p:cTn id="175" dur="1" fill="hold">
                                          <p:stCondLst>
                                            <p:cond delay="999"/>
                                          </p:stCondLst>
                                        </p:cTn>
                                        <p:tgtEl>
                                          <p:spTgt spid="63"/>
                                        </p:tgtEl>
                                        <p:attrNameLst>
                                          <p:attrName>style.visibility</p:attrName>
                                        </p:attrNameLst>
                                      </p:cBhvr>
                                      <p:to>
                                        <p:strVal val="hidden"/>
                                      </p:to>
                                    </p:set>
                                  </p:childTnLst>
                                </p:cTn>
                              </p:par>
                            </p:childTnLst>
                          </p:cTn>
                        </p:par>
                      </p:childTnLst>
                    </p:cTn>
                  </p:par>
                </p:childTnLst>
              </p:cTn>
              <p:nextCondLst>
                <p:cond evt="onClick" delay="0">
                  <p:tgtEl>
                    <p:spTgt spid="63"/>
                  </p:tgtEl>
                </p:cond>
              </p:nextCondLst>
            </p:seq>
            <p:seq concurrent="1" nextAc="seek">
              <p:cTn id="176" restart="whenNotActive" fill="hold" evtFilter="cancelBubble" nodeType="interactiveSeq">
                <p:stCondLst>
                  <p:cond evt="onClick" delay="0">
                    <p:tgtEl>
                      <p:spTgt spid="64"/>
                    </p:tgtEl>
                  </p:cond>
                </p:stCondLst>
                <p:endSync evt="end" delay="0">
                  <p:rtn val="all"/>
                </p:endSync>
                <p:childTnLst>
                  <p:par>
                    <p:cTn id="177" fill="hold">
                      <p:stCondLst>
                        <p:cond delay="0"/>
                      </p:stCondLst>
                      <p:childTnLst>
                        <p:par>
                          <p:cTn id="178" fill="hold">
                            <p:stCondLst>
                              <p:cond delay="0"/>
                            </p:stCondLst>
                            <p:childTnLst>
                              <p:par>
                                <p:cTn id="179" presetID="6" presetClass="exit" presetSubtype="32" fill="hold" grpId="0" nodeType="clickEffect">
                                  <p:stCondLst>
                                    <p:cond delay="0"/>
                                  </p:stCondLst>
                                  <p:childTnLst>
                                    <p:animEffect transition="out" filter="circle(out)">
                                      <p:cBhvr>
                                        <p:cTn id="180" dur="1000"/>
                                        <p:tgtEl>
                                          <p:spTgt spid="64"/>
                                        </p:tgtEl>
                                      </p:cBhvr>
                                    </p:animEffect>
                                    <p:set>
                                      <p:cBhvr>
                                        <p:cTn id="181" dur="1" fill="hold">
                                          <p:stCondLst>
                                            <p:cond delay="999"/>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childTnLst>
        </p:cTn>
      </p:par>
    </p:tnLst>
    <p:bldLst>
      <p:bldP spid="28" grpId="0" animBg="1"/>
      <p:bldP spid="29" grpId="0" animBg="1"/>
      <p:bldP spid="30" grpId="0" animBg="1"/>
      <p:bldP spid="31" grpId="0" animBg="1"/>
      <p:bldP spid="32" grpId="0" animBg="1"/>
      <p:bldP spid="33"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1</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0"/>
            <a:ext cx="8229600" cy="1180727"/>
          </a:xfrm>
          <a:solidFill>
            <a:schemeClr val="accent5">
              <a:lumMod val="20000"/>
              <a:lumOff val="80000"/>
            </a:schemeClr>
          </a:solidFill>
        </p:spPr>
        <p:txBody>
          <a:bodyPr>
            <a:normAutofit/>
          </a:bodyPr>
          <a:lstStyle/>
          <a:p>
            <a:pPr lvl="0" algn="ctr">
              <a:buNone/>
            </a:pPr>
            <a:r>
              <a:rPr lang="ru-RU" dirty="0" smtClean="0"/>
              <a:t>Можно ли разбивая скорлупу яйца, узнать, сырое оно или вареное?</a:t>
            </a:r>
          </a:p>
          <a:p>
            <a:pPr>
              <a:buNone/>
            </a:pPr>
            <a:endParaRPr lang="ru-RU" dirty="0"/>
          </a:p>
        </p:txBody>
      </p:sp>
      <p:sp>
        <p:nvSpPr>
          <p:cNvPr id="5" name="Овал 4"/>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6" name="Группа 5"/>
          <p:cNvGrpSpPr/>
          <p:nvPr/>
        </p:nvGrpSpPr>
        <p:grpSpPr>
          <a:xfrm>
            <a:off x="762416" y="5657828"/>
            <a:ext cx="142876" cy="714380"/>
            <a:chOff x="6072198" y="1071546"/>
            <a:chExt cx="142876" cy="714380"/>
          </a:xfrm>
        </p:grpSpPr>
        <p:sp>
          <p:nvSpPr>
            <p:cNvPr id="7" name="Равнобедренный треугольник 6"/>
            <p:cNvSpPr/>
            <p:nvPr/>
          </p:nvSpPr>
          <p:spPr>
            <a:xfrm>
              <a:off x="6072198" y="1071546"/>
              <a:ext cx="142876" cy="571504"/>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sp>
          <p:nvSpPr>
            <p:cNvPr id="8" name="Блок-схема: объединение 7"/>
            <p:cNvSpPr/>
            <p:nvPr/>
          </p:nvSpPr>
          <p:spPr>
            <a:xfrm>
              <a:off x="6072198" y="1643050"/>
              <a:ext cx="142876" cy="142876"/>
            </a:xfrm>
            <a:prstGeom prst="flowChartMerg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grpSp>
      <p:sp>
        <p:nvSpPr>
          <p:cNvPr id="9" name="TextBox 8"/>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10" name="TextBox 9"/>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11" name="TextBox 10"/>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12" name="TextBox 11"/>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656184" y="2924944"/>
            <a:ext cx="6732240" cy="2952328"/>
          </a:xfrm>
          <a:prstGeom prst="rect">
            <a:avLst/>
          </a:prstGeom>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55000" lnSpcReduction="20000"/>
          </a:bodyPr>
          <a:lstStyle/>
          <a:p>
            <a:pPr lvl="0" algn="ctr">
              <a:spcBef>
                <a:spcPct val="0"/>
              </a:spcBef>
              <a:defRPr/>
            </a:pPr>
            <a:r>
              <a:rPr lang="ru-RU" sz="4400" dirty="0" smtClean="0"/>
              <a:t>Достаточно разместить яйцо на столе и раскрутить его как юлу. Если яйцо вареное, то оно закрутится быстро и резво. А вот сырое яйцо сложно заставить крутиться. Причиной данного явления считается то, что внутри вареного яйца, все части уже твердые и они могут двигаться как одно целое, а вот в сыром белок и желток еще жидкий, так что он не может двигаться одновременно со скорлупой. </a:t>
            </a:r>
            <a:endParaRPr kumimoji="0" lang="ru-RU" sz="440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2</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1"/>
            <a:ext cx="8229600" cy="1684783"/>
          </a:xfrm>
          <a:solidFill>
            <a:schemeClr val="accent5">
              <a:lumMod val="20000"/>
              <a:lumOff val="80000"/>
            </a:schemeClr>
          </a:solidFill>
        </p:spPr>
        <p:txBody>
          <a:bodyPr/>
          <a:lstStyle/>
          <a:p>
            <a:pPr lvl="0" algn="ctr">
              <a:buNone/>
            </a:pPr>
            <a:r>
              <a:rPr lang="ru-RU" dirty="0" smtClean="0"/>
              <a:t>Железо в воде тонет. </a:t>
            </a:r>
          </a:p>
          <a:p>
            <a:pPr lvl="0" algn="ctr">
              <a:buNone/>
            </a:pPr>
            <a:r>
              <a:rPr lang="ru-RU" dirty="0" smtClean="0"/>
              <a:t>Почему пароход, который в основном сделан из железа, не тонет?</a:t>
            </a:r>
          </a:p>
          <a:p>
            <a:pPr algn="ctr">
              <a:buNone/>
            </a:pPr>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3356992"/>
            <a:ext cx="6732240" cy="2448272"/>
          </a:xfrm>
          <a:prstGeom prst="rect">
            <a:avLst/>
          </a:prstGeom>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47500" lnSpcReduction="20000"/>
          </a:bodyPr>
          <a:lstStyle/>
          <a:p>
            <a:pPr lvl="0" algn="ctr">
              <a:spcBef>
                <a:spcPct val="0"/>
              </a:spcBef>
              <a:defRPr/>
            </a:pPr>
            <a:r>
              <a:rPr lang="ru-RU" sz="4400" dirty="0" smtClean="0"/>
              <a:t>На любое тело, погруженное в воду, действует выталкивающая сила воды. Чем больше объём тела, тем больше сила, которая его выталкивает. Пароход большой, но вес его относительно объёма, невелик. Сила его выталкивающая больше его веса. Просто он сам, вместе с грузом, весит меньше, чем та вода, которую он своим брюхом вытесняет. Потому что в брюхе есть пустота, воздух. </a:t>
            </a:r>
            <a:endParaRPr kumimoji="0" lang="ru-RU" sz="440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3</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1"/>
            <a:ext cx="8229600" cy="964703"/>
          </a:xfrm>
          <a:solidFill>
            <a:schemeClr val="accent5">
              <a:lumMod val="20000"/>
              <a:lumOff val="80000"/>
            </a:schemeClr>
          </a:solidFill>
        </p:spPr>
        <p:txBody>
          <a:bodyPr>
            <a:normAutofit fontScale="92500" lnSpcReduction="10000"/>
          </a:bodyPr>
          <a:lstStyle/>
          <a:p>
            <a:pPr lvl="0" algn="ctr">
              <a:buNone/>
            </a:pPr>
            <a:r>
              <a:rPr lang="ru-RU" dirty="0" smtClean="0"/>
              <a:t>Почему нельзя тушить горящий керосин, заливая его водой?</a:t>
            </a:r>
          </a:p>
          <a:p>
            <a:pPr>
              <a:buNone/>
            </a:pPr>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2924944"/>
            <a:ext cx="6732240" cy="2088232"/>
          </a:xfrm>
          <a:prstGeom prst="rect">
            <a:avLst/>
          </a:prstGeom>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a:bodyPr>
          <a:lstStyle/>
          <a:p>
            <a:pPr algn="ctr">
              <a:spcBef>
                <a:spcPct val="0"/>
              </a:spcBef>
              <a:defRPr/>
            </a:pPr>
            <a:endParaRPr lang="ru-RU" sz="2800" dirty="0" smtClean="0"/>
          </a:p>
          <a:p>
            <a:pPr algn="ctr">
              <a:spcBef>
                <a:spcPct val="0"/>
              </a:spcBef>
              <a:defRPr/>
            </a:pPr>
            <a:r>
              <a:rPr lang="ru-RU" sz="2800" dirty="0" smtClean="0"/>
              <a:t>Плотность керосина меньше, чем воды, поэтому более тяжелая вода опускается вниз, а керосин продолжает гореть сверху.</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4</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1"/>
            <a:ext cx="8229600" cy="1180728"/>
          </a:xfrm>
          <a:solidFill>
            <a:schemeClr val="accent5">
              <a:lumMod val="20000"/>
              <a:lumOff val="80000"/>
            </a:schemeClr>
          </a:solidFill>
        </p:spPr>
        <p:txBody>
          <a:bodyPr/>
          <a:lstStyle/>
          <a:p>
            <a:pPr lvl="0" algn="ctr">
              <a:buNone/>
            </a:pPr>
            <a:r>
              <a:rPr lang="ru-RU" dirty="0" smtClean="0"/>
              <a:t>В какое время года телеграфные провода сильнее провисают? Почему?</a:t>
            </a:r>
          </a:p>
          <a:p>
            <a:pPr>
              <a:buNone/>
            </a:pPr>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3068960"/>
            <a:ext cx="6732240" cy="1512168"/>
          </a:xfrm>
          <a:prstGeom prst="rect">
            <a:avLst/>
          </a:prstGeom>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lnSpcReduction="10000"/>
          </a:bodyPr>
          <a:lstStyle/>
          <a:p>
            <a:pPr algn="ctr">
              <a:spcBef>
                <a:spcPct val="0"/>
              </a:spcBef>
              <a:defRPr/>
            </a:pPr>
            <a:endParaRPr lang="ru-RU" sz="3200" dirty="0" smtClean="0"/>
          </a:p>
          <a:p>
            <a:pPr algn="ctr">
              <a:spcBef>
                <a:spcPct val="0"/>
              </a:spcBef>
              <a:defRPr/>
            </a:pPr>
            <a:r>
              <a:rPr lang="ru-RU" sz="3200" dirty="0" smtClean="0"/>
              <a:t>Летом. При нагревании тела увеличиваются в объеме.</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ВОПРОС  5</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57200" y="1600201"/>
            <a:ext cx="8229600" cy="820688"/>
          </a:xfrm>
          <a:solidFill>
            <a:schemeClr val="accent5">
              <a:lumMod val="20000"/>
              <a:lumOff val="80000"/>
            </a:schemeClr>
          </a:solidFill>
        </p:spPr>
        <p:txBody>
          <a:bodyPr/>
          <a:lstStyle/>
          <a:p>
            <a:pPr lvl="0" algn="ctr">
              <a:buNone/>
            </a:pPr>
            <a:r>
              <a:rPr lang="ru-RU" dirty="0" smtClean="0"/>
              <a:t>Почему сырые дрова горят хуже?</a:t>
            </a:r>
          </a:p>
          <a:p>
            <a:pPr>
              <a:buNone/>
            </a:pPr>
            <a:endParaRPr lang="ru-RU" dirty="0"/>
          </a:p>
        </p:txBody>
      </p:sp>
      <p:sp>
        <p:nvSpPr>
          <p:cNvPr id="13" name="Заголовок 1"/>
          <p:cNvSpPr txBox="1">
            <a:spLocks/>
          </p:cNvSpPr>
          <p:nvPr/>
        </p:nvSpPr>
        <p:spPr>
          <a:xfrm>
            <a:off x="6713512" y="5971654"/>
            <a:ext cx="2322984" cy="769714"/>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400" b="0" i="0" u="none" strike="noStrike" kern="120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rPr>
              <a:t>ОТВЕТ</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4" name="Заголовок 1"/>
          <p:cNvSpPr txBox="1">
            <a:spLocks/>
          </p:cNvSpPr>
          <p:nvPr/>
        </p:nvSpPr>
        <p:spPr>
          <a:xfrm>
            <a:off x="1763688" y="2708920"/>
            <a:ext cx="6732240" cy="2736304"/>
          </a:xfrm>
          <a:prstGeom prst="rect">
            <a:avLst/>
          </a:prstGeom>
        </p:spPr>
        <p:style>
          <a:lnRef idx="2">
            <a:schemeClr val="accent4"/>
          </a:lnRef>
          <a:fillRef idx="1">
            <a:schemeClr val="lt1"/>
          </a:fillRef>
          <a:effectRef idx="0">
            <a:schemeClr val="accent4"/>
          </a:effectRef>
          <a:fontRef idx="minor">
            <a:schemeClr val="dk1"/>
          </a:fontRef>
        </p:style>
        <p:txBody>
          <a:bodyPr vert="horz" lIns="91440" tIns="45720" rIns="91440" bIns="45720" rtlCol="0" anchor="ctr">
            <a:normAutofit fontScale="47500" lnSpcReduction="20000"/>
          </a:bodyPr>
          <a:lstStyle/>
          <a:p>
            <a:pPr algn="ctr">
              <a:spcBef>
                <a:spcPct val="0"/>
              </a:spcBef>
              <a:defRPr/>
            </a:pPr>
            <a:endParaRPr lang="ru-RU" sz="4400" dirty="0" smtClean="0"/>
          </a:p>
          <a:p>
            <a:pPr algn="ctr">
              <a:spcBef>
                <a:spcPct val="0"/>
              </a:spcBef>
              <a:defRPr/>
            </a:pPr>
            <a:r>
              <a:rPr lang="ru-RU" sz="4400" dirty="0" smtClean="0"/>
              <a:t>Сырые дрова содержат влагу, воду, а вода, не способна гореть, но поскольку она содержится в горючем органическом веществе (древесине), то огонь будет выпаривать влагу из древесины, на это будет расходоваться много энергии, вследствие чего сырые дрова будут чадить, но гореть слабее. Сухие же дрова отлично схватываются огнем, так как в их структуре нет молекул воды, отчего огню есть где разгуляться.</a:t>
            </a:r>
            <a:endParaRPr kumimoji="0" lang="ru-RU" sz="440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5" name="Заголовок 1">
            <a:hlinkClick r:id="rId2" action="ppaction://hlinksldjump"/>
          </p:cNvPr>
          <p:cNvSpPr txBox="1">
            <a:spLocks/>
          </p:cNvSpPr>
          <p:nvPr/>
        </p:nvSpPr>
        <p:spPr>
          <a:xfrm>
            <a:off x="3761184" y="5949280"/>
            <a:ext cx="2178968" cy="792088"/>
          </a:xfrm>
          <a:prstGeom prst="rect">
            <a:avLst/>
          </a:prstGeo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fontScale="625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На главный слайд</a:t>
            </a:r>
            <a:endParaRPr kumimoji="0" lang="ru-RU" sz="4400" b="0" i="0" u="none" strike="noStrike" kern="1200" cap="none" spc="0" normalizeH="0" baseline="0" noProof="0" dirty="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mn-lt"/>
              <a:ea typeface="+mn-ea"/>
              <a:cs typeface="+mn-cs"/>
            </a:endParaRPr>
          </a:p>
        </p:txBody>
      </p:sp>
      <p:sp>
        <p:nvSpPr>
          <p:cNvPr id="16" name="Овал 15"/>
          <p:cNvSpPr/>
          <p:nvPr/>
        </p:nvSpPr>
        <p:spPr>
          <a:xfrm>
            <a:off x="119474" y="5300638"/>
            <a:ext cx="1428760" cy="142876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ru-RU"/>
          </a:p>
        </p:txBody>
      </p:sp>
      <p:grpSp>
        <p:nvGrpSpPr>
          <p:cNvPr id="17" name="Группа 16"/>
          <p:cNvGrpSpPr/>
          <p:nvPr/>
        </p:nvGrpSpPr>
        <p:grpSpPr>
          <a:xfrm>
            <a:off x="762416" y="5657828"/>
            <a:ext cx="142876" cy="714380"/>
            <a:chOff x="6072198" y="1071546"/>
            <a:chExt cx="142876" cy="714380"/>
          </a:xfrm>
        </p:grpSpPr>
        <p:sp>
          <p:nvSpPr>
            <p:cNvPr id="18" name="Равнобедренный треугольник 17"/>
            <p:cNvSpPr/>
            <p:nvPr/>
          </p:nvSpPr>
          <p:spPr>
            <a:xfrm>
              <a:off x="6072198" y="1071546"/>
              <a:ext cx="142876" cy="571504"/>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sp>
          <p:nvSpPr>
            <p:cNvPr id="19" name="Блок-схема: объединение 18"/>
            <p:cNvSpPr/>
            <p:nvPr/>
          </p:nvSpPr>
          <p:spPr>
            <a:xfrm>
              <a:off x="6072198" y="1643050"/>
              <a:ext cx="142876" cy="142876"/>
            </a:xfrm>
            <a:prstGeom prst="flowChartMerg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ru-RU"/>
            </a:p>
          </p:txBody>
        </p:sp>
      </p:grpSp>
      <p:sp>
        <p:nvSpPr>
          <p:cNvPr id="20" name="TextBox 19"/>
          <p:cNvSpPr txBox="1"/>
          <p:nvPr/>
        </p:nvSpPr>
        <p:spPr>
          <a:xfrm>
            <a:off x="690978" y="5229200"/>
            <a:ext cx="285752" cy="369332"/>
          </a:xfrm>
          <a:prstGeom prst="rect">
            <a:avLst/>
          </a:prstGeom>
          <a:noFill/>
        </p:spPr>
        <p:txBody>
          <a:bodyPr wrap="square" rtlCol="0">
            <a:spAutoFit/>
          </a:bodyPr>
          <a:lstStyle/>
          <a:p>
            <a:r>
              <a:rPr lang="ru-RU" dirty="0" smtClean="0"/>
              <a:t>0</a:t>
            </a:r>
            <a:endParaRPr lang="ru-RU" dirty="0"/>
          </a:p>
        </p:txBody>
      </p:sp>
      <p:sp>
        <p:nvSpPr>
          <p:cNvPr id="21" name="TextBox 20"/>
          <p:cNvSpPr txBox="1"/>
          <p:nvPr/>
        </p:nvSpPr>
        <p:spPr>
          <a:xfrm>
            <a:off x="1228861" y="5788562"/>
            <a:ext cx="429768" cy="369332"/>
          </a:xfrm>
          <a:prstGeom prst="rect">
            <a:avLst/>
          </a:prstGeom>
          <a:noFill/>
        </p:spPr>
        <p:txBody>
          <a:bodyPr wrap="square" rtlCol="0">
            <a:spAutoFit/>
          </a:bodyPr>
          <a:lstStyle/>
          <a:p>
            <a:r>
              <a:rPr lang="ru-RU" dirty="0" smtClean="0"/>
              <a:t>15</a:t>
            </a:r>
            <a:endParaRPr lang="ru-RU" dirty="0"/>
          </a:p>
        </p:txBody>
      </p:sp>
      <p:sp>
        <p:nvSpPr>
          <p:cNvPr id="22" name="TextBox 21"/>
          <p:cNvSpPr txBox="1"/>
          <p:nvPr/>
        </p:nvSpPr>
        <p:spPr>
          <a:xfrm>
            <a:off x="619540" y="6443646"/>
            <a:ext cx="428628" cy="369332"/>
          </a:xfrm>
          <a:prstGeom prst="rect">
            <a:avLst/>
          </a:prstGeom>
          <a:noFill/>
        </p:spPr>
        <p:txBody>
          <a:bodyPr wrap="square" rtlCol="0">
            <a:spAutoFit/>
          </a:bodyPr>
          <a:lstStyle/>
          <a:p>
            <a:r>
              <a:rPr lang="ru-RU" dirty="0" smtClean="0"/>
              <a:t>30</a:t>
            </a:r>
            <a:endParaRPr lang="ru-RU" dirty="0"/>
          </a:p>
        </p:txBody>
      </p:sp>
      <p:sp>
        <p:nvSpPr>
          <p:cNvPr id="23" name="TextBox 22"/>
          <p:cNvSpPr txBox="1"/>
          <p:nvPr/>
        </p:nvSpPr>
        <p:spPr>
          <a:xfrm>
            <a:off x="31343" y="5804580"/>
            <a:ext cx="500066" cy="369332"/>
          </a:xfrm>
          <a:prstGeom prst="rect">
            <a:avLst/>
          </a:prstGeom>
          <a:noFill/>
        </p:spPr>
        <p:txBody>
          <a:bodyPr wrap="square" rtlCol="0">
            <a:spAutoFit/>
          </a:bodyPr>
          <a:lstStyle/>
          <a:p>
            <a:r>
              <a:rPr lang="ru-RU" dirty="0" smtClean="0"/>
              <a:t>45</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afterEffect">
                                  <p:stCondLst>
                                    <p:cond delay="0"/>
                                  </p:stCondLst>
                                  <p:childTnLst>
                                    <p:animRot by="21600000">
                                      <p:cBhvr>
                                        <p:cTn id="6" dur="60000" fill="hold"/>
                                        <p:tgtEl>
                                          <p:spTgt spid="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3"/>
                    </p:tgtEl>
                  </p:cond>
                </p:stCondLst>
                <p:endSync evt="end" delay="0">
                  <p:rtn val="all"/>
                </p:endSync>
                <p:childTnLst>
                  <p:par>
                    <p:cTn id="8" fill="hold">
                      <p:stCondLst>
                        <p:cond delay="0"/>
                      </p:stCondLst>
                      <p:childTnLst>
                        <p:par>
                          <p:cTn id="9" fill="hold">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circle(out)">
                                      <p:cBhvr>
                                        <p:cTn id="12" dur="1000"/>
                                        <p:tgtEl>
                                          <p:spTgt spid="14"/>
                                        </p:tgtEl>
                                      </p:cBhvr>
                                    </p:animEffect>
                                  </p:childTnLst>
                                </p:cTn>
                              </p:par>
                            </p:childTnLst>
                          </p:cTn>
                        </p:par>
                      </p:childTnLst>
                    </p:cTn>
                  </p:par>
                </p:childTnLst>
              </p:cTn>
              <p:nextCondLst>
                <p:cond evt="onClick" delay="0">
                  <p:tgtEl>
                    <p:spTgt spid="13"/>
                  </p:tgtEl>
                </p:cond>
              </p:nextCondLst>
            </p:seq>
          </p:childTnLst>
        </p:cTn>
      </p:par>
    </p:tnLst>
    <p:bldLst>
      <p:bldP spid="14" grpId="0" animBg="1"/>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524</TotalTime>
  <Words>1559</Words>
  <Application>Microsoft Office PowerPoint</Application>
  <PresentationFormat>Экран (4:3)</PresentationFormat>
  <Paragraphs>410</Paragraphs>
  <Slides>35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35</vt:i4>
      </vt:variant>
    </vt:vector>
  </HeadingPairs>
  <TitlesOfParts>
    <vt:vector size="36" baseType="lpstr">
      <vt:lpstr>Тема Office</vt:lpstr>
      <vt:lpstr>Слайд 1</vt:lpstr>
      <vt:lpstr>Слайд 2</vt:lpstr>
      <vt:lpstr>ПРАВИЛА ИГРЫ</vt:lpstr>
      <vt:lpstr>Слайд 4</vt:lpstr>
      <vt:lpstr>ВОПРОС  1</vt:lpstr>
      <vt:lpstr>ВОПРОС  2</vt:lpstr>
      <vt:lpstr>ВОПРОС  3</vt:lpstr>
      <vt:lpstr>ВОПРОС  4</vt:lpstr>
      <vt:lpstr>ВОПРОС  5</vt:lpstr>
      <vt:lpstr>ВОПРОС  1</vt:lpstr>
      <vt:lpstr>ВОПРОС  2</vt:lpstr>
      <vt:lpstr>ВОПРОС  3</vt:lpstr>
      <vt:lpstr>ВОПРОС  4</vt:lpstr>
      <vt:lpstr>ВОПРОС  5</vt:lpstr>
      <vt:lpstr>ВОПРОС  1</vt:lpstr>
      <vt:lpstr>ВОПРОС  2</vt:lpstr>
      <vt:lpstr>ВОПРОС  3</vt:lpstr>
      <vt:lpstr>ВОПРОС  4</vt:lpstr>
      <vt:lpstr>ВОПРОС  5</vt:lpstr>
      <vt:lpstr>ВОПРОС  1</vt:lpstr>
      <vt:lpstr>ВОПРОС  2</vt:lpstr>
      <vt:lpstr>ВОПРОС  3</vt:lpstr>
      <vt:lpstr>ВОПРОС  4</vt:lpstr>
      <vt:lpstr>ВОПРОС  5</vt:lpstr>
      <vt:lpstr>ВОПРОС  1</vt:lpstr>
      <vt:lpstr>ВОПРОС  2</vt:lpstr>
      <vt:lpstr>ВОПРОС  3</vt:lpstr>
      <vt:lpstr>ВОПРОС  4</vt:lpstr>
      <vt:lpstr>ВОПРОС  5</vt:lpstr>
      <vt:lpstr>ВОПРОС  1</vt:lpstr>
      <vt:lpstr>ВОПРОС  2</vt:lpstr>
      <vt:lpstr>ВОПРОС  3</vt:lpstr>
      <vt:lpstr>ВОПРОС  4</vt:lpstr>
      <vt:lpstr>ВОПРОС  5</vt:lpstr>
      <vt:lpstr>Источники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USER</cp:lastModifiedBy>
  <cp:revision>57</cp:revision>
  <dcterms:created xsi:type="dcterms:W3CDTF">2023-02-01T13:28:06Z</dcterms:created>
  <dcterms:modified xsi:type="dcterms:W3CDTF">2023-02-09T12:24:26Z</dcterms:modified>
</cp:coreProperties>
</file>