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2800"/>
    <a:srgbClr val="CC3300"/>
    <a:srgbClr val="83C9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77308-88AA-4F22-A630-C71AB0DD76C0}" type="datetimeFigureOut">
              <a:rPr lang="ru-RU" smtClean="0"/>
              <a:pPr/>
              <a:t>30.03.2022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738036-DF3A-4C62-9B23-EF710F4B0B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3" descr="Изображение выглядит как пол, внутренний, сидит, маленьк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xmlns="" id="{AE390781-622E-4B48-851C-9CCD3519A60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3286124"/>
            <a:ext cx="3951228" cy="3421131"/>
          </a:xfrm>
          <a:prstGeom prst="rect">
            <a:avLst/>
          </a:prstGeom>
          <a:ln w="12700">
            <a:solidFill>
              <a:srgbClr val="83C937"/>
            </a:solidFill>
          </a:ln>
        </p:spPr>
      </p:pic>
      <p:sp>
        <p:nvSpPr>
          <p:cNvPr id="10" name="Содержимое 4"/>
          <p:cNvSpPr txBox="1">
            <a:spLocks/>
          </p:cNvSpPr>
          <p:nvPr/>
        </p:nvSpPr>
        <p:spPr>
          <a:xfrm>
            <a:off x="5000628" y="214290"/>
            <a:ext cx="3786214" cy="3714776"/>
          </a:xfrm>
          <a:prstGeom prst="rect">
            <a:avLst/>
          </a:pr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lum bright="17000" contrast="19000"/>
            </a:blip>
            <a:tile tx="0" ty="0" sx="100000" sy="100000" flip="none" algn="tl"/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ДЕТИ СВЕТЛЫЕ</a:t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Дети светлые –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сияньях майских...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Сны заветные –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 эфирах райских...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И песня нежная –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Детей прелестных...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Краса безбрежная –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A828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Картин чудесных...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bez-nazvanija-768x45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7738" y="4071942"/>
            <a:ext cx="4443418" cy="2626708"/>
          </a:xfrm>
          <a:prstGeom prst="rect">
            <a:avLst/>
          </a:prstGeom>
          <a:ln w="12700">
            <a:solidFill>
              <a:srgbClr val="83C937"/>
            </a:solidFill>
          </a:ln>
        </p:spPr>
      </p:pic>
      <p:pic>
        <p:nvPicPr>
          <p:cNvPr id="6" name="Рисунок 5" descr="krestjanskie-deti.-foto-efima-chestnjakova-nach-xx-v.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462" y="214290"/>
            <a:ext cx="4457414" cy="2976570"/>
          </a:xfrm>
          <a:prstGeom prst="rect">
            <a:avLst/>
          </a:prstGeom>
          <a:ln w="12700">
            <a:solidFill>
              <a:srgbClr val="92D05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 txBox="1">
            <a:spLocks noGrp="1"/>
          </p:cNvSpPr>
          <p:nvPr>
            <p:ph sz="half" idx="2"/>
          </p:nvPr>
        </p:nvSpPr>
        <p:spPr>
          <a:xfrm>
            <a:off x="285720" y="285728"/>
            <a:ext cx="8186766" cy="2900370"/>
          </a:xfrm>
          <a:prstGeom prst="rect">
            <a:avLst/>
          </a:prstGeom>
          <a:blipFill>
            <a:blip r:embed="rId2">
              <a:duotone>
                <a:prstClr val="black"/>
                <a:schemeClr val="accent6">
                  <a:tint val="45000"/>
                  <a:satMod val="400000"/>
                </a:schemeClr>
              </a:duotone>
              <a:lum bright="17000" contrast="19000"/>
            </a:blip>
            <a:tile tx="0" ty="0" sx="100000" sy="100000" flip="none" algn="tl"/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>
              <a:buNone/>
            </a:pPr>
            <a:r>
              <a:rPr lang="ru-RU" dirty="0" smtClean="0"/>
              <a:t>    «</a:t>
            </a:r>
            <a:r>
              <a:rPr lang="ru-RU" dirty="0" smtClean="0"/>
              <a:t>Вся </a:t>
            </a:r>
            <a:r>
              <a:rPr lang="ru-RU" dirty="0" smtClean="0"/>
              <a:t>моя жизнь – </a:t>
            </a:r>
            <a:r>
              <a:rPr lang="ru-RU" dirty="0" smtClean="0"/>
              <a:t>писал </a:t>
            </a:r>
            <a:r>
              <a:rPr lang="ru-RU" dirty="0" err="1" smtClean="0"/>
              <a:t>Честняков</a:t>
            </a:r>
            <a:r>
              <a:rPr lang="ru-RU" dirty="0" smtClean="0"/>
              <a:t> </a:t>
            </a:r>
            <a:r>
              <a:rPr lang="ru-RU" dirty="0" smtClean="0"/>
              <a:t>– затрачена на искусство. Я считал это важным для страны и работал до изнеможения, и чтобы работать так деликатно как искусство, надо жить – кипеть светлым-светлым ключом…»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efim-chestniakov-0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714620"/>
            <a:ext cx="7648575" cy="3893969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8FD5FBE-87F1-4FB6-A47B-92FB496FCB23}"/>
              </a:ext>
            </a:extLst>
          </p:cNvPr>
          <p:cNvSpPr txBox="1"/>
          <p:nvPr/>
        </p:nvSpPr>
        <p:spPr>
          <a:xfrm>
            <a:off x="2181" y="2112579"/>
            <a:ext cx="6552204" cy="36933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dirty="0"/>
              <a:t>     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3" descr="Изображение выглядит как человек, мужчина, внутренний, сте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6257EEBC-8237-44E8-B2D1-98FA671EECB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047" t="2917" r="4884" b="3745"/>
          <a:stretch>
            <a:fillRect/>
          </a:stretch>
        </p:blipFill>
        <p:spPr>
          <a:xfrm>
            <a:off x="642910" y="500042"/>
            <a:ext cx="3214710" cy="4572032"/>
          </a:xfrm>
          <a:prstGeom prst="rect">
            <a:avLst/>
          </a:prstGeom>
          <a:ln w="12700">
            <a:solidFill>
              <a:srgbClr val="92D050"/>
            </a:solidFill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143108" y="5357826"/>
            <a:ext cx="4643470" cy="1214446"/>
          </a:xfrm>
          <a:solidFill>
            <a:schemeClr val="lt1"/>
          </a:solidFill>
          <a:ln>
            <a:solidFill>
              <a:srgbClr val="92D05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2700" b="1" dirty="0" err="1">
                <a:latin typeface="Times New Roman" pitchFamily="18" charset="0"/>
                <a:cs typeface="Times New Roman" pitchFamily="18" charset="0"/>
              </a:rPr>
              <a:t>Честняков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Ефим Васильевич 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Художник, драматург, поэт, писатель, праведник, актер, скоморох, фотограф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1874-1961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4500562" y="1142984"/>
            <a:ext cx="4357718" cy="3643338"/>
          </a:xfrm>
          <a:prstGeom prst="rect">
            <a:avLst/>
          </a:prstGeom>
          <a:blipFill>
            <a:blip r:embed="rId3">
              <a:duotone>
                <a:prstClr val="black"/>
                <a:schemeClr val="accent6">
                  <a:tint val="45000"/>
                  <a:satMod val="400000"/>
                </a:schemeClr>
              </a:duotone>
              <a:lum bright="17000" contrast="19000"/>
            </a:blip>
            <a:tile tx="0" ty="0" sx="100000" sy="100000" flip="none" algn="tl"/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Я направляю свой поход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Туда, где солнышка восход.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Хочу до солнышка дойти,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Моря живой воды найти.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 если впрок пойдут труды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Я принесу живой воды…</a:t>
            </a:r>
          </a:p>
          <a:p>
            <a:pPr algn="r">
              <a:buNone/>
            </a:pP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(Е. В. </a:t>
            </a:r>
            <a:r>
              <a:rPr lang="ru-RU" sz="1700" dirty="0" err="1" smtClean="0">
                <a:latin typeface="Times New Roman" pitchFamily="18" charset="0"/>
                <a:cs typeface="Times New Roman" pitchFamily="18" charset="0"/>
              </a:rPr>
              <a:t>Честняков</a:t>
            </a:r>
            <a:r>
              <a:rPr lang="ru-RU" sz="17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endParaRPr lang="ru-RU" sz="1700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Такой «ЖИВОЙ ВОДОЙ» стало его творчество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796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 l="12561" r="1277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l="12677" r="12576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6ba76c72b438d98c2e9a584052w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3" y="142852"/>
            <a:ext cx="4500593" cy="2357454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85852" y="2571744"/>
            <a:ext cx="2143140" cy="369332"/>
          </a:xfrm>
          <a:prstGeom prst="rect">
            <a:avLst/>
          </a:prstGeom>
          <a:solidFill>
            <a:schemeClr val="bg1"/>
          </a:solidFill>
          <a:ln w="127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Посиделки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hestnyacov_work_2014033106543619"/>
          <p:cNvPicPr/>
          <p:nvPr/>
        </p:nvPicPr>
        <p:blipFill>
          <a:blip r:embed="rId3" cstate="print"/>
          <a:srcRect l="710" t="2139" r="507" b="3030"/>
          <a:stretch>
            <a:fillRect/>
          </a:stretch>
        </p:blipFill>
        <p:spPr bwMode="auto">
          <a:xfrm>
            <a:off x="214282" y="3781445"/>
            <a:ext cx="4572000" cy="2505075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00034" y="6274378"/>
            <a:ext cx="3857652" cy="369332"/>
          </a:xfrm>
          <a:prstGeom prst="rect">
            <a:avLst/>
          </a:prstGeom>
          <a:solidFill>
            <a:schemeClr val="bg1"/>
          </a:solidFill>
          <a:ln w="127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Свахонька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любимая, повыйди…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efim-chestniakov-0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0171" y="1928802"/>
            <a:ext cx="4162423" cy="2857520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857884" y="4857760"/>
            <a:ext cx="2143140" cy="369332"/>
          </a:xfrm>
          <a:prstGeom prst="rect">
            <a:avLst/>
          </a:prstGeom>
          <a:solidFill>
            <a:schemeClr val="bg1"/>
          </a:solidFill>
          <a:ln w="127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Крестьянские дети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efim-chestniakov-0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8429683" cy="4525581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785918" y="5286388"/>
            <a:ext cx="5214974" cy="369332"/>
          </a:xfrm>
          <a:prstGeom prst="rect">
            <a:avLst/>
          </a:prstGeom>
          <a:solidFill>
            <a:schemeClr val="bg1"/>
          </a:solidFill>
          <a:ln w="127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Чудесное яблоко (Щедрое яблоко)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2_4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6381750" cy="3562350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5" name="Рисунок 4" descr="C:\Users\USER\Desktop\15_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357430"/>
            <a:ext cx="3605206" cy="2924168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28596" y="3857628"/>
            <a:ext cx="3286148" cy="369332"/>
          </a:xfrm>
          <a:prstGeom prst="rect">
            <a:avLst/>
          </a:prstGeom>
          <a:solidFill>
            <a:schemeClr val="bg1"/>
          </a:solidFill>
          <a:ln w="127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Глинянки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C:\Users\USER\Desktop\648f98ec68bb0c61b01231355e7784c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4286256"/>
            <a:ext cx="3143272" cy="2500306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4"/>
          <p:cNvSpPr txBox="1">
            <a:spLocks noGrp="1"/>
          </p:cNvSpPr>
          <p:nvPr>
            <p:ph sz="half" idx="1"/>
          </p:nvPr>
        </p:nvSpPr>
        <p:spPr>
          <a:xfrm>
            <a:off x="457200" y="1600201"/>
            <a:ext cx="4038600" cy="3543312"/>
          </a:xfrm>
          <a:prstGeom prst="rect">
            <a:avLst/>
          </a:prstGeom>
          <a:blipFill>
            <a:blip r:embed="rId2">
              <a:duotone>
                <a:prstClr val="black"/>
                <a:schemeClr val="accent6">
                  <a:tint val="45000"/>
                  <a:satMod val="400000"/>
                </a:schemeClr>
              </a:duotone>
              <a:lum bright="17000" contrast="19000"/>
            </a:blip>
            <a:tile tx="0" ty="0" sx="100000" sy="100000" flip="none" algn="tl"/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/>
              <a:t>Цель практического задания</a:t>
            </a:r>
            <a:r>
              <a:rPr lang="ru-RU" sz="2400" b="1" dirty="0" smtClean="0"/>
              <a:t>:</a:t>
            </a:r>
          </a:p>
          <a:p>
            <a:pPr algn="ctr">
              <a:buNone/>
            </a:pPr>
            <a:r>
              <a:rPr lang="ru-RU" sz="2400" b="1" dirty="0" smtClean="0"/>
              <a:t> </a:t>
            </a:r>
            <a:r>
              <a:rPr lang="ru-RU" sz="2400" dirty="0" smtClean="0"/>
              <a:t>Изготовить </a:t>
            </a:r>
            <a:r>
              <a:rPr lang="ru-RU" sz="2400" dirty="0" err="1" smtClean="0"/>
              <a:t>камеру-обскура</a:t>
            </a:r>
            <a:endParaRPr lang="ru-RU" sz="2400" dirty="0" smtClean="0"/>
          </a:p>
          <a:p>
            <a:pPr>
              <a:buNone/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USER\Desktop\07be35cc961fbd8ff2b628a0cdb978a1.jpeg"/>
          <p:cNvPicPr/>
          <p:nvPr/>
        </p:nvPicPr>
        <p:blipFill>
          <a:blip r:embed="rId3" cstate="print"/>
          <a:srcRect t="23209" b="18848"/>
          <a:stretch>
            <a:fillRect/>
          </a:stretch>
        </p:blipFill>
        <p:spPr bwMode="auto">
          <a:xfrm>
            <a:off x="642910" y="3286124"/>
            <a:ext cx="3648075" cy="1582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4"/>
          <p:cNvSpPr txBox="1">
            <a:spLocks noGrp="1"/>
          </p:cNvSpPr>
          <p:nvPr>
            <p:ph sz="half" idx="2"/>
          </p:nvPr>
        </p:nvSpPr>
        <p:spPr>
          <a:xfrm>
            <a:off x="4648200" y="1857364"/>
            <a:ext cx="4038600" cy="2900370"/>
          </a:xfrm>
          <a:prstGeom prst="rect">
            <a:avLst/>
          </a:prstGeom>
          <a:blipFill>
            <a:blip r:embed="rId2">
              <a:duotone>
                <a:prstClr val="black"/>
                <a:schemeClr val="accent6">
                  <a:tint val="45000"/>
                  <a:satMod val="400000"/>
                </a:schemeClr>
              </a:duotone>
              <a:lum bright="17000" contrast="19000"/>
            </a:blip>
            <a:tile tx="0" ty="0" sx="100000" sy="100000" flip="none" algn="tl"/>
          </a:blip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 algn="ctr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/>
              <a:t>Оборудование</a:t>
            </a:r>
            <a:r>
              <a:rPr lang="ru-RU" sz="2400" b="1" dirty="0" smtClean="0"/>
              <a:t>:</a:t>
            </a:r>
          </a:p>
          <a:p>
            <a:pPr algn="ctr">
              <a:buNone/>
            </a:pPr>
            <a:r>
              <a:rPr lang="ru-RU" sz="2400" b="1" dirty="0" smtClean="0"/>
              <a:t> </a:t>
            </a:r>
            <a:r>
              <a:rPr lang="ru-RU" sz="2400" dirty="0" smtClean="0"/>
              <a:t>Одноразовый картонный стаканчик, булавка для шитья (иголка), тонкая белая салфетка, канцелярская резинка, свеча, спички.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 descr="../Downloads/IMG-20220330-WA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2643206" cy="2663538"/>
          </a:xfrm>
          <a:prstGeom prst="rect">
            <a:avLst/>
          </a:prstGeom>
          <a:noFill/>
          <a:ln w="12700">
            <a:solidFill>
              <a:srgbClr val="92D050"/>
            </a:solidFill>
          </a:ln>
        </p:spPr>
      </p:pic>
      <p:pic>
        <p:nvPicPr>
          <p:cNvPr id="1025" name="Рисунок 3" descr="../Downloads/IMG-20220330-WA0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571480"/>
            <a:ext cx="2357454" cy="2927265"/>
          </a:xfrm>
          <a:prstGeom prst="rect">
            <a:avLst/>
          </a:prstGeom>
          <a:noFill/>
          <a:ln w="12700">
            <a:solidFill>
              <a:srgbClr val="92D050"/>
            </a:solidFill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 descr="../Downloads/IMG-20220330-WA000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071546"/>
            <a:ext cx="2552702" cy="2781302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10" name="Рисунок 9" descr="../Downloads/IMG-20220330-WA000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42976" y="3939442"/>
            <a:ext cx="2786082" cy="2847144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  <p:pic>
        <p:nvPicPr>
          <p:cNvPr id="11" name="Рисунок 10" descr="../Downloads/IMG-20220330-WA000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4005281"/>
            <a:ext cx="2928958" cy="2709867"/>
          </a:xfrm>
          <a:prstGeom prst="rect">
            <a:avLst/>
          </a:prstGeom>
          <a:noFill/>
          <a:ln w="12700">
            <a:solidFill>
              <a:srgbClr val="92D05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145</Words>
  <Application>Microsoft Office PowerPoint</Application>
  <PresentationFormat>Экран (4:3)</PresentationFormat>
  <Paragraphs>29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Честняков Ефим Васильевич   Художник, драматург, поэт, писатель, праведник, актер, скоморох, фотограф  1874-1961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28</cp:revision>
  <dcterms:created xsi:type="dcterms:W3CDTF">2022-03-28T08:48:34Z</dcterms:created>
  <dcterms:modified xsi:type="dcterms:W3CDTF">2022-03-30T11:53:19Z</dcterms:modified>
</cp:coreProperties>
</file>