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1"/>
  </p:notesMasterIdLst>
  <p:sldIdLst>
    <p:sldId id="295" r:id="rId2"/>
    <p:sldId id="302" r:id="rId3"/>
    <p:sldId id="351" r:id="rId4"/>
    <p:sldId id="352" r:id="rId5"/>
    <p:sldId id="353" r:id="rId6"/>
    <p:sldId id="354" r:id="rId7"/>
    <p:sldId id="355" r:id="rId8"/>
    <p:sldId id="356" r:id="rId9"/>
    <p:sldId id="3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20404"/>
    <a:srgbClr val="F0EA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3" autoAdjust="0"/>
    <p:restoredTop sz="94226" autoAdjust="0"/>
  </p:normalViewPr>
  <p:slideViewPr>
    <p:cSldViewPr>
      <p:cViewPr varScale="1">
        <p:scale>
          <a:sx n="91" d="100"/>
          <a:sy n="91" d="100"/>
        </p:scale>
        <p:origin x="-100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5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9.8763963156863928E-3"/>
                  <c:y val="-0.1000000000000000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921580277329469E-3"/>
                  <c:y val="-5.624999999999994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2921580277329469E-3"/>
                  <c:y val="-4.375000000000003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5843160554658721E-3"/>
                  <c:y val="-6.874999999999999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5.624999999999994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5843160554658721E-3"/>
                  <c:y val="-4.375000000000003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9.8764740831988416E-3"/>
                  <c:y val="-8.750000000000006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666648002463675E-2"/>
                  <c:y val="-9.375000000000033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531</c:v>
                </c:pt>
                <c:pt idx="1">
                  <c:v>512</c:v>
                </c:pt>
                <c:pt idx="2">
                  <c:v>489</c:v>
                </c:pt>
                <c:pt idx="3">
                  <c:v>436</c:v>
                </c:pt>
                <c:pt idx="4">
                  <c:v>414</c:v>
                </c:pt>
                <c:pt idx="5">
                  <c:v>363</c:v>
                </c:pt>
                <c:pt idx="6">
                  <c:v>297</c:v>
                </c:pt>
                <c:pt idx="7">
                  <c:v>261</c:v>
                </c:pt>
              </c:numCache>
            </c:numRef>
          </c:val>
        </c:ser>
        <c:dLbls>
          <c:showVal val="1"/>
        </c:dLbls>
        <c:marker val="1"/>
        <c:axId val="170811776"/>
        <c:axId val="170813312"/>
      </c:lineChart>
      <c:catAx>
        <c:axId val="170811776"/>
        <c:scaling>
          <c:orientation val="minMax"/>
        </c:scaling>
        <c:axPos val="b"/>
        <c:numFmt formatCode="General" sourceLinked="1"/>
        <c:majorTickMark val="none"/>
        <c:tickLblPos val="nextTo"/>
        <c:crossAx val="170813312"/>
        <c:crosses val="autoZero"/>
        <c:auto val="1"/>
        <c:lblAlgn val="ctr"/>
        <c:lblOffset val="100"/>
      </c:catAx>
      <c:valAx>
        <c:axId val="17081331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708117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5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9.8764740831988381E-3"/>
                  <c:y val="-6.2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921580277329469E-3"/>
                  <c:y val="-5.624999999999994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921580277329469E-3"/>
                  <c:y val="-4.375000000000001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5843160554658704E-3"/>
                  <c:y val="-6.87499999999999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5.624999999999994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2921580277329421E-3"/>
                  <c:y val="-7.50004921259842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2921580277329421E-3"/>
                  <c:y val="-1.874999999999999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6213738305062255E-2"/>
                  <c:y val="9.375000000000031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1050</c:v>
                </c:pt>
                <c:pt idx="1">
                  <c:v>1035</c:v>
                </c:pt>
                <c:pt idx="2">
                  <c:v>1025</c:v>
                </c:pt>
                <c:pt idx="3">
                  <c:v>1016</c:v>
                </c:pt>
                <c:pt idx="4">
                  <c:v>1001</c:v>
                </c:pt>
                <c:pt idx="5">
                  <c:v>994</c:v>
                </c:pt>
                <c:pt idx="6">
                  <c:v>986</c:v>
                </c:pt>
                <c:pt idx="7">
                  <c:v>967</c:v>
                </c:pt>
              </c:numCache>
            </c:numRef>
          </c:val>
        </c:ser>
        <c:dLbls>
          <c:showVal val="1"/>
        </c:dLbls>
        <c:marker val="1"/>
        <c:axId val="170333312"/>
        <c:axId val="170334848"/>
      </c:lineChart>
      <c:catAx>
        <c:axId val="170333312"/>
        <c:scaling>
          <c:orientation val="minMax"/>
        </c:scaling>
        <c:axPos val="b"/>
        <c:numFmt formatCode="General" sourceLinked="1"/>
        <c:majorTickMark val="none"/>
        <c:tickLblPos val="nextTo"/>
        <c:crossAx val="170334848"/>
        <c:crosses val="autoZero"/>
        <c:auto val="1"/>
        <c:lblAlgn val="ctr"/>
        <c:lblOffset val="100"/>
      </c:catAx>
      <c:valAx>
        <c:axId val="17033484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703333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5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59D9B-F062-4CD7-8344-7163AF68C184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CC1DE-8950-492D-A8B9-07BE987F35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7752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CE7AB3-A792-4ED6-9D4B-1B9D8CEDB08E}" type="datetime1">
              <a:rPr lang="ru-RU" smtClean="0"/>
              <a:pPr/>
              <a:t>18.12.2024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7A9BB-AA0D-424F-BBE7-627CCF16D38B}" type="datetime1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61C04-04C5-4A4A-97E3-A238905AB2C5}" type="datetime1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FBDC8E-1FE0-4918-A9B8-B6E1EE41EAD9}" type="datetime1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15ED4A-DCA6-4BEB-A885-8A645B59AE0F}" type="datetime1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ADD7D-DF39-498E-85B8-7DE703294B06}" type="datetime1">
              <a:rPr lang="ru-RU" smtClean="0"/>
              <a:pPr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4F81A6-CA92-4A9D-ADEA-D3F227BD86CC}" type="datetime1">
              <a:rPr lang="ru-RU" smtClean="0"/>
              <a:pPr/>
              <a:t>18.12.2024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6F2698-AA43-4E18-B105-6F08446B4970}" type="datetime1">
              <a:rPr lang="ru-RU" smtClean="0"/>
              <a:pPr/>
              <a:t>18.12.2024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0A3D81-1FD6-496E-BEAB-9ACF6C4C39F8}" type="datetime1">
              <a:rPr lang="ru-RU" smtClean="0"/>
              <a:pPr/>
              <a:t>18.12.2024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5B6818-8017-41C6-81D2-1049A16C5005}" type="datetime1">
              <a:rPr lang="ru-RU" smtClean="0"/>
              <a:pPr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B8AAE8-9BDA-431A-9CC4-4E8F55370B1E}" type="datetime1">
              <a:rPr lang="ru-RU" smtClean="0"/>
              <a:pPr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1B2BB78-0B4F-4955-818C-DF605E0142B7}" type="datetime1">
              <a:rPr lang="ru-RU" smtClean="0"/>
              <a:pPr/>
              <a:t>18.12.2024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1538" y="1428736"/>
            <a:ext cx="741682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Эффективные практики взаимодействия в рамках реализации проекта </a:t>
            </a:r>
          </a:p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«Директория успеха»</a:t>
            </a:r>
          </a:p>
          <a:p>
            <a:pPr algn="ctr">
              <a:defRPr/>
            </a:pPr>
            <a:endParaRPr lang="ru-RU" sz="2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4786322"/>
            <a:ext cx="574356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Соловьёва Ирина Евгеньевна,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отделом образования </a:t>
            </a:r>
          </a:p>
          <a:p>
            <a:pPr algn="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администрации Островского муниципального округа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15"/>
          <p:cNvSpPr>
            <a:spLocks noChangeArrowheads="1"/>
          </p:cNvSpPr>
          <p:nvPr/>
        </p:nvSpPr>
        <p:spPr bwMode="auto">
          <a:xfrm>
            <a:off x="0" y="6000768"/>
            <a:ext cx="91440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декабря 2024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71604" y="142852"/>
            <a:ext cx="6357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образования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Островского муниципального округа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4" y="1285860"/>
          <a:ext cx="378621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8905"/>
                <a:gridCol w="1167309"/>
              </a:tblGrid>
              <a:tr h="410769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2024-2025 учебный год</a:t>
                      </a:r>
                      <a:endParaRPr lang="ru-RU" sz="1400" dirty="0"/>
                    </a:p>
                  </a:txBody>
                  <a:tcPr/>
                </a:tc>
              </a:tr>
              <a:tr h="4107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Общеобразовательные организации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</a:t>
                      </a:r>
                      <a:endParaRPr lang="ru-RU" sz="1400" b="1" dirty="0"/>
                    </a:p>
                  </a:txBody>
                  <a:tcPr/>
                </a:tc>
              </a:tr>
              <a:tr h="4107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Дошкольные образовательные организации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</a:tr>
              <a:tr h="4107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Организации дополнительного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5000628" y="1643050"/>
          <a:ext cx="3857684" cy="2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5143504" y="1142984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Количество дошкольников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214942" y="4000504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Количество школьников</a:t>
            </a: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5000628" y="4500570"/>
          <a:ext cx="3857652" cy="2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2" name="Picture 2" descr="C:\Users\Admin\Downloads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1" y="3857628"/>
            <a:ext cx="3619525" cy="2714644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85852" y="357166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 школьной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неуспешности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071546"/>
            <a:ext cx="3929090" cy="33239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Региональная программа «Программа повышения качества образования в школах с низкими образовательными результатами и, функционирующими в неблагоприятных социальных условиях»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Участники:  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2018 год –  МКОУ «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Адищевская</a:t>
            </a:r>
            <a:r>
              <a:rPr lang="ru-RU" sz="1400" b="1" i="1" dirty="0" smtClean="0">
                <a:solidFill>
                  <a:srgbClr val="002060"/>
                </a:solidFill>
              </a:rPr>
              <a:t> СОШ»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                       МКОУ «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Клеванцовская</a:t>
            </a:r>
            <a:r>
              <a:rPr lang="ru-RU" sz="1400" b="1" i="1" dirty="0" smtClean="0">
                <a:solidFill>
                  <a:srgbClr val="002060"/>
                </a:solidFill>
              </a:rPr>
              <a:t> СОШ»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2019 год –  МКОУ «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Адищевская</a:t>
            </a:r>
            <a:r>
              <a:rPr lang="ru-RU" sz="1400" b="1" i="1" dirty="0" smtClean="0">
                <a:solidFill>
                  <a:srgbClr val="002060"/>
                </a:solidFill>
              </a:rPr>
              <a:t> СОШ»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                       МКОУ «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Клеванцовская</a:t>
            </a:r>
            <a:r>
              <a:rPr lang="ru-RU" sz="1400" b="1" i="1" dirty="0" smtClean="0">
                <a:solidFill>
                  <a:srgbClr val="002060"/>
                </a:solidFill>
              </a:rPr>
              <a:t> СОШ»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                       МКОУ «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Красноборская</a:t>
            </a:r>
            <a:r>
              <a:rPr lang="ru-RU" sz="1400" b="1" i="1" dirty="0" smtClean="0">
                <a:solidFill>
                  <a:srgbClr val="002060"/>
                </a:solidFill>
              </a:rPr>
              <a:t> ООШ»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1071546"/>
            <a:ext cx="3571900" cy="1846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Федеральная программа «Проект адресной методической помощи «500+»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Участники:  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2021 год –  МКОУ «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Красноборская</a:t>
            </a:r>
            <a:r>
              <a:rPr lang="ru-RU" sz="1400" b="1" i="1" dirty="0" smtClean="0">
                <a:solidFill>
                  <a:srgbClr val="002060"/>
                </a:solidFill>
              </a:rPr>
              <a:t> ООШ»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2022 год –  МКОУ «Александровская СОШ»</a:t>
            </a:r>
          </a:p>
          <a:p>
            <a:pPr algn="ctr"/>
            <a:endParaRPr lang="ru-RU" b="1" i="1" dirty="0" smtClean="0">
              <a:solidFill>
                <a:srgbClr val="00206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214678" y="4643446"/>
            <a:ext cx="64294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572264" y="3143248"/>
            <a:ext cx="642942" cy="22145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14612" y="5500702"/>
            <a:ext cx="485778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Региональный проект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«Директория успеха»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85852" y="357166"/>
            <a:ext cx="7000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деятельности по профилактике школьной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неуспешности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500174"/>
            <a:ext cx="20002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Встреча рабочей группы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1500174"/>
            <a:ext cx="35719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Погружение руководителей школ на Методическом совете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6357950" y="2214554"/>
            <a:ext cx="642942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3500438"/>
            <a:ext cx="3500462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Разработка и утверждение муниципального плана мероприятий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(«дорожной карты») по профилактике школьной </a:t>
            </a:r>
            <a:r>
              <a:rPr lang="ru-RU" b="1" i="1" dirty="0" err="1" smtClean="0">
                <a:solidFill>
                  <a:srgbClr val="002060"/>
                </a:solidFill>
              </a:rPr>
              <a:t>неуспешности</a:t>
            </a:r>
            <a:r>
              <a:rPr lang="ru-RU" b="1" i="1" dirty="0" smtClean="0">
                <a:solidFill>
                  <a:srgbClr val="002060"/>
                </a:solidFill>
              </a:rPr>
              <a:t> в общеобразовательных организациях Островского муниципального округа на 2024 год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3786182" y="1571612"/>
            <a:ext cx="857256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14414" y="5643578"/>
            <a:ext cx="271464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Реализация муниципального плана</a:t>
            </a:r>
          </a:p>
        </p:txBody>
      </p:sp>
      <p:pic>
        <p:nvPicPr>
          <p:cNvPr id="4098" name="Picture 2" descr="C:\Users\Admin\Downloads\Без име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500306"/>
            <a:ext cx="3357586" cy="251819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15" name="Стрелка вправо 14"/>
          <p:cNvSpPr/>
          <p:nvPr/>
        </p:nvSpPr>
        <p:spPr>
          <a:xfrm rot="10800000">
            <a:off x="4071934" y="5715016"/>
            <a:ext cx="78581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42976" y="142852"/>
            <a:ext cx="7572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Цикл семинаров на базе общеобразовательных организаций в 2024 году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142984"/>
            <a:ext cx="735811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Организация эффективной работы по профориентации в начальной школе для преодоления школьной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неуспешности</a:t>
            </a:r>
            <a:r>
              <a:rPr lang="ru-RU" sz="1600" b="1" i="1" dirty="0" smtClean="0">
                <a:solidFill>
                  <a:srgbClr val="002060"/>
                </a:solidFill>
              </a:rPr>
              <a:t> – МКОУ «Воскресенская НОШ»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1785926"/>
            <a:ext cx="735811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Социализация детей из цыганских семей в начальной школе как путь к повышению учебной мотивации – МКОУ «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Дымницкая</a:t>
            </a:r>
            <a:r>
              <a:rPr lang="ru-RU" sz="1600" b="1" i="1" dirty="0" smtClean="0">
                <a:solidFill>
                  <a:srgbClr val="002060"/>
                </a:solidFill>
              </a:rPr>
              <a:t> НОШ»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42976" y="2428868"/>
            <a:ext cx="735811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Сопровождение обучающихся с рисками учебной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неуспешности</a:t>
            </a:r>
            <a:r>
              <a:rPr lang="ru-RU" sz="1600" b="1" i="1" dirty="0" smtClean="0">
                <a:solidFill>
                  <a:srgbClr val="002060"/>
                </a:solidFill>
              </a:rPr>
              <a:t> посредством трудового воспитания – МКОУ «Юрьевская ООШ»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42976" y="3071810"/>
            <a:ext cx="735811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Опыт организации внеурочной деятельности в условиях сельской малочисленной школы – МКОУ «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Красноборская</a:t>
            </a:r>
            <a:r>
              <a:rPr lang="ru-RU" sz="1600" b="1" i="1" dirty="0" smtClean="0">
                <a:solidFill>
                  <a:srgbClr val="002060"/>
                </a:solidFill>
              </a:rPr>
              <a:t> ООШ»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42976" y="3714752"/>
            <a:ext cx="735811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Туристско-краеведческая деятельность в школе как форма профилактики школьной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неуспешности</a:t>
            </a:r>
            <a:r>
              <a:rPr lang="ru-RU" sz="1600" b="1" i="1" dirty="0" smtClean="0">
                <a:solidFill>
                  <a:srgbClr val="002060"/>
                </a:solidFill>
              </a:rPr>
              <a:t> – МКОУ «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Игодовская</a:t>
            </a:r>
            <a:r>
              <a:rPr lang="ru-RU" sz="1600" b="1" i="1" dirty="0" smtClean="0">
                <a:solidFill>
                  <a:srgbClr val="002060"/>
                </a:solidFill>
              </a:rPr>
              <a:t> СОШ»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42976" y="4357694"/>
            <a:ext cx="735811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Практика работы по преодолению школьной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неуспешности</a:t>
            </a:r>
            <a:r>
              <a:rPr lang="ru-RU" sz="1600" b="1" i="1" dirty="0" smtClean="0">
                <a:solidFill>
                  <a:srgbClr val="002060"/>
                </a:solidFill>
              </a:rPr>
              <a:t> посредством организации проектной и исследовательской деятельности на базе центра «Точка роста» – МКОУ «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Адищевская</a:t>
            </a:r>
            <a:r>
              <a:rPr lang="ru-RU" sz="1600" b="1" i="1" dirty="0" smtClean="0">
                <a:solidFill>
                  <a:srgbClr val="002060"/>
                </a:solidFill>
              </a:rPr>
              <a:t> СОШ»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42976" y="5286388"/>
            <a:ext cx="735811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Использование ресурсов центра «Точка роста» как фактор повышения учебной мотивации обучающихся – МКОУ «Александровская СОШ»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42976" y="5929330"/>
            <a:ext cx="735811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Организация межмуниципального семинара «Сопровождение учащихся с рисками учебной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неуспешности</a:t>
            </a:r>
            <a:r>
              <a:rPr lang="ru-RU" sz="1600" b="1" i="1" dirty="0" smtClean="0">
                <a:solidFill>
                  <a:srgbClr val="002060"/>
                </a:solidFill>
              </a:rPr>
              <a:t>» – МКОУ «Островская СОШ»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85852" y="142852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мероприятия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857496"/>
            <a:ext cx="250033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«Зарница 2024» 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на базе МКОУ «</a:t>
            </a:r>
            <a:r>
              <a:rPr lang="ru-RU" sz="1200" b="1" i="1" dirty="0" err="1" smtClean="0">
                <a:solidFill>
                  <a:srgbClr val="002060"/>
                </a:solidFill>
              </a:rPr>
              <a:t>Игодовская</a:t>
            </a:r>
            <a:r>
              <a:rPr lang="ru-RU" sz="1200" b="1" i="1" dirty="0" smtClean="0">
                <a:solidFill>
                  <a:srgbClr val="002060"/>
                </a:solidFill>
              </a:rPr>
              <a:t> СОШ»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(для учащихся 5-9 классов)</a:t>
            </a:r>
          </a:p>
        </p:txBody>
      </p:sp>
      <p:pic>
        <p:nvPicPr>
          <p:cNvPr id="12" name="Picture 2" descr="D:\Ломкова Т.В\Фото\Зарница 2024\IMG_20240222_101552_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2643206" cy="1982404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Admin\Desktop\Фото на конференцию 2025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642918"/>
            <a:ext cx="3607206" cy="2027384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5715008" y="2786058"/>
            <a:ext cx="314327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002060"/>
                </a:solidFill>
              </a:rPr>
              <a:t>II</a:t>
            </a:r>
            <a:r>
              <a:rPr lang="ru-RU" sz="1200" b="1" i="1" dirty="0" smtClean="0">
                <a:solidFill>
                  <a:srgbClr val="002060"/>
                </a:solidFill>
              </a:rPr>
              <a:t> муниципальный слет тимуровских отрядов 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на базе  МКОУ «Юрьевская ООШ»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(для учащихся  3-6 классов)</a:t>
            </a:r>
          </a:p>
        </p:txBody>
      </p:sp>
      <p:pic>
        <p:nvPicPr>
          <p:cNvPr id="1027" name="Picture 3" descr="C:\Users\Admin\Desktop\Фото на конференцию 2025\IMG_20241025_1154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214422"/>
            <a:ext cx="2643206" cy="1990179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22" name="Прямоугольник 21"/>
          <p:cNvSpPr/>
          <p:nvPr/>
        </p:nvSpPr>
        <p:spPr>
          <a:xfrm>
            <a:off x="2643174" y="3357562"/>
            <a:ext cx="300039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i="1" dirty="0" err="1" smtClean="0">
                <a:solidFill>
                  <a:srgbClr val="002060"/>
                </a:solidFill>
              </a:rPr>
              <a:t>Квест-игра</a:t>
            </a:r>
            <a:r>
              <a:rPr lang="ru-RU" sz="1200" b="1" i="1" dirty="0" smtClean="0">
                <a:solidFill>
                  <a:srgbClr val="002060"/>
                </a:solidFill>
              </a:rPr>
              <a:t> по краеведению 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«Люби и знай свой край родной» 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на базе МКОУ «</a:t>
            </a:r>
            <a:r>
              <a:rPr lang="ru-RU" sz="1200" b="1" i="1" dirty="0" err="1" smtClean="0">
                <a:solidFill>
                  <a:srgbClr val="002060"/>
                </a:solidFill>
              </a:rPr>
              <a:t>Красноборская</a:t>
            </a:r>
            <a:r>
              <a:rPr lang="ru-RU" sz="1200" b="1" i="1" dirty="0" smtClean="0">
                <a:solidFill>
                  <a:srgbClr val="002060"/>
                </a:solidFill>
              </a:rPr>
              <a:t> ООШ»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(для учащихся  начальных классов)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714752"/>
            <a:ext cx="3143272" cy="2141059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3" name="Прямоугольник 22"/>
          <p:cNvSpPr/>
          <p:nvPr/>
        </p:nvSpPr>
        <p:spPr>
          <a:xfrm>
            <a:off x="5786446" y="6000768"/>
            <a:ext cx="300039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002060"/>
                </a:solidFill>
              </a:rPr>
              <a:t>II</a:t>
            </a:r>
            <a:r>
              <a:rPr lang="ru-RU" sz="1200" b="1" i="1" dirty="0" smtClean="0">
                <a:solidFill>
                  <a:srgbClr val="002060"/>
                </a:solidFill>
              </a:rPr>
              <a:t> муниципальный туристический слет 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на базе  МКОУ «Александровская СОШ»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(для учащихся 6-9 классов)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14348" y="6215082"/>
            <a:ext cx="31432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Рождественские чтения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(для обучающихся 6-17 лет)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286256"/>
            <a:ext cx="3714775" cy="1915091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Фото на конференцию 2025\IMG_20241022_10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929066"/>
            <a:ext cx="2857520" cy="214314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85852" y="142852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управленческими командами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3143248"/>
            <a:ext cx="2928958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Выездной семинар  в г.Буй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72066" y="3071810"/>
            <a:ext cx="31432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Межмуниципальный семинар в 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МКОУ «Островская СОШ»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43240" y="6000768"/>
            <a:ext cx="278608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Семинар для руководителей начальных школ в 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МКОУ «Воскресенская НОШ»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6215082"/>
            <a:ext cx="264320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Совещание руководителей в 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МКОУ «</a:t>
            </a:r>
            <a:r>
              <a:rPr lang="ru-RU" sz="1200" b="1" i="1" dirty="0" err="1" smtClean="0">
                <a:solidFill>
                  <a:srgbClr val="002060"/>
                </a:solidFill>
              </a:rPr>
              <a:t>Адищевская</a:t>
            </a:r>
            <a:r>
              <a:rPr lang="ru-RU" sz="1200" b="1" i="1" dirty="0" smtClean="0">
                <a:solidFill>
                  <a:srgbClr val="002060"/>
                </a:solidFill>
              </a:rPr>
              <a:t> СОШ»</a:t>
            </a:r>
          </a:p>
        </p:txBody>
      </p:sp>
      <p:pic>
        <p:nvPicPr>
          <p:cNvPr id="2050" name="Picture 2" descr="C:\Users\Admin\Desktop\Фото на конференцию 2025\WhatsApp Image 2024-10-17 at 12.14.1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785794"/>
            <a:ext cx="2857520" cy="214314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2051" name="Picture 3" descr="C:\Users\Admin\Desktop\Фото на конференцию 2025\WhatsApp Image 2024-12-05 at 14.20.3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785794"/>
            <a:ext cx="3323621" cy="214153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2053" name="Picture 5" descr="C:\Users\Admin\Desktop\Фото на конференцию 2025\WhatsApp Image 2024-10-14 at 15.19.3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929066"/>
            <a:ext cx="2500330" cy="1875248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19" name="Прямоугольник 18"/>
          <p:cNvSpPr/>
          <p:nvPr/>
        </p:nvSpPr>
        <p:spPr>
          <a:xfrm>
            <a:off x="6215074" y="6215082"/>
            <a:ext cx="264320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Совещание руководителей в 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МКОУ «</a:t>
            </a:r>
            <a:r>
              <a:rPr lang="ru-RU" sz="1200" b="1" i="1" dirty="0" err="1" smtClean="0">
                <a:solidFill>
                  <a:srgbClr val="002060"/>
                </a:solidFill>
              </a:rPr>
              <a:t>Игодовская</a:t>
            </a:r>
            <a:r>
              <a:rPr lang="ru-RU" sz="1200" b="1" i="1" dirty="0" smtClean="0">
                <a:solidFill>
                  <a:srgbClr val="002060"/>
                </a:solidFill>
              </a:rPr>
              <a:t> СОШ»</a:t>
            </a:r>
          </a:p>
        </p:txBody>
      </p:sp>
      <p:pic>
        <p:nvPicPr>
          <p:cNvPr id="2055" name="Picture 7" descr="C:\Users\Admin\Downloads\IMG-20230502-WA0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3929066"/>
            <a:ext cx="2928958" cy="2196719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14414" y="357166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Контрольные мероприятия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000109"/>
            <a:ext cx="2786082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ПРИКАЗ от 09 января 2024 год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2-п «Об утверждении плана-графика внутриведомственного контроля за деятельностью образовательных организаций Островского муниципального округа Костромской области на 2024 год»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dmin\Desktop\Фото на конференцию 2025\WhatsApp Image 2024-12-05 at 14.19.0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286124"/>
            <a:ext cx="3810027" cy="285752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857620" y="1000109"/>
            <a:ext cx="4929222" cy="1857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rgbClr val="002060"/>
                </a:solidFill>
              </a:rPr>
              <a:t>Мониторинг успеваемости и качества знаний обучающихся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rgbClr val="002060"/>
                </a:solidFill>
              </a:rPr>
              <a:t>Подготовка </a:t>
            </a:r>
            <a:r>
              <a:rPr lang="ru-RU" sz="1400" b="1" i="1" dirty="0" smtClean="0">
                <a:solidFill>
                  <a:srgbClr val="002060"/>
                </a:solidFill>
              </a:rPr>
              <a:t>обучающихся к государственной итоговой аттестации по образовательным программам общего и среднего общего образования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rgbClr val="002060"/>
                </a:solidFill>
              </a:rPr>
              <a:t>Организация </a:t>
            </a:r>
            <a:r>
              <a:rPr lang="ru-RU" sz="1400" b="1" i="1" dirty="0" smtClean="0">
                <a:solidFill>
                  <a:srgbClr val="002060"/>
                </a:solidFill>
              </a:rPr>
              <a:t>работы по ликвидации академической задолженности обучающимися, переведенными в следующий класс </a:t>
            </a:r>
            <a:r>
              <a:rPr lang="ru-RU" sz="1400" b="1" i="1" dirty="0" smtClean="0">
                <a:solidFill>
                  <a:srgbClr val="002060"/>
                </a:solidFill>
              </a:rPr>
              <a:t>условно</a:t>
            </a:r>
            <a:endParaRPr lang="ru-RU" sz="1400" b="1" i="1" dirty="0" smtClean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4572009"/>
            <a:ext cx="3857652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rgbClr val="002060"/>
                </a:solidFill>
              </a:rPr>
              <a:t>Мероприятия </a:t>
            </a:r>
            <a:r>
              <a:rPr lang="ru-RU" sz="1400" b="1" i="1" dirty="0" smtClean="0">
                <a:solidFill>
                  <a:srgbClr val="002060"/>
                </a:solidFill>
              </a:rPr>
              <a:t>по обеспечению объективности результатов процедур оценки качества подготовки обучающихся в общеобразовательных организациях (выборочные перепроверки результатов оценочных процедур, осуществление общественного наблюдения и контроля за ходом проведения оценочных процедур)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2928934"/>
            <a:ext cx="3857652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ПРИКАЗ от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 октября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год №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162-п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 утверждении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муниципального плана мероприятий по оценке качества подготовки обучающихся в общеобразовательных организациях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Островского муниципального округа Костромской области на 2024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-2025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год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14414" y="357166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Островская средняя школа – школа-партнер в реализации муниципального плана по профилактике школьной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неуспешности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0" y="1714488"/>
            <a:ext cx="40005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Смирнова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Наталия Михайловна,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МКОУ «Островская СОШ»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член регионального управленческого актива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643050"/>
            <a:ext cx="3747259" cy="2000264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786190"/>
            <a:ext cx="4071966" cy="2291597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7" name="Picture 3" descr="C:\Users\Admin\Downloads\IMG-20230915-WA0023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876894"/>
            <a:ext cx="3235017" cy="2426263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142976" y="6215082"/>
            <a:ext cx="407196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Межмуниципальный семинар  для классных руководителей в  МКОУ «Островская СОШ»</a:t>
            </a:r>
          </a:p>
        </p:txBody>
      </p:sp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FE1129B9A10EB428B522A55D8A62C42" ma:contentTypeVersion="0" ma:contentTypeDescription="Создание документа." ma:contentTypeScope="" ma:versionID="135b0097f7349e1839c694ba4df76cfd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e84565b602113f80453ca70327bb6d1a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330C7A-BF4C-4B7B-8E06-DB02D90D0DFF}"/>
</file>

<file path=customXml/itemProps2.xml><?xml version="1.0" encoding="utf-8"?>
<ds:datastoreItem xmlns:ds="http://schemas.openxmlformats.org/officeDocument/2006/customXml" ds:itemID="{581C03CB-4CC6-4557-8A9B-ACFDCB39824D}"/>
</file>

<file path=customXml/itemProps3.xml><?xml version="1.0" encoding="utf-8"?>
<ds:datastoreItem xmlns:ds="http://schemas.openxmlformats.org/officeDocument/2006/customXml" ds:itemID="{24661380-4CD9-47CC-A697-7C7FDA11F495}"/>
</file>

<file path=customXml/itemProps4.xml><?xml version="1.0" encoding="utf-8"?>
<ds:datastoreItem xmlns:ds="http://schemas.openxmlformats.org/officeDocument/2006/customXml" ds:itemID="{A4B97A83-FE98-44FE-9AC5-AB36326EF0C4}"/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6966</TotalTime>
  <Words>652</Words>
  <Application>Microsoft Office PowerPoint</Application>
  <PresentationFormat>Экран (4:3)</PresentationFormat>
  <Paragraphs>112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652</cp:revision>
  <dcterms:created xsi:type="dcterms:W3CDTF">2019-08-21T08:45:27Z</dcterms:created>
  <dcterms:modified xsi:type="dcterms:W3CDTF">2024-12-18T11:31:11Z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0x0101005FE1129B9A10EB428B522A55D8A62C42</vt:lpwstr>
  </property>
</Properties>
</file>