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1" r:id="rId3"/>
    <p:sldId id="313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6" r:id="rId21"/>
    <p:sldId id="334" r:id="rId22"/>
    <p:sldId id="335" r:id="rId23"/>
    <p:sldId id="266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485" autoAdjust="0"/>
    <p:restoredTop sz="81356" autoAdjust="0"/>
  </p:normalViewPr>
  <p:slideViewPr>
    <p:cSldViewPr>
      <p:cViewPr varScale="1">
        <p:scale>
          <a:sx n="73" d="100"/>
          <a:sy n="73" d="100"/>
        </p:scale>
        <p:origin x="-133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65817-C0B9-42AC-9AB4-87C43397B9D3}" type="datetimeFigureOut">
              <a:rPr lang="ru-RU"/>
              <a:pPr>
                <a:defRPr/>
              </a:pPr>
              <a:t>18.12.2024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B5283-63F0-4A1F-9668-2B80EFAF22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70C4F-4147-49C0-8E08-63EDC19DE7E2}" type="datetimeFigureOut">
              <a:rPr lang="ru-RU"/>
              <a:pPr>
                <a:defRPr/>
              </a:pPr>
              <a:t>18.12.2024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A749F-2195-4E1D-9ECE-CD1AC541A6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CA9C2-0F32-480E-BBA7-9DD31E3A11F7}" type="datetimeFigureOut">
              <a:rPr lang="ru-RU"/>
              <a:pPr>
                <a:defRPr/>
              </a:pPr>
              <a:t>18.12.2024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0A382-8BCB-47A9-B765-A6225741BA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CE5B5-FDD2-4798-8407-B212D365783C}" type="datetimeFigureOut">
              <a:rPr lang="ru-RU"/>
              <a:pPr>
                <a:defRPr/>
              </a:pPr>
              <a:t>18.12.2024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3CEFA-5B65-4756-BA30-D0748038D4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BDCE6-55A3-4EC1-98F9-D0D598C78091}" type="datetimeFigureOut">
              <a:rPr lang="ru-RU"/>
              <a:pPr>
                <a:defRPr/>
              </a:pPr>
              <a:t>18.12.2024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B316D-1A89-43DC-A741-C254CEBF6B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B1CD4-4B11-4B99-9EFA-B8FCDD7F8801}" type="datetimeFigureOut">
              <a:rPr lang="ru-RU"/>
              <a:pPr>
                <a:defRPr/>
              </a:pPr>
              <a:t>18.12.2024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48ABC-34C6-405C-BC5A-EE24BE20E2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2BD0D-7CC5-4A96-8445-CAA6121C3E73}" type="datetimeFigureOut">
              <a:rPr lang="ru-RU"/>
              <a:pPr>
                <a:defRPr/>
              </a:pPr>
              <a:t>18.12.2024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BFD1C-1F14-459B-BD74-0201ABF8D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90846-7407-451D-9F6F-39BAB5E863CE}" type="datetimeFigureOut">
              <a:rPr lang="ru-RU"/>
              <a:pPr>
                <a:defRPr/>
              </a:pPr>
              <a:t>18.12.2024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D44B6-550D-487B-8D7A-D05E975675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699C2-FEEC-45A7-A93F-C063BECB9C8B}" type="datetimeFigureOut">
              <a:rPr lang="ru-RU"/>
              <a:pPr>
                <a:defRPr/>
              </a:pPr>
              <a:t>18.12.2024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B7642-CF3B-4F13-BF18-72C91CFCF8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4B443-2B5B-46FA-AE77-854D4CAF51A3}" type="datetimeFigureOut">
              <a:rPr lang="ru-RU"/>
              <a:pPr>
                <a:defRPr/>
              </a:pPr>
              <a:t>18.12.2024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C89EB-0371-4511-88C5-82160345F3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1361A-32D5-495E-8645-574F1FB7EB2E}" type="datetimeFigureOut">
              <a:rPr lang="ru-RU"/>
              <a:pPr>
                <a:defRPr/>
              </a:pPr>
              <a:t>18.12.2024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56374-523C-4011-8A34-1473DDAB32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89DB54-A30A-4484-9F8C-17EB705F5CF5}" type="datetimeFigureOut">
              <a:rPr lang="ru-RU"/>
              <a:pPr>
                <a:defRPr/>
              </a:pPr>
              <a:t>18.12.2024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5C0070B-3DC7-4D90-9B5B-5CD3BBC659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1" r:id="rId4"/>
    <p:sldLayoutId id="2147483675" r:id="rId5"/>
    <p:sldLayoutId id="2147483670" r:id="rId6"/>
    <p:sldLayoutId id="2147483676" r:id="rId7"/>
    <p:sldLayoutId id="2147483677" r:id="rId8"/>
    <p:sldLayoutId id="2147483678" r:id="rId9"/>
    <p:sldLayoutId id="2147483669" r:id="rId10"/>
    <p:sldLayoutId id="214748367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4509120"/>
            <a:ext cx="8686800" cy="122237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70C0"/>
                </a:solidFill>
                <a:effectLst/>
                <a:cs typeface="Aharoni" pitchFamily="2" charset="-79"/>
              </a:rPr>
              <a:t>Профилактика </a:t>
            </a:r>
            <a:r>
              <a:rPr lang="ru-RU" sz="4000" b="1" dirty="0" smtClean="0">
                <a:solidFill>
                  <a:srgbClr val="0070C0"/>
                </a:solidFill>
                <a:effectLst/>
                <a:cs typeface="Aharoni" pitchFamily="2" charset="-79"/>
              </a:rPr>
              <a:t> школьной неуспешности  </a:t>
            </a:r>
            <a:r>
              <a:rPr lang="ru-RU" sz="4000" b="1" dirty="0">
                <a:solidFill>
                  <a:srgbClr val="0070C0"/>
                </a:solidFill>
                <a:effectLst/>
                <a:cs typeface="Aharoni" pitchFamily="2" charset="-79"/>
              </a:rPr>
              <a:t>учащихся путём </a:t>
            </a:r>
            <a:r>
              <a:rPr lang="ru-RU" sz="4000" b="1" dirty="0" smtClean="0">
                <a:solidFill>
                  <a:srgbClr val="0070C0"/>
                </a:solidFill>
                <a:effectLst/>
                <a:cs typeface="Aharoni" pitchFamily="2" charset="-79"/>
              </a:rPr>
              <a:t>взаимодействия  с  </a:t>
            </a:r>
            <a:r>
              <a:rPr lang="ru-RU" sz="4000" b="1" dirty="0">
                <a:solidFill>
                  <a:srgbClr val="0070C0"/>
                </a:solidFill>
                <a:effectLst/>
                <a:cs typeface="Aharoni" pitchFamily="2" charset="-79"/>
              </a:rPr>
              <a:t>родителями</a:t>
            </a:r>
            <a:endParaRPr lang="ru-RU" sz="4000" b="1" dirty="0">
              <a:solidFill>
                <a:srgbClr val="0070C0"/>
              </a:solidFill>
              <a:cs typeface="Aharoni" pitchFamily="2" charset="-79"/>
            </a:endParaRPr>
          </a:p>
        </p:txBody>
      </p:sp>
      <p:pic>
        <p:nvPicPr>
          <p:cNvPr id="9" name="Picture 5" descr="DSC02426"/>
          <p:cNvPicPr>
            <a:picLocks noChangeAspect="1" noChangeArrowheads="1"/>
          </p:cNvPicPr>
          <p:nvPr/>
        </p:nvPicPr>
        <p:blipFill>
          <a:blip r:embed="rId2" cstate="print">
            <a:lum bright="-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943421" cy="200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P21802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13" t="23618" b="22520"/>
          <a:stretch>
            <a:fillRect/>
          </a:stretch>
        </p:blipFill>
        <p:spPr>
          <a:xfrm>
            <a:off x="5796136" y="188640"/>
            <a:ext cx="3191337" cy="208823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4" descr="https://sun9-31.userapi.com/impg/aaJAJvDTMEN_3zUOfVOz7PcwWpK3ciOk86_glg/hJqKSon9yeg.jpg?size=1280x853&amp;quality=96&amp;sign=563bd44b1721c0ed79cafe6a8e6b721b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7" y="2244215"/>
            <a:ext cx="2770538" cy="2308989"/>
          </a:xfrm>
          <a:prstGeom prst="rect">
            <a:avLst/>
          </a:prstGeom>
          <a:noFill/>
        </p:spPr>
      </p:pic>
      <p:pic>
        <p:nvPicPr>
          <p:cNvPr id="14" name="image32.jpeg"/>
          <p:cNvPicPr>
            <a:picLocks/>
          </p:cNvPicPr>
          <p:nvPr/>
        </p:nvPicPr>
        <p:blipFill>
          <a:blip r:embed="rId5" cstate="print">
            <a:lum contrast="10000"/>
          </a:blip>
          <a:srcRect l="14572"/>
          <a:stretch>
            <a:fillRect/>
          </a:stretch>
        </p:blipFill>
        <p:spPr>
          <a:xfrm>
            <a:off x="107504" y="2124752"/>
            <a:ext cx="3168352" cy="2244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395" y="2188657"/>
            <a:ext cx="2869018" cy="21806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925" y="188640"/>
            <a:ext cx="3109893" cy="2342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86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Внеурочное занятие в стрелковом клубе «сокол»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 descr="https://sun9-51.userapi.com/impg/QSwGOzanN8-KBZNBRILrNDt08Hw4zNwqdaikkg/-x39Qe7qDFs.jpg?size=1280x851&amp;quality=95&amp;sign=1622544035e189304d08317df18c9890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1000108"/>
            <a:ext cx="4500594" cy="328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sun9-65.userapi.com/impg/jIhRFpv4NkT0mQoGv_Yme6t5BQh5OIJMeVraOA/hNzU5xIehdc.jpg?size=800x532&amp;quality=95&amp;sign=a72b89a64a9df3617ada77c29202ccd3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714612" y="4214818"/>
            <a:ext cx="3143250" cy="21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sun9-34.userapi.com/impg/M3YJ64lUgjYqDGKYatllVd8TjcxMqhz0xFAHmg/SIYrq_vFwW0.jpg?size=1280x851&amp;quality=95&amp;sign=425d50415e12196710864ac3b3765af9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786314" y="1000108"/>
            <a:ext cx="4143404" cy="300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sun9-27.userapi.com/impg/3r3RfAcyRKO93PkRM6GpqfJNUBeD6Kmn-16k-w/rz9QzWyFQpU.jpg?size=800x532&amp;quality=95&amp;sign=9e1bbef52f805c7502468f2508a53733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786182" y="3000372"/>
            <a:ext cx="2071702" cy="121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sun9-80.userapi.com/impg/4iEZs4Px5oS-feB4yWaL9gLkQDt7h7NAhUsxPA/g52Fy5ic-hI.jpg?size=1280x851&amp;quality=95&amp;sign=e229670be2c16e6127acae8d0908e76e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4214818"/>
            <a:ext cx="2428892" cy="2151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Директор\AppData\Local\Temp\Rar$DIa0.772\Нея фото 12. Помещение для стрельбы из пневматического оружия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4000504"/>
            <a:ext cx="307183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161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86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Занятие с элементами тренинга «Подростковый возраст: препятствие или путь к успеху?»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0" name="Рисунок 9" descr="https://sun9-59.userapi.com/impg/8SP6XfZMzmZ5NoswC8Y157C7eAQI9NZot6ABWw/Ful19YG7PCg.jpg?size=2560x1696&amp;quality=95&amp;sign=c1c479cbb16776b5d7690f1153a3313d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4282" y="1000108"/>
            <a:ext cx="4286280" cy="271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sun9-44.userapi.com/impg/1UGjM9T52vJ384rzxCv8mbSzaYmVZUopCCnSbQ/CbP6vSvqrQE.jpg?size=2560x1696&amp;quality=95&amp;sign=9f4195a7136eea4a6f7762aaf4190357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500562" y="1000108"/>
            <a:ext cx="4327535" cy="2714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sun9-65.userapi.com/impg/nNKYjL9sZmIj2n1AX2y9_T5HHNkwCaCKEwnnAA/_vZnOY8P3iI.jpg?size=2560x1696&amp;quality=95&amp;sign=37731c329aa5200db9c843abc6e520db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4282" y="3714752"/>
            <a:ext cx="4500594" cy="285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sun9-6.userapi.com/impg/2tUnjQQyqlqRkWueX_tM-yx516j-ml48jECUcw/AljQeSkFZ6U.jpg?size=1897x2017&amp;quality=95&amp;sign=450aa8004912b40d3991633bb337a00e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643405" y="3714752"/>
            <a:ext cx="4214875" cy="2786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2E4D7495-8017-4CA4-9DBD-25E362BDD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3071810"/>
            <a:ext cx="2071702" cy="11430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161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86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Мастер-класс «Влияние семьи на формирование личности ребенка»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 descr="https://sun9-5.userapi.com/impg/cH-iiv77VBCmFK48QciL0bZeQKhzpGtXpUWpcw/aV1KvRl7El8.jpg?size=2560x1484&amp;quality=95&amp;sign=30f297210af5ae5be1bbd5e149a4a7af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1000108"/>
            <a:ext cx="4286280" cy="285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sun9-70.userapi.com/impg/2YpfoofZtoHanjuPvAAtulg7ipJgW3P43c3X6Q/oP0EmPLAihA.jpg?size=2560x1690&amp;quality=95&amp;sign=ea1839ee5b494c1c254a71ad16a3575a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3857628"/>
            <a:ext cx="3100699" cy="257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sun9-17.userapi.com/impg/bPg3UdZ60JaR5BLFK2C1JxepuJ6t_A9AmN6gQg/y-6lT9T6YlU.jpg?size=2560x2178&amp;quality=95&amp;sign=c45524d48d9baef8ea56d52fed362ea1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20896"/>
          <a:stretch>
            <a:fillRect/>
          </a:stretch>
        </p:blipFill>
        <p:spPr bwMode="auto">
          <a:xfrm>
            <a:off x="3357554" y="3857628"/>
            <a:ext cx="2786082" cy="257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sun9-41.userapi.com/impg/0_TeAcMUPsSTTjnA0U6HBt6fUP6mCpQtA71l1w/aY-8M64vA6s.jpg?size=2560x2044&amp;quality=95&amp;sign=9a3622b1d12eaa1d1c779ab124836cc0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143636" y="3857628"/>
            <a:ext cx="2628900" cy="2571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sun9-32.userapi.com/impg/bel7pa9cU46apQgeRmqwkpQN-24qbVWGcExozg/LTMzsNkj7U0.jpg?size=2510x1822&amp;quality=95&amp;sign=78b24ddcfdd31d3830a5d04e8301f390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b="11570"/>
          <a:stretch>
            <a:fillRect/>
          </a:stretch>
        </p:blipFill>
        <p:spPr bwMode="auto">
          <a:xfrm>
            <a:off x="4500562" y="1000108"/>
            <a:ext cx="4286280" cy="2857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7161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86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Как достичь успеха?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0" name="Рисунок 9" descr="https://sun9-26.userapi.com/impg/EefbGsE2vH0jQBkRDBQGGWMoQ-Mi3mfrs9OPmw/dg7PcnjNg4g.jpg?size=1280x960&amp;quality=95&amp;sign=a8e32c9bca3ab353d4cd06d4d484bf75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1000108"/>
            <a:ext cx="3929090" cy="271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sun9-47.userapi.com/impg/6PkUyOWtvVamSPzeOyVJF0Ytctwn2p9aF44gJg/RBs-ZT0uAI0.jpg?size=1280x960&amp;quality=95&amp;sign=101c13bb65f93582705e11eb57e44e7b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500298" y="3429000"/>
            <a:ext cx="3643338" cy="3071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sun9-32.userapi.com/impg/j3BaChXyQqdPsRFndW8QSsRx1ExwF6NnRDwNNA/rxtv68foam0.jpg?size=2560x1473&amp;quality=95&amp;sign=7f73ff3b05fa53a8d1e2dfae6f614649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14810" y="1000108"/>
            <a:ext cx="4572032" cy="242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sun9-69.userapi.com/impg/ZgpmQfWOUB3x1iA1k0_JWcJyrzFIrnUt4rvl8Q/XCOUMhXte_0.jpg?size=1280x960&amp;quality=95&amp;sign=685ba6197e549498fd5988b0c26886c1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5452" t="10470" r="15977" b="6410"/>
          <a:stretch>
            <a:fillRect/>
          </a:stretch>
        </p:blipFill>
        <p:spPr bwMode="auto">
          <a:xfrm>
            <a:off x="5929322" y="3429000"/>
            <a:ext cx="2857520" cy="221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sun9-23.userapi.com/impg/UyEMRNE5FH3rwq1K2QY_2-CFF2BHU95rPnDiDw/FBy0HbYSrYY.jpg?size=2560x1702&amp;quality=95&amp;sign=d67a42211ccbcf9e0a513157883f1dd9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3714752"/>
            <a:ext cx="2214578" cy="2143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7161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86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Совещание работников Управлении образования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9" name="Рисунок 8" descr="C:\Users\Директор\Desktop\Неуспешность\РОНО\метод. разработка.jpg"/>
          <p:cNvPicPr/>
          <p:nvPr/>
        </p:nvPicPr>
        <p:blipFill>
          <a:blip r:embed="rId2"/>
          <a:srcRect r="18937" b="34402"/>
          <a:stretch>
            <a:fillRect/>
          </a:stretch>
        </p:blipFill>
        <p:spPr bwMode="auto">
          <a:xfrm>
            <a:off x="142844" y="1285860"/>
            <a:ext cx="481584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000100" y="4500570"/>
            <a:ext cx="7143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Анализ опыта МОУ СОШ №1 по взаимодействию с родителями и возможность его применения другими образовательными организациями Нейского муниципального округа</a:t>
            </a:r>
            <a:endParaRPr lang="ru-RU" sz="2400" b="1" dirty="0">
              <a:latin typeface="+mj-lt"/>
            </a:endParaRPr>
          </a:p>
        </p:txBody>
      </p:sp>
      <p:pic>
        <p:nvPicPr>
          <p:cNvPr id="5" name="Рисунок 4" descr="C:\Users\Директор\Desktop\Downloads\2024-12-18_22-31-33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571612"/>
            <a:ext cx="328136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161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86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Использование опыта МОУ СОШ №1 другими школами округа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407196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142984"/>
            <a:ext cx="428628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161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86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Использование опыта МОУ СОШ №1 другими школами округа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00108"/>
            <a:ext cx="407196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000108"/>
            <a:ext cx="4143404" cy="3213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929066"/>
            <a:ext cx="4143404" cy="271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161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86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Использование опыта МОУ СОШ №1 другими школами округа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00108"/>
            <a:ext cx="4357718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071546"/>
            <a:ext cx="4000528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161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86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Демонстрация опыта МОУ СОШ №1 по профилактике школьной неуспешности учащихся через  взаимодействие с родителями других  школ округа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t="12422" r="-4949" b="17689"/>
          <a:stretch/>
        </p:blipFill>
        <p:spPr bwMode="auto">
          <a:xfrm>
            <a:off x="357158" y="1000108"/>
            <a:ext cx="4143404" cy="55721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t="9104" r="-1237" b="6215"/>
          <a:stretch/>
        </p:blipFill>
        <p:spPr bwMode="auto">
          <a:xfrm>
            <a:off x="4643438" y="1142984"/>
            <a:ext cx="4071966" cy="5429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  <p:extLst>
      <p:ext uri="{BB962C8B-B14F-4D97-AF65-F5344CB8AC3E}">
        <p14:creationId xmlns="" xmlns:p14="http://schemas.microsoft.com/office/powerpoint/2010/main" val="27161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86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Урок истории  «Что нам может рассказать семейная фотография»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714752"/>
            <a:ext cx="4286280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000108"/>
            <a:ext cx="4429156" cy="291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3" name="AutoShape 7" descr="https://sun9-59.userapi.com/impg/dd85XH1vWpAH6KtPHFDVnc6tluUjUq7STurgRA/PZ2FKz7o2NM.jpg?size=1280x853&amp;quality=95&amp;sign=6f8bd794b34153f0176ec8a5ee709501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5" name="AutoShape 9" descr="https://sun9-59.userapi.com/impg/dd85XH1vWpAH6KtPHFDVnc6tluUjUq7STurgRA/PZ2FKz7o2NM.jpg?size=1280x853&amp;quality=95&amp;sign=6f8bd794b34153f0176ec8a5ee709501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7" name="AutoShape 11" descr="https://sun9-59.userapi.com/impg/dd85XH1vWpAH6KtPHFDVnc6tluUjUq7STurgRA/PZ2FKz7o2NM.jpg?size=1280x853&amp;quality=95&amp;sign=6f8bd794b34153f0176ec8a5ee709501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9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928670"/>
            <a:ext cx="415228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30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2285992"/>
            <a:ext cx="2571768" cy="1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31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3857628"/>
            <a:ext cx="4286280" cy="269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161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99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effectLst/>
              </a:rPr>
              <a:t>Неудовлетворительное качество взаимодействия с родителями обучающихся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410377144"/>
              </p:ext>
            </p:extLst>
          </p:nvPr>
        </p:nvGraphicFramePr>
        <p:xfrm>
          <a:off x="152400" y="1066800"/>
          <a:ext cx="8839199" cy="55458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37465"/>
                <a:gridCol w="2291645"/>
                <a:gridCol w="982133"/>
                <a:gridCol w="2127956"/>
              </a:tblGrid>
              <a:tr h="3479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Направления/ содержание деятельности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Мероприятия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Сроки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Показатели эффективности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</a:tr>
              <a:tr h="1005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Демонстрация положительного опыта МОУ СОШ №1 по профилактике школьной неуспешности учащихся через  взаимодействие с родительской общественностью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Семинар "Профилактика неуспешности учащихся путём взаимодействия с родителями"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21 февраля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Степень включённости родителей в урочные и внеурочные занятия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</a:tr>
              <a:tr h="11735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Анализ опыта МОУ СОШ №1 по взаимодействию с родителями и возможность его применение другими образовательными организациями Нейского муниципального округа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Совещание работников Управлении образования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конец февраля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Разработка методических рекомендаций Управлением образования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</a:tr>
              <a:tr h="8382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Использование опыта МОУ СОШ №1 другими школами округа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Мероприятия, разработанные на основе рекомендаций Управления образования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март - апрель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Публикация информации о проведённых мероприятиях на официальных сайтах и в группах </a:t>
                      </a:r>
                      <a:r>
                        <a:rPr lang="ru-RU" sz="1200" b="1" dirty="0" err="1">
                          <a:effectLst/>
                        </a:rPr>
                        <a:t>ВКонтакте</a:t>
                      </a:r>
                      <a:r>
                        <a:rPr lang="ru-RU" sz="1200" b="1" dirty="0">
                          <a:effectLst/>
                        </a:rPr>
                        <a:t> 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</a:tr>
              <a:tr h="1005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Демонстрация опыта МОУ СОШ №1 по профилактике школьной неуспешности учащихся через  взаимодействие с родителями других  школ округа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День открытых дверей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конец апреля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Применение опыта МОУ СОШ №1 по взаимодействию с родителями одной из школ округа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</a:tr>
              <a:tr h="1005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Обмен опытом среди школ Нейского округа по профилактике школьной неуспешности учащихся через  взаимодействие с родительской общественностью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Круглый стол 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май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Снижение степени неуспешных учащихся в школах.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Повышение количества родителей, участвующих в жизни школ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2" marR="4956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1571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86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Мастер-класс</a:t>
            </a: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 «Обучение программированию беспилотных летательных аппаратов»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142985"/>
            <a:ext cx="414340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714752"/>
            <a:ext cx="492922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142984"/>
            <a:ext cx="4395205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C:\Users\Директор\Desktop\Downloads\IMG-20240426-WA0005.jpg"/>
          <p:cNvPicPr/>
          <p:nvPr/>
        </p:nvPicPr>
        <p:blipFill>
          <a:blip r:embed="rId5"/>
          <a:srcRect l="27506" t="-755"/>
          <a:stretch>
            <a:fillRect/>
          </a:stretch>
        </p:blipFill>
        <p:spPr bwMode="auto">
          <a:xfrm>
            <a:off x="5286380" y="3714752"/>
            <a:ext cx="3643338" cy="290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161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86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Классный час  «Зажги свою звезду»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60418" name="AutoShape 2" descr="https://sun9-39.userapi.com/impg/XIw-kIRkHyBWDGFZHlj26KHdyP4ZKYeQcAJhvQ/G1lSibRoByE.jpg?size=1280x853&amp;quality=95&amp;sign=237c2f4d931e5452442c07adc4573d83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20" name="AutoShape 4" descr="https://sun9-39.userapi.com/impg/XIw-kIRkHyBWDGFZHlj26KHdyP4ZKYeQcAJhvQ/G1lSibRoByE.jpg?size=1280x853&amp;quality=95&amp;sign=237c2f4d931e5452442c07adc4573d83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0421" name="Picture 5" descr="C:\Users\Директор\Desktop\Неуспешность\Коткишево\Мероприятия\IMG_20241212_120503_6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4143404" cy="3039513"/>
          </a:xfrm>
          <a:prstGeom prst="rect">
            <a:avLst/>
          </a:prstGeom>
          <a:noFill/>
        </p:spPr>
      </p:pic>
      <p:sp>
        <p:nvSpPr>
          <p:cNvPr id="60424" name="AutoShape 8" descr="https://sun9-51.userapi.com/impg/vxfMMstf9EyD8GRtX9-t0BgZ4-UmejpyCkDEzg/UVSKyMB6rxo.jpg?size=1280x853&amp;quality=95&amp;sign=9901cabc785848d3e5b25502a0ce9605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26" name="AutoShape 10" descr="https://sun9-51.userapi.com/impg/vxfMMstf9EyD8GRtX9-t0BgZ4-UmejpyCkDEzg/UVSKyMB6rxo.jpg?size=1280x853&amp;quality=95&amp;sign=9901cabc785848d3e5b25502a0ce9605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0427" name="Picture 11" descr="C:\Users\Директор\Desktop\Неуспешность\Коткишево\Мероприятия\IMG_20241212_120540_7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571876"/>
            <a:ext cx="4286280" cy="2975029"/>
          </a:xfrm>
          <a:prstGeom prst="rect">
            <a:avLst/>
          </a:prstGeom>
          <a:noFill/>
        </p:spPr>
      </p:pic>
      <p:pic>
        <p:nvPicPr>
          <p:cNvPr id="60428" name="Picture 12" descr="C:\Users\Директор\Desktop\Downloads\2024-12-14_19-22-0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000504"/>
            <a:ext cx="4143404" cy="2571768"/>
          </a:xfrm>
          <a:prstGeom prst="rect">
            <a:avLst/>
          </a:prstGeom>
          <a:noFill/>
        </p:spPr>
      </p:pic>
      <p:pic>
        <p:nvPicPr>
          <p:cNvPr id="11" name="Рисунок 10" descr="C:\Users\Директор\Desktop\Downloads\2024-12-16_21-44-44.png"/>
          <p:cNvPicPr/>
          <p:nvPr/>
        </p:nvPicPr>
        <p:blipFill>
          <a:blip r:embed="rId5"/>
          <a:srcRect l="7696" t="11681" r="30091" b="13390"/>
          <a:stretch>
            <a:fillRect/>
          </a:stretch>
        </p:blipFill>
        <p:spPr bwMode="auto">
          <a:xfrm>
            <a:off x="4429124" y="1000108"/>
            <a:ext cx="428628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161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86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Обмен опытом среди школ Нейского округа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60418" name="AutoShape 2" descr="https://sun9-39.userapi.com/impg/XIw-kIRkHyBWDGFZHlj26KHdyP4ZKYeQcAJhvQ/G1lSibRoByE.jpg?size=1280x853&amp;quality=95&amp;sign=237c2f4d931e5452442c07adc4573d83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20" name="AutoShape 4" descr="https://sun9-39.userapi.com/impg/XIw-kIRkHyBWDGFZHlj26KHdyP4ZKYeQcAJhvQ/G1lSibRoByE.jpg?size=1280x853&amp;quality=95&amp;sign=237c2f4d931e5452442c07adc4573d83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24" name="AutoShape 8" descr="https://sun9-51.userapi.com/impg/vxfMMstf9EyD8GRtX9-t0BgZ4-UmejpyCkDEzg/UVSKyMB6rxo.jpg?size=1280x853&amp;quality=95&amp;sign=9901cabc785848d3e5b25502a0ce9605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26" name="AutoShape 10" descr="https://sun9-51.userapi.com/impg/vxfMMstf9EyD8GRtX9-t0BgZ4-UmejpyCkDEzg/UVSKyMB6rxo.jpg?size=1280x853&amp;quality=95&amp;sign=9901cabc785848d3e5b25502a0ce9605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43" name="Picture 3" descr="C:\Users\Директор\Desktop\Неуспешность\РОНО\круглый стол\IMG_20241212_175147_620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000108"/>
            <a:ext cx="3929090" cy="4286280"/>
          </a:xfrm>
          <a:prstGeom prst="rect">
            <a:avLst/>
          </a:prstGeom>
          <a:noFill/>
        </p:spPr>
      </p:pic>
      <p:pic>
        <p:nvPicPr>
          <p:cNvPr id="61444" name="Picture 4" descr="C:\Users\Директор\Desktop\Неуспешность\РОНО\круглый стол\IMG_20241212_175147_9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000108"/>
            <a:ext cx="3929090" cy="435771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143240" y="5857892"/>
            <a:ext cx="2817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+mj-lt"/>
              </a:rPr>
              <a:t>Круглый стол</a:t>
            </a:r>
            <a:endParaRPr lang="ru-RU" sz="36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61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2" descr="н.jpe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388" y="188913"/>
            <a:ext cx="2232025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Рисунок 3" descr="хi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903747"/>
            <a:ext cx="3167558" cy="253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1" name="Рисунок 4" descr="успех.jpe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8F7F5"/>
              </a:clrFrom>
              <a:clrTo>
                <a:srgbClr val="F8F7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064" y="4293096"/>
            <a:ext cx="37084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70885" y="688840"/>
            <a:ext cx="8686800" cy="84124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                   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</a:t>
            </a:r>
            <a:r>
              <a:rPr lang="ru-RU" sz="4400" b="1" dirty="0" err="1" smtClean="0">
                <a:solidFill>
                  <a:srgbClr val="0070C0"/>
                </a:solidFill>
              </a:rPr>
              <a:t>СПАсибо</a:t>
            </a:r>
            <a:r>
              <a:rPr lang="ru-RU" sz="4400" b="1" dirty="0" smtClean="0">
                <a:solidFill>
                  <a:srgbClr val="0070C0"/>
                </a:solidFill>
              </a:rPr>
              <a:t> </a:t>
            </a:r>
            <a:r>
              <a:rPr lang="ru-RU" sz="4400" b="1" dirty="0">
                <a:solidFill>
                  <a:srgbClr val="0070C0"/>
                </a:solidFill>
              </a:rPr>
              <a:t>за внимание</a:t>
            </a: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 </a:t>
            </a:r>
            <a:endParaRPr lang="ru-RU" sz="4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22030" y="5805264"/>
            <a:ext cx="4492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+mn-lt"/>
              </a:rPr>
              <a:t>Все  будет  хорошо!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86" y="15240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Семинар "Профилактика школьной неуспешности учащихся путём взаимодействия с родителями"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075" y="1066800"/>
            <a:ext cx="8686800" cy="4525962"/>
          </a:xfrm>
        </p:spPr>
        <p:txBody>
          <a:bodyPr/>
          <a:lstStyle/>
          <a:p>
            <a:pPr marL="0" indent="0" algn="just">
              <a:buNone/>
            </a:pPr>
            <a:endParaRPr lang="ru-RU" sz="1600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14282" y="1285860"/>
          <a:ext cx="8715436" cy="5429288"/>
        </p:xfrm>
        <a:graphic>
          <a:graphicData uri="http://schemas.openxmlformats.org/presentationml/2006/ole">
            <p:oleObj spid="_x0000_s3074" name="Документ" r:id="rId3" imgW="10550230" imgH="7421657" progId="Word.Documen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7161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86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ПРИЧИНЫ ШКОЛЬНОЙ НЕУСПЕШНОСТИ, 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ФАКТОРЫ негативного влияния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5" name="Содержимое 4" descr="https://sun9-12.userapi.com/impg/aulseffXn8YDapZCcDCSZfXmJKB3dzemu7SuIg/CpU6CETAMxU.jpg?size=1280x960&amp;quality=95&amp;sign=6c6366312d61433fc4117affbdf88551&amp;type=album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000108"/>
            <a:ext cx="3571901" cy="300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un9-44.userapi.com/impg/Tfr61hAZa8n_sNStvxupuD6jgqwm1EGJesJeqA/jxHwPIesQTE.jpg?size=1280x960&amp;quality=95&amp;sign=bf8c1903cde484836c2f4237d42e0afa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6" y="1000108"/>
            <a:ext cx="3857652" cy="300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un9-9.userapi.com/impg/ztoBORJ2lF6VdVFJelR9ld8SI-iD5z9jO8KTRg/rmhDWn4LrV8.jpg?size=1280x960&amp;quality=95&amp;sign=e3dad545fc3ec48a734aea7730b52814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4000504"/>
            <a:ext cx="4286280" cy="257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sun9-35.userapi.com/impg/wgp5byf3ESeUOw0qE2s0sk8mSFMoW-bKUIRffA/b_wZclxojnM.jpg?size=2560x1702&amp;quality=95&amp;sign=f9c9dc4b83d87331e9c33242ce7e07b5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500562" y="4000504"/>
            <a:ext cx="4429156" cy="2617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sun9-49.userapi.com/impg/n0OltzJVMJzx-gJ_nDDmO11HmoaqWKcZEZa5ng/iDqa3jIK7kI.jpg?size=960x1280&amp;quality=95&amp;sign=06d95683f08597c674c6bd72b8664a38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19741" t="-228" r="23467" b="13668"/>
          <a:stretch>
            <a:fillRect/>
          </a:stretch>
        </p:blipFill>
        <p:spPr bwMode="auto">
          <a:xfrm>
            <a:off x="3786183" y="1000108"/>
            <a:ext cx="1357321" cy="30003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7161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86" y="15240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Урок  географии 7 класс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2" name="Рисунок 11" descr="https://sun9-29.userapi.com/impg/mlkIU06KBOS3AHxqK3KS9QWFTDAgvyx3ITau8Q/ttvpiatI9yM.jpg?size=1280x960&amp;quality=95&amp;sign=8f376414fe3a09989ed12cdc447a4361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071547"/>
            <a:ext cx="3571900" cy="25003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04800" y="6034405"/>
            <a:ext cx="8686800" cy="457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https://sun9-19.userapi.com/impg/1fuPEKWutd50ojw8ffDweijrwA-mD7sWRsVzUA/-60DmQHSzEQ.jpg?size=1280x720&amp;quality=95&amp;sign=78ede153cd8020dd780cf455722f3e6f&amp;type=album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00438"/>
            <a:ext cx="4357718" cy="317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un9-12.userapi.com/impg/1BNK4x4mTIBmIrkEdUFb8lYWbiAw2mC9iBVezA/mslAW6ZrD1E.jpg?size=2560x1439&amp;quality=95&amp;sign=99dfc302c587fcfacc79d358aee5319c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572132" y="1071546"/>
            <a:ext cx="3357557" cy="242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sun9-57.userapi.com/impg/C9Fiv_Ku9PIMr6pMfK7Vg7yfkoHMzEcvdzik-w/bCCCpoIPkh4.jpg?size=2560x1439&amp;quality=95&amp;sign=44957bd22d1af06eb497c4489b931857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00438"/>
            <a:ext cx="4286280" cy="314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sun9-22.userapi.com/impg/RWF4AR5lsXBtSo7YS66XJYtF5RUkVljBXA3Kag/JLjsobpou3o.jpg?size=1214x2160&amp;quality=95&amp;sign=24603e08d989b443f1a3ebfab79023fa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857620" y="1071546"/>
            <a:ext cx="1714512" cy="24288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7161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86" y="15240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Урок  химии  9  класс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4214842" cy="264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https://sun9-73.userapi.com/impg/uUycvy_zTtgmHqrnlgJ2Oscf5pE-gXCcZsoW2A/bogJRBlfnkU.jpg?size=2560x1702&amp;quality=95&amp;sign=a30b0bcb50e63ed40b4155a6cc673a18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000109"/>
            <a:ext cx="4095750" cy="257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un9-42.userapi.com/impg/OlYP-YzO-pGHs4oefllHK4HdfsgAzxGRq8QQZw/C8_iuDNSqAg.jpg?size=2560x1767&amp;quality=95&amp;sign=d5d74734b6c19beacba21ff0d0877ba7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3786190"/>
            <a:ext cx="4286280" cy="271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un9-34.userapi.com/impg/XkFWrDKgFdoI_CvgzTxj3k3Y7r-C2DsAvU-8ww/VZdKLvIhksw.jpg?size=2560x1702&amp;quality=95&amp;sign=bc26430916340cfefa20e0192e5dffb4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786190"/>
            <a:ext cx="4000528" cy="2689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sun9-61.userapi.com/impg/832EO5rMFUJP2jCZFkt9qDTIxCxpqeuUdIab_g/mY8EOZJDJ68.jpg?size=2560x1740&amp;quality=95&amp;sign=93fc5fd1b03f52b5f0775d2f22411d45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071801" y="2714620"/>
            <a:ext cx="3071835" cy="1785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7161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86" y="15240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Урок  русского  языка  4 класс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1" name="Содержимое 10" descr="https://sun9-78.userapi.com/impg/WQm4n54YM2cWc6fmYenUUZy2ER2_xjkpWGwNkg/JzCYqadXrOQ.jpg?size=960x1280&amp;quality=95&amp;sign=1780f9a7c21e9b84ba7c2208ea4a601c&amp;type=album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428992" y="1071546"/>
            <a:ext cx="1957397" cy="257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sun9-3.userapi.com/impg/ms43Pd-Co2HUjqhslX9AOq17lwtXooQ3ldhMZQ/4BFy2gAWgRE.jpg?size=1280x960&amp;quality=95&amp;sign=d910b3133e8b35d6b7f5fffac8f38656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7158" y="1071546"/>
            <a:ext cx="2928958" cy="258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sun9-35.userapi.com/impg/gdWptfY8uLBC2_pZtJF8jvNNywbbaDMb8hz_jw/DesS7tN-J4c.jpg?size=1280x960&amp;quality=95&amp;sign=7094850a1a17cccd7cf2ac10e33cb922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500694" y="1071546"/>
            <a:ext cx="3357586" cy="257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sun9-15.userapi.com/impg/3PdUPR-GzYTaLqu7mn3X6jSI3MEfqyjK8AXt6Q/pzPTqWaH8pg.jpg?size=1280x960&amp;quality=95&amp;sign=f181a389338eda8b3b2bbdc887a08ce8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714752"/>
            <a:ext cx="4143404" cy="2786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sun9-79.userapi.com/impg/MLJG1mybTzZKlfkT4D1qeH8efn63ilvcijF8Ow/3psfonpjwII.jpg?size=2560x1696&amp;quality=95&amp;sign=91b301006b8cf16faa74c4604cae8d8c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7159" y="3714752"/>
            <a:ext cx="4286280" cy="27860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7161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86" y="15240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Родительское собрание «Вместе к успеху!»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9" name="Содержимое 8" descr="https://sun9-74.userapi.com/impg/gyxmpJjD2BakxVGCnzTwQem6yJPz9uz6lpBQEw/6MP0WZlGVS8.jpg?size=1144x770&amp;quality=95&amp;sign=3b297c475a77bbe474b2b0f5c373d913&amp;type=album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000364" y="1000108"/>
            <a:ext cx="4000528" cy="328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sun9-7.userapi.com/impg/V-6e9iYyx5WWzi66DUm6Z-HjEs4Zz2n_4hqn0Q/7t2sRnvQ-IQ.jpg?size=960x1280&amp;quality=95&amp;sign=edd171b3eaa958c77a46c08d3f186ac1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786578" y="1000108"/>
            <a:ext cx="2000264" cy="3357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sun9-21.userapi.com/impg/JCjaB3P6mIr9nQQX9567-hHnppri4P_l1xZE8Q/fdtT8JIp0Mg.jpg?size=960x1280&amp;quality=95&amp;sign=1670b0be572c7d8028b4c32ad76bcbed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7158" y="1000108"/>
            <a:ext cx="2786082" cy="3357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sun9-54.userapi.com/impg/Ky85klX7aEXl_JJ2AAugKgtjHyxMX3jW6K7MJQ/vNDCkeGXvrU.jpg?size=939x720&amp;quality=95&amp;sign=72510d844cff82fd8485e6e3d143737b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7158" y="4214818"/>
            <a:ext cx="3643338" cy="2357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s://sun9-47.userapi.com/impg/LSLSHOKzYNFv4Y8H5zxA-wuH-PJZrSfw1Gfw5Q/Lost1SC3BlU.jpg?size=1280x960&amp;quality=95&amp;sign=3dc8da996d0c3cff6c2f40391728c57e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357818" y="4286256"/>
            <a:ext cx="3500462" cy="2286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sun9-8.userapi.com/impg/aszKw0_nCQnlfcFAAc3zfv72mUgQ3FTIckBauQ/ig_STPgSjDg.jpg?size=960x1280&amp;quality=95&amp;sign=75e071b56810bf48c44728897775b47b&amp;type=album"/>
          <p:cNvPicPr/>
          <p:nvPr/>
        </p:nvPicPr>
        <p:blipFill>
          <a:blip r:embed="rId7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786182" y="4286256"/>
            <a:ext cx="1643074" cy="2295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7161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86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Классный час </a:t>
            </a:r>
            <a:r>
              <a:rPr lang="ru-RU" sz="2800" b="1" dirty="0" smtClean="0">
                <a:solidFill>
                  <a:srgbClr val="0070C0"/>
                </a:solidFill>
              </a:rPr>
              <a:t>«На пути к успеху»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1" name="Рисунок 10" descr="https://sun9-7.userapi.com/impg/SaMKjYQ1AYA7QLZKV15za-Ihw1iBfaw1HNjpHg/IwhmMp9TR0A.jpg?size=1280x720&amp;quality=95&amp;sign=f605dec6f93ef7c5b443ad028b1dde5c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071802" y="1000108"/>
            <a:ext cx="3429024" cy="2895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sun9-14.userapi.com/impg/ekZyJnCBjZHLMwVYxQg8c14GryN5iZ4fKjmLug/9EOSR-hmOFw.jpg?size=720x1280&amp;quality=95&amp;sign=cefead251a6b75dc7a4428633f961f4b&amp;type=album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4868" t="18379" r="19879" b="25571"/>
          <a:stretch>
            <a:fillRect/>
          </a:stretch>
        </p:blipFill>
        <p:spPr bwMode="auto">
          <a:xfrm>
            <a:off x="6500826" y="1000108"/>
            <a:ext cx="2357454" cy="314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sun9-35.userapi.com/impg/Sxk3reUDDxfe2l8zgDXCK_gi1UNIhrbwoijuJg/LcU9748hZuc.jpg?size=2560x1439&amp;quality=95&amp;sign=d8715045284de3f0f3d597b84e776b86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4600" r="3200"/>
          <a:stretch>
            <a:fillRect/>
          </a:stretch>
        </p:blipFill>
        <p:spPr bwMode="auto">
          <a:xfrm>
            <a:off x="214282" y="3857628"/>
            <a:ext cx="4429156" cy="26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sun9-23.userapi.com/impg/CfTdwh7-2Hb_QJqg35DcLF8w4P_ve7tHkc4mXw/94Xhz05Pt-U.jpg?size=2560x1439&amp;quality=95&amp;sign=e8fa7f54545a959cb6ec446263ebde00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5429" r="15179" b="16857"/>
          <a:stretch>
            <a:fillRect/>
          </a:stretch>
        </p:blipFill>
        <p:spPr bwMode="auto">
          <a:xfrm>
            <a:off x="4643438" y="3857628"/>
            <a:ext cx="4214842" cy="2662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sun9-31.userapi.com/impg/0ng_okP17Hz9S2V1_3OiaKnVQraia2x2oG0HXg/gTtkgWNkrwA.jpg?size=2560x1439&amp;quality=95&amp;sign=d3437e61cc12c17df648677a3a177376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r="8605"/>
          <a:stretch>
            <a:fillRect/>
          </a:stretch>
        </p:blipFill>
        <p:spPr bwMode="auto">
          <a:xfrm>
            <a:off x="214283" y="1000108"/>
            <a:ext cx="2928957" cy="2895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7161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FE1129B9A10EB428B522A55D8A62C42" ma:contentTypeVersion="0" ma:contentTypeDescription="Создание документа." ma:contentTypeScope="" ma:versionID="135b0097f7349e1839c694ba4df76cfd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e84565b602113f80453ca70327bb6d1a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654FAC7-4B17-4B9C-ABFD-C151871A993A}"/>
</file>

<file path=customXml/itemProps2.xml><?xml version="1.0" encoding="utf-8"?>
<ds:datastoreItem xmlns:ds="http://schemas.openxmlformats.org/officeDocument/2006/customXml" ds:itemID="{9570BB7F-E5FA-4523-AD82-4D3A4F3C2F7A}"/>
</file>

<file path=customXml/itemProps3.xml><?xml version="1.0" encoding="utf-8"?>
<ds:datastoreItem xmlns:ds="http://schemas.openxmlformats.org/officeDocument/2006/customXml" ds:itemID="{96B6EC00-668C-46C6-BDB1-EF6AC828695F}"/>
</file>

<file path=customXml/itemProps4.xml><?xml version="1.0" encoding="utf-8"?>
<ds:datastoreItem xmlns:ds="http://schemas.openxmlformats.org/officeDocument/2006/customXml" ds:itemID="{D83BD16B-53BC-42FF-B207-18472A0D128E}"/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2068</TotalTime>
  <Words>371</Words>
  <Application>Microsoft Office PowerPoint</Application>
  <PresentationFormat>Экран (4:3)</PresentationFormat>
  <Paragraphs>51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Трек</vt:lpstr>
      <vt:lpstr>Документ</vt:lpstr>
      <vt:lpstr>Профилактика  школьной неуспешности  учащихся путём взаимодействия  с  родителями</vt:lpstr>
      <vt:lpstr>Неудовлетворительное качество взаимодействия с родителями обучающихся</vt:lpstr>
      <vt:lpstr>Семинар "Профилактика школьной неуспешности учащихся путём взаимодействия с родителями"</vt:lpstr>
      <vt:lpstr>ПРИЧИНЫ ШКОЛЬНОЙ НЕУСПЕШНОСТИ,  ФАКТОРЫ негативного влияния</vt:lpstr>
      <vt:lpstr>Урок  географии 7 класс</vt:lpstr>
      <vt:lpstr>Урок  химии  9  класс</vt:lpstr>
      <vt:lpstr>Урок  русского  языка  4 класс</vt:lpstr>
      <vt:lpstr>Родительское собрание «Вместе к успеху!»</vt:lpstr>
      <vt:lpstr>Классный час «На пути к успеху»</vt:lpstr>
      <vt:lpstr>Внеурочное занятие в стрелковом клубе «сокол»</vt:lpstr>
      <vt:lpstr>Занятие с элементами тренинга «Подростковый возраст: препятствие или путь к успеху?»</vt:lpstr>
      <vt:lpstr>Мастер-класс «Влияние семьи на формирование личности ребенка»</vt:lpstr>
      <vt:lpstr>Как достичь успеха?</vt:lpstr>
      <vt:lpstr>Совещание работников Управлении образования</vt:lpstr>
      <vt:lpstr>Использование опыта МОУ СОШ №1 другими школами округа</vt:lpstr>
      <vt:lpstr>Использование опыта МОУ СОШ №1 другими школами округа</vt:lpstr>
      <vt:lpstr>Использование опыта МОУ СОШ №1 другими школами округа</vt:lpstr>
      <vt:lpstr>Демонстрация опыта МОУ СОШ №1 по профилактике школьной неуспешности учащихся через  взаимодействие с родителями других  школ округа</vt:lpstr>
      <vt:lpstr>Урок истории  «Что нам может рассказать семейная фотография»</vt:lpstr>
      <vt:lpstr>Мастер-класс  «Обучение программированию беспилотных летательных аппаратов»</vt:lpstr>
      <vt:lpstr>Классный час  «Зажги свою звезду»</vt:lpstr>
      <vt:lpstr>Обмен опытом среди школ Нейского округа </vt:lpstr>
      <vt:lpstr>                                                  СПАсибо за внимание                                       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Школьная неуспешность и её причины</dc:title>
  <dc:creator>il76</dc:creator>
  <cp:lastModifiedBy>Директор</cp:lastModifiedBy>
  <cp:revision>217</cp:revision>
  <dcterms:created xsi:type="dcterms:W3CDTF">2012-09-25T05:18:31Z</dcterms:created>
  <dcterms:modified xsi:type="dcterms:W3CDTF">2024-12-18T20:58:40Z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0x0101005FE1129B9A10EB428B522A55D8A62C42</vt:lpwstr>
  </property>
</Properties>
</file>