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93F"/>
    <a:srgbClr val="E1F2BC"/>
    <a:srgbClr val="CAE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41" autoAdjust="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923026"/>
            <a:ext cx="7766936" cy="2510287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Муниципальная система методического сопровождения учебной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неуспешности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ru-RU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Миронова Татьяна Леонидовна,</a:t>
            </a:r>
          </a:p>
          <a:p>
            <a:r>
              <a:rPr lang="ru-RU" sz="1600" b="1" i="1" dirty="0" smtClean="0">
                <a:solidFill>
                  <a:schemeClr val="tx1"/>
                </a:solidFill>
              </a:rPr>
              <a:t>Директор МКУ «Методическая </a:t>
            </a:r>
          </a:p>
          <a:p>
            <a:r>
              <a:rPr lang="ru-RU" sz="1600" b="1" i="1" dirty="0" smtClean="0">
                <a:solidFill>
                  <a:schemeClr val="tx1"/>
                </a:solidFill>
              </a:rPr>
              <a:t>служба системы образования» </a:t>
            </a:r>
          </a:p>
          <a:p>
            <a:r>
              <a:rPr lang="ru-RU" sz="1600" b="1" i="1" dirty="0" err="1" smtClean="0">
                <a:solidFill>
                  <a:schemeClr val="tx1"/>
                </a:solidFill>
              </a:rPr>
              <a:t>Вохомского</a:t>
            </a:r>
            <a:r>
              <a:rPr lang="ru-RU" sz="1600" b="1" i="1" dirty="0" smtClean="0">
                <a:solidFill>
                  <a:schemeClr val="tx1"/>
                </a:solidFill>
              </a:rPr>
              <a:t> муниципального района</a:t>
            </a:r>
            <a:endParaRPr lang="ru-RU" sz="1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3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образования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Вохомского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общеобразовательных школ (3 средних и 2 основных),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работников,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них: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имеют высшую и первую квалификационные категории,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педагогов участвуют в профессиональных конкурсах, представляют свой педагогический опыт на муниципальном и региональном уровнях. </a:t>
            </a:r>
          </a:p>
        </p:txBody>
      </p:sp>
    </p:spTree>
    <p:extLst>
      <p:ext uri="{BB962C8B-B14F-4D97-AF65-F5344CB8AC3E}">
        <p14:creationId xmlns:p14="http://schemas.microsoft.com/office/powerpoint/2010/main" val="391244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410942" y="3387906"/>
            <a:ext cx="3326860" cy="1167169"/>
          </a:xfrm>
          <a:prstGeom prst="ellipse">
            <a:avLst/>
          </a:prstGeom>
          <a:solidFill>
            <a:srgbClr val="E1F2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365771" y="4883284"/>
            <a:ext cx="3326860" cy="1517515"/>
          </a:xfrm>
          <a:prstGeom prst="ellipse">
            <a:avLst/>
          </a:prstGeom>
          <a:solidFill>
            <a:srgbClr val="E1F2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033155" y="3210128"/>
            <a:ext cx="3665322" cy="1755987"/>
          </a:xfrm>
          <a:prstGeom prst="ellipse">
            <a:avLst/>
          </a:prstGeom>
          <a:solidFill>
            <a:srgbClr val="E1F2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048203" y="1276756"/>
            <a:ext cx="3886200" cy="1943100"/>
          </a:xfrm>
          <a:prstGeom prst="ellipse">
            <a:avLst/>
          </a:prstGeom>
          <a:solidFill>
            <a:srgbClr val="E1F2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484" y="200025"/>
            <a:ext cx="8596668" cy="10196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Управленческий цикл методического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профилактики учебной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неуспешности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6391" y="1273311"/>
            <a:ext cx="35337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Мониторинг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Качества </a:t>
            </a:r>
          </a:p>
          <a:p>
            <a:r>
              <a:rPr lang="ru-RU" dirty="0" smtClean="0"/>
              <a:t>подготовки обучающихся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Диагностика профессиональных </a:t>
            </a:r>
            <a:r>
              <a:rPr lang="ru-RU" dirty="0" smtClean="0"/>
              <a:t>дефицитов</a:t>
            </a:r>
          </a:p>
          <a:p>
            <a:r>
              <a:rPr lang="ru-RU" dirty="0"/>
              <a:t> </a:t>
            </a:r>
            <a:r>
              <a:rPr lang="ru-RU" dirty="0" smtClean="0"/>
              <a:t>            </a:t>
            </a:r>
            <a:r>
              <a:rPr lang="ru-RU" dirty="0" smtClean="0"/>
              <a:t> педагогов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64639" y="3166298"/>
            <a:ext cx="3186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Условия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Разработка </a:t>
            </a:r>
            <a:r>
              <a:rPr lang="ru-RU" dirty="0" smtClean="0"/>
              <a:t>муниципальной </a:t>
            </a:r>
            <a:r>
              <a:rPr lang="ru-RU" dirty="0" smtClean="0"/>
              <a:t>и школьных программ </a:t>
            </a:r>
            <a:r>
              <a:rPr lang="ru-RU" dirty="0" smtClean="0"/>
              <a:t>профилактики учебной </a:t>
            </a:r>
            <a:r>
              <a:rPr lang="ru-RU" dirty="0" err="1" smtClean="0"/>
              <a:t>неуспешности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472775" y="5029200"/>
            <a:ext cx="3142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Процесс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Дорожная карта методических мероприятий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34484" y="3388097"/>
            <a:ext cx="2996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Оценка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Анализ </a:t>
            </a:r>
            <a:r>
              <a:rPr lang="ru-RU" dirty="0" smtClean="0"/>
              <a:t>эффективности принятых мер</a:t>
            </a:r>
            <a:endParaRPr lang="ru-RU" dirty="0"/>
          </a:p>
        </p:txBody>
      </p:sp>
      <p:sp>
        <p:nvSpPr>
          <p:cNvPr id="17" name="Стрелка углом вверх 16"/>
          <p:cNvSpPr/>
          <p:nvPr/>
        </p:nvSpPr>
        <p:spPr>
          <a:xfrm rot="10800000" flipH="1">
            <a:off x="7029449" y="2047873"/>
            <a:ext cx="1152526" cy="1028701"/>
          </a:xfrm>
          <a:prstGeom prst="bentUpArrow">
            <a:avLst/>
          </a:prstGeom>
          <a:solidFill>
            <a:srgbClr val="A9D9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углом вверх 17"/>
          <p:cNvSpPr/>
          <p:nvPr/>
        </p:nvSpPr>
        <p:spPr>
          <a:xfrm rot="16200000" flipH="1">
            <a:off x="7007528" y="4743485"/>
            <a:ext cx="938280" cy="1509710"/>
          </a:xfrm>
          <a:prstGeom prst="bentUpArrow">
            <a:avLst/>
          </a:prstGeom>
          <a:solidFill>
            <a:srgbClr val="A9D9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углом вверх 18"/>
          <p:cNvSpPr/>
          <p:nvPr/>
        </p:nvSpPr>
        <p:spPr>
          <a:xfrm rot="10800000" flipV="1">
            <a:off x="1840704" y="4717260"/>
            <a:ext cx="1435896" cy="1073940"/>
          </a:xfrm>
          <a:prstGeom prst="bentUpArrow">
            <a:avLst/>
          </a:prstGeom>
          <a:solidFill>
            <a:srgbClr val="A9D9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углом вверх 20"/>
          <p:cNvSpPr/>
          <p:nvPr/>
        </p:nvSpPr>
        <p:spPr>
          <a:xfrm rot="5400000" flipH="1">
            <a:off x="1738313" y="2114548"/>
            <a:ext cx="1219199" cy="1028701"/>
          </a:xfrm>
          <a:prstGeom prst="bentUpArrow">
            <a:avLst/>
          </a:prstGeom>
          <a:solidFill>
            <a:srgbClr val="A9D9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2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действующий семинар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 школы по преодолению рисков учебной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неуспешности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 метод управления образовательной организацией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ресурс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профессионального роста педагогических кадров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индивидуального профессионального развития педагога как средство достижения высоких образовательных результатов обучающихся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для рассмотрения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муниципальных семинарах, заседаниях РМО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неуспешность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где искать причины?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со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слабомотивированными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обучающимися;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 к обучению, развитие познавательных интересов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на уроке;  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оптимальных методов, форм, приёмов и средств обучения;  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ситуации успеха на уроке и во внеурочной деятельности; 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дифференциации 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индивидуализации;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ехнология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на уроке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мотивации обучающихся через внеурочную деятельность и дополнительное образование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48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работы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860503"/>
              </p:ext>
            </p:extLst>
          </p:nvPr>
        </p:nvGraphicFramePr>
        <p:xfrm>
          <a:off x="855866" y="1206632"/>
          <a:ext cx="8418136" cy="5607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8419"/>
                <a:gridCol w="6219717"/>
              </a:tblGrid>
              <a:tr h="3156763">
                <a:tc>
                  <a:txBody>
                    <a:bodyPr/>
                    <a:lstStyle/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практикумы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консультации,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творческие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микрогруппы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открытые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деловые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мастер-классы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«круглые столы», дискуссии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творческие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отчёты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педагогов</a:t>
                      </a: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выставки методических материалов</a:t>
                      </a: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инновационная деятельность</a:t>
                      </a: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методические рекомендации</a:t>
                      </a: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мобильные группы специалистов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2309">
                <a:tc>
                  <a:txBody>
                    <a:bodyPr/>
                    <a:lstStyle/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самообразование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консультации,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стажировка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наставничество</a:t>
                      </a:r>
                    </a:p>
                    <a:p>
                      <a:pPr marR="6731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40030" algn="l"/>
                        </a:tabLs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методическая поддержка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к аттестации, участию в конкурсах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8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786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обобщения лучшего педагогического опыта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7461"/>
            <a:ext cx="8596668" cy="468390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эффективных педагогических практик на муниципальном и региональном уровне (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семинары,РМО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РСМО, «Поезд мастеров»)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 на сайте муниципальной методической службы, на персональных сайтах педагогов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профессионального мастерства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Стажировки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Виртуальные выставки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4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5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FE1129B9A10EB428B522A55D8A62C42" ma:contentTypeVersion="0" ma:contentTypeDescription="Создание документа." ma:contentTypeScope="" ma:versionID="135b0097f7349e1839c694ba4df76cf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e84565b602113f80453ca70327bb6d1a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04944A-2AE9-4CEB-95E4-24060DD6D701}"/>
</file>

<file path=customXml/itemProps2.xml><?xml version="1.0" encoding="utf-8"?>
<ds:datastoreItem xmlns:ds="http://schemas.openxmlformats.org/officeDocument/2006/customXml" ds:itemID="{EDC1026A-5D8D-4A7C-B848-70C24CB86DEB}"/>
</file>

<file path=customXml/itemProps3.xml><?xml version="1.0" encoding="utf-8"?>
<ds:datastoreItem xmlns:ds="http://schemas.openxmlformats.org/officeDocument/2006/customXml" ds:itemID="{1D03053A-9664-4821-AD09-94E543A9F967}"/>
</file>

<file path=customXml/itemProps4.xml><?xml version="1.0" encoding="utf-8"?>
<ds:datastoreItem xmlns:ds="http://schemas.openxmlformats.org/officeDocument/2006/customXml" ds:itemID="{3C174F8D-B962-480A-BC78-3FDE7BE13E21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</TotalTime>
  <Words>313</Words>
  <Application>Microsoft Office PowerPoint</Application>
  <PresentationFormat>Широкоэкранный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Муниципальная система методического сопровождения учебной неуспешности</vt:lpstr>
      <vt:lpstr>Система образования  Вохомского муниципального района</vt:lpstr>
      <vt:lpstr>Управленческий цикл методического сопровождения профилактики учебной неуспешности</vt:lpstr>
      <vt:lpstr>Постоянно действующий семинар  руководителей школ</vt:lpstr>
      <vt:lpstr>Темы для рассмотрения  на  муниципальных семинарах, заседаниях РМО </vt:lpstr>
      <vt:lpstr>Формы методической работы </vt:lpstr>
      <vt:lpstr>Формы обобщения лучшего педагогического опыта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Муниципальная система методического сопровождения учебной неуспешности</dc:title>
  <dc:creator>Миронова ТЛ</dc:creator>
  <cp:lastModifiedBy>Миронова ТЛ</cp:lastModifiedBy>
  <cp:revision>19</cp:revision>
  <dcterms:created xsi:type="dcterms:W3CDTF">2024-11-26T06:39:14Z</dcterms:created>
  <dcterms:modified xsi:type="dcterms:W3CDTF">2024-11-26T12:08:54Z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0x0101005FE1129B9A10EB428B522A55D8A62C42</vt:lpwstr>
  </property>
</Properties>
</file>