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7D5C-1C21-4ABE-B065-45BE43BAD294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9987D-F909-4F81-8D99-476EFC28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6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A2CC-66BF-484C-AE26-7C405F00E20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30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A2CC-66BF-484C-AE26-7C405F00E20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193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EA2CC-66BF-484C-AE26-7C405F00E20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24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2457" y="1122363"/>
            <a:ext cx="96012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456" y="3814309"/>
            <a:ext cx="96012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0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6" y="1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74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6" y="1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1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"/>
            <a:ext cx="110163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03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"/>
            <a:ext cx="110163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63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1"/>
            <a:ext cx="99604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26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14" y="1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3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74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510617" cy="3667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529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3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3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2457" y="1122363"/>
            <a:ext cx="96012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457" y="4467452"/>
            <a:ext cx="96012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60714" y="6356351"/>
            <a:ext cx="2601684" cy="365125"/>
          </a:xfrm>
        </p:spPr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305888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3687" y="6356352"/>
            <a:ext cx="2362199" cy="365125"/>
          </a:xfrm>
        </p:spPr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80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+логотип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951464" cy="10064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0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116" y="-7482"/>
            <a:ext cx="95576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34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116" y="-7482"/>
            <a:ext cx="95576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0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6" y="-7482"/>
            <a:ext cx="1052648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57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7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-7482"/>
            <a:ext cx="1099457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57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99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2" y="1236212"/>
            <a:ext cx="103849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4725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91341" y="6011015"/>
            <a:ext cx="2743200" cy="365125"/>
          </a:xfrm>
        </p:spPr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0343" y="6011014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3741" y="6011015"/>
            <a:ext cx="2743200" cy="365125"/>
          </a:xfrm>
        </p:spPr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2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2" y="1236212"/>
            <a:ext cx="103849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7011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6170" y="6376139"/>
            <a:ext cx="2275116" cy="365125"/>
          </a:xfrm>
        </p:spPr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3940" y="6376139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3164" y="6376138"/>
            <a:ext cx="2209808" cy="365125"/>
          </a:xfrm>
        </p:spPr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96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2" y="1236212"/>
            <a:ext cx="103849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7011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6170" y="6376139"/>
            <a:ext cx="2275116" cy="365125"/>
          </a:xfrm>
        </p:spPr>
        <p:txBody>
          <a:bodyPr/>
          <a:lstStyle/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3940" y="6376139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3164" y="6376138"/>
            <a:ext cx="2209808" cy="365125"/>
          </a:xfrm>
        </p:spPr>
        <p:txBody>
          <a:bodyPr/>
          <a:lstStyle/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37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28713-9851-4B99-BC35-C38C6742DEF0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4A23D-2F58-4AD3-AE71-8688FEA855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4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fioco.ru/rpsh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Задание по итогам изучения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управленческого модуля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6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Механизм реализации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68854" y="1580267"/>
            <a:ext cx="7989379" cy="923330"/>
          </a:xfrm>
          <a:prstGeom prst="rect">
            <a:avLst/>
          </a:prstGeom>
          <a:noFill/>
          <a:ln w="19050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  <a:cs typeface="Arial" panose="020B0604020202020204" pitchFamily="34" charset="0"/>
              </a:rPr>
              <a:t>Проанализированы </a:t>
            </a:r>
            <a:r>
              <a:rPr lang="ru-RU" dirty="0">
                <a:latin typeface="+mj-lt"/>
                <a:cs typeface="Arial" panose="020B0604020202020204" pitchFamily="34" charset="0"/>
              </a:rPr>
              <a:t>результаты </a:t>
            </a:r>
            <a:r>
              <a:rPr lang="ru-RU" dirty="0" smtClean="0">
                <a:latin typeface="+mj-lt"/>
                <a:cs typeface="Arial" panose="020B0604020202020204" pitchFamily="34" charset="0"/>
              </a:rPr>
              <a:t>диагностики.</a:t>
            </a:r>
          </a:p>
          <a:p>
            <a:pPr algn="ctr"/>
            <a:r>
              <a:rPr lang="ru-RU" dirty="0" smtClean="0">
                <a:latin typeface="+mj-lt"/>
                <a:cs typeface="Arial" panose="020B0604020202020204" pitchFamily="34" charset="0"/>
              </a:rPr>
              <a:t>Определены </a:t>
            </a:r>
            <a:r>
              <a:rPr lang="ru-RU" dirty="0">
                <a:latin typeface="+mj-lt"/>
                <a:cs typeface="Arial" panose="020B0604020202020204" pitchFamily="34" charset="0"/>
              </a:rPr>
              <a:t>профессиональные дефициты и </a:t>
            </a:r>
            <a:r>
              <a:rPr lang="ru-RU" dirty="0" smtClean="0">
                <a:latin typeface="+mj-lt"/>
                <a:cs typeface="Arial" panose="020B0604020202020204" pitchFamily="34" charset="0"/>
              </a:rPr>
              <a:t>  точки </a:t>
            </a:r>
            <a:r>
              <a:rPr lang="ru-RU" dirty="0">
                <a:latin typeface="+mj-lt"/>
                <a:cs typeface="Arial" panose="020B0604020202020204" pitchFamily="34" charset="0"/>
              </a:rPr>
              <a:t>роста руководителей </a:t>
            </a:r>
            <a:r>
              <a:rPr lang="ru-RU" dirty="0" smtClean="0">
                <a:latin typeface="+mj-lt"/>
                <a:cs typeface="Arial" panose="020B0604020202020204" pitchFamily="34" charset="0"/>
              </a:rPr>
              <a:t>ОО.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168854" y="2961652"/>
            <a:ext cx="8008316" cy="369332"/>
          </a:xfrm>
          <a:prstGeom prst="rect">
            <a:avLst/>
          </a:prstGeom>
          <a:noFill/>
          <a:ln w="19050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  <a:cs typeface="Arial" panose="020B0604020202020204" pitchFamily="34" charset="0"/>
              </a:rPr>
              <a:t>Р</a:t>
            </a:r>
            <a:r>
              <a:rPr lang="ru-RU" dirty="0" smtClean="0">
                <a:latin typeface="+mj-lt"/>
                <a:cs typeface="Arial" panose="020B0604020202020204" pitchFamily="34" charset="0"/>
              </a:rPr>
              <a:t>азработан образовательный контент</a:t>
            </a:r>
            <a:endParaRPr lang="ru-RU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68854" y="4064075"/>
            <a:ext cx="8008316" cy="646331"/>
          </a:xfrm>
          <a:prstGeom prst="rect">
            <a:avLst/>
          </a:prstGeom>
          <a:noFill/>
          <a:ln w="19050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  <a:cs typeface="Arial" panose="020B0604020202020204" pitchFamily="34" charset="0"/>
              </a:rPr>
              <a:t>Сформированы ИОМ, направленные на преодоление проф. дефицитов: ИОМ формируется на местах специалистами ММС.</a:t>
            </a:r>
            <a:endParaRPr lang="ru-RU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98974" y="5166498"/>
            <a:ext cx="8078196" cy="1569660"/>
          </a:xfrm>
          <a:prstGeom prst="rect">
            <a:avLst/>
          </a:prstGeom>
          <a:noFill/>
          <a:ln w="19050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+mj-lt"/>
                <a:cs typeface="Arial" panose="020B0604020202020204" pitchFamily="34" charset="0"/>
              </a:rPr>
              <a:t>Структурные элементы маршрута: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+mj-lt"/>
                <a:cs typeface="Arial" panose="020B0604020202020204" pitchFamily="34" charset="0"/>
              </a:rPr>
              <a:t>Образовательный контент КОИРО.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+mj-lt"/>
                <a:cs typeface="Arial" panose="020B0604020202020204" pitchFamily="34" charset="0"/>
              </a:rPr>
              <a:t>События образовательного марафона.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+mj-lt"/>
                <a:cs typeface="Arial" panose="020B0604020202020204" pitchFamily="34" charset="0"/>
              </a:rPr>
              <a:t>Практико-ориентированные мероприятия муниципального уровня.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+mj-lt"/>
                <a:cs typeface="Arial" panose="020B0604020202020204" pitchFamily="34" charset="0"/>
              </a:rPr>
              <a:t>Консультационная помощь.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latin typeface="+mj-lt"/>
                <a:cs typeface="Arial" panose="020B0604020202020204" pitchFamily="34" charset="0"/>
              </a:rPr>
              <a:t>Презентация опыта.</a:t>
            </a:r>
          </a:p>
        </p:txBody>
      </p:sp>
      <p:sp>
        <p:nvSpPr>
          <p:cNvPr id="61" name="Стрелка вниз 60"/>
          <p:cNvSpPr/>
          <p:nvPr/>
        </p:nvSpPr>
        <p:spPr>
          <a:xfrm>
            <a:off x="5926287" y="4762174"/>
            <a:ext cx="304800" cy="4043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низ 61"/>
          <p:cNvSpPr/>
          <p:nvPr/>
        </p:nvSpPr>
        <p:spPr>
          <a:xfrm>
            <a:off x="5955198" y="3636061"/>
            <a:ext cx="304800" cy="414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низ 62"/>
          <p:cNvSpPr/>
          <p:nvPr/>
        </p:nvSpPr>
        <p:spPr>
          <a:xfrm>
            <a:off x="5926287" y="2555365"/>
            <a:ext cx="304800" cy="415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43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000" dirty="0">
                <a:solidFill>
                  <a:srgbClr val="C00000"/>
                </a:solidFill>
              </a:rPr>
              <a:t>Задание: разработка алгоритма управленческой деятельности по проектированию системы профилактики школьной </a:t>
            </a:r>
            <a:r>
              <a:rPr lang="ru-RU" sz="2000" dirty="0" err="1">
                <a:solidFill>
                  <a:srgbClr val="C00000"/>
                </a:solidFill>
              </a:rPr>
              <a:t>неуспешности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017181"/>
              </p:ext>
            </p:extLst>
          </p:nvPr>
        </p:nvGraphicFramePr>
        <p:xfrm>
          <a:off x="464127" y="1617339"/>
          <a:ext cx="11198629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3939">
                  <a:extLst>
                    <a:ext uri="{9D8B030D-6E8A-4147-A177-3AD203B41FA5}">
                      <a16:colId xmlns:a16="http://schemas.microsoft.com/office/drawing/2014/main" val="3179057908"/>
                    </a:ext>
                  </a:extLst>
                </a:gridCol>
                <a:gridCol w="4194690">
                  <a:extLst>
                    <a:ext uri="{9D8B030D-6E8A-4147-A177-3AD203B41FA5}">
                      <a16:colId xmlns:a16="http://schemas.microsoft.com/office/drawing/2014/main" val="1240717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Анализ образовательных результатов в целях  оценки исходных внутренних данных и внешних  факторов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Аналитическая справка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1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Поставка цели и выявление рисков снижения образовательных результатов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+mj-lt"/>
                        </a:rPr>
                        <a:t>Концептуальный документ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59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Мотивация сотрудников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+mj-lt"/>
                        </a:rPr>
                        <a:t>Управленческие решения: система мероприятий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028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Выбор оптимального пути достижения цели и необходимых ресурсов: управленческое решение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Управленческие решения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по преодолению рисков  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Организация деятельности по достижению цели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+mj-lt"/>
                        </a:rPr>
                        <a:t>Формирование организационно-управленческих структур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51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Разработка плана действий: определить состав действий, обозначить временные рамки для каждого действия, выбрать ответственных и рассчитать, сколько ресурсов потребуется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+mj-lt"/>
                        </a:rPr>
                        <a:t>План мероприятий/дорожная карта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3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Получение информации о ходе выполнения задач, её обработка и систематизация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Организация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к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онтроля и корректировка процесса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16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93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882868" y="124380"/>
          <a:ext cx="11014841" cy="67715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014841">
                  <a:extLst>
                    <a:ext uri="{9D8B030D-6E8A-4147-A177-3AD203B41FA5}">
                      <a16:colId xmlns:a16="http://schemas.microsoft.com/office/drawing/2014/main" val="3277865803"/>
                    </a:ext>
                  </a:extLst>
                </a:gridCol>
              </a:tblGrid>
              <a:tr h="4647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Состав действий/ОО</a:t>
                      </a:r>
                      <a:endParaRPr lang="ru-RU" sz="2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937106"/>
                  </a:ext>
                </a:extLst>
              </a:tr>
              <a:tr h="464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Определен функционал участников системы профилактики учебной неуспешности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847745"/>
                  </a:ext>
                </a:extLst>
              </a:tr>
              <a:tr h="3348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Проведена диагностика проблем неуспешности </a:t>
                      </a:r>
                      <a:r>
                        <a:rPr lang="ru-RU" sz="1800" dirty="0" smtClean="0">
                          <a:effectLst/>
                          <a:latin typeface="+mj-lt"/>
                        </a:rPr>
                        <a:t>обучающихся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0002095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Результаты диагностики обобщены; систематизированы основные причины школьной неуспешности 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5811774"/>
                  </a:ext>
                </a:extLst>
              </a:tr>
              <a:tr h="2634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Сформирован  банк данных о об обучающихся с риском учебной </a:t>
                      </a:r>
                      <a:r>
                        <a:rPr lang="ru-RU" sz="1800" dirty="0" err="1" smtClean="0">
                          <a:effectLst/>
                          <a:latin typeface="+mj-lt"/>
                        </a:rPr>
                        <a:t>неуспешности</a:t>
                      </a:r>
                      <a:endParaRPr lang="ru-RU" sz="180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3122129"/>
                  </a:ext>
                </a:extLst>
              </a:tr>
              <a:tr h="4904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Внесены  </a:t>
                      </a:r>
                      <a:r>
                        <a:rPr lang="ru-RU" sz="1800" dirty="0" smtClean="0">
                          <a:effectLst/>
                          <a:latin typeface="+mj-lt"/>
                        </a:rPr>
                        <a:t>изменения  во ВСОКО </a:t>
                      </a:r>
                      <a:r>
                        <a:rPr lang="ru-RU" sz="1800" dirty="0">
                          <a:effectLst/>
                          <a:latin typeface="+mj-lt"/>
                        </a:rPr>
                        <a:t>на основе данных диагностики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844229"/>
                  </a:ext>
                </a:extLst>
              </a:tr>
              <a:tr h="54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Разработан общешкольный план мероприятий по работе с неуспевающими и по профилактике школьной неуспешности с учётом результатов диагностики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2670793"/>
                  </a:ext>
                </a:extLst>
              </a:tr>
              <a:tr h="834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Спланировано содержания методической работы по профессиональному развитию педагогов школы по вопросам преодоления школьной неуспешности в соответствии с выявленными причинами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676406"/>
                  </a:ext>
                </a:extLst>
              </a:tr>
              <a:tr h="5782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Организована  работа педагогических сообществ, иных структур по преодолению школьной неуспешности обучающихся 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1765211"/>
                  </a:ext>
                </a:extLst>
              </a:tr>
              <a:tr h="5814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Составлены планы совещаний, работы консилиума, методических и педагогических  советов; деятельности методических школьных объединений, проблемных групп.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631596"/>
                  </a:ext>
                </a:extLst>
              </a:tr>
              <a:tr h="834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Разработана циклограмма взаимодействия педагогических структур организации в рамках плана мероприятий по работе с неуспевающими и по профилактике школьной неуспешности</a:t>
                      </a:r>
                      <a:endParaRPr lang="ru-RU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701602"/>
                  </a:ext>
                </a:extLst>
              </a:tr>
              <a:tr h="614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</a:rPr>
                        <a:t>Определены механизмы профилактики учебной </a:t>
                      </a:r>
                      <a:r>
                        <a:rPr lang="ru-RU" sz="1800" dirty="0" smtClean="0">
                          <a:effectLst/>
                          <a:latin typeface="+mj-lt"/>
                        </a:rPr>
                        <a:t>неуспешности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1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28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851338" y="190414"/>
          <a:ext cx="11098924" cy="64900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098924">
                  <a:extLst>
                    <a:ext uri="{9D8B030D-6E8A-4147-A177-3AD203B41FA5}">
                      <a16:colId xmlns:a16="http://schemas.microsoft.com/office/drawing/2014/main" val="4043251356"/>
                    </a:ext>
                  </a:extLst>
                </a:gridCol>
              </a:tblGrid>
              <a:tr h="276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Состав действий/ОО</a:t>
                      </a:r>
                      <a:endParaRPr lang="ru-RU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8109303"/>
                  </a:ext>
                </a:extLst>
              </a:tr>
              <a:tr h="730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Разработаны методические  материалы, документы отчётности, наблюдений за неуспевающими учениками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428721"/>
                  </a:ext>
                </a:extLst>
              </a:tr>
              <a:tr h="7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Разработаны и реализуются адресные образовательные программы по работе с обучающимися с трудностями в обучении на основе результатов оценочных процедур.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327807"/>
                  </a:ext>
                </a:extLst>
              </a:tr>
              <a:tr h="10923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Организована  работа по реализации мер индивидуальной поддержки обучающихся с рисками учебной неуспешности в учебной, внеурочной и воспитательной работе с использованием комплекса психолого-педагогических средств 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317891"/>
                  </a:ext>
                </a:extLst>
              </a:tr>
              <a:tr h="7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Систематизирован и  обобщен накопленный опыт работы по профилактике школьной неуспешности. Разработан  план по обмену опытом.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675951"/>
                  </a:ext>
                </a:extLst>
              </a:tr>
              <a:tr h="7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Организована работа по оптимизации школьного климата  в целях поддержки детей группы риска 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312957"/>
                  </a:ext>
                </a:extLst>
              </a:tr>
              <a:tr h="7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Организовано взаимодействие с родителями обучающихся в целях обеспечения своевременной обратной связи и включение их в образовательный процесс.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550633"/>
                  </a:ext>
                </a:extLst>
              </a:tr>
              <a:tr h="7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Разработаны критерии эффективности работы по профилактике школьной неуспешности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4151291"/>
                  </a:ext>
                </a:extLst>
              </a:tr>
              <a:tr h="7240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effectLst/>
                          <a:latin typeface="+mj-lt"/>
                        </a:rPr>
                        <a:t>Приняты управленческие решения по итогам оценки эффективности работы по профилактике школьной неуспешности на основе разработанных критериев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424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04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Рисковый профиль школы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Ссылка на сайт ФИОКО: </a:t>
            </a:r>
            <a:r>
              <a:rPr lang="en-US" dirty="0">
                <a:latin typeface="+mj-lt"/>
                <a:hlinkClick r:id="rId2"/>
              </a:rPr>
              <a:t>https://</a:t>
            </a:r>
            <a:r>
              <a:rPr lang="en-US" dirty="0" smtClean="0">
                <a:latin typeface="+mj-lt"/>
                <a:hlinkClick r:id="rId2"/>
              </a:rPr>
              <a:t>fioco.ru/rpsh</a:t>
            </a:r>
            <a:endParaRPr lang="ru-RU" dirty="0" smtClean="0">
              <a:latin typeface="+mj-lt"/>
            </a:endParaRPr>
          </a:p>
          <a:p>
            <a:pPr marL="0" indent="0">
              <a:buNone/>
            </a:pPr>
            <a:endParaRPr lang="ru-RU" dirty="0">
              <a:latin typeface="+mj-lt"/>
            </a:endParaRPr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3" y="2610898"/>
            <a:ext cx="10515600" cy="392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55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FE1129B9A10EB428B522A55D8A62C42" ma:contentTypeVersion="0" ma:contentTypeDescription="Создание документа." ma:contentTypeScope="" ma:versionID="135b0097f7349e1839c694ba4df76cf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e84565b602113f80453ca70327bb6d1a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26CE7C-5EB6-4B39-AEAE-32AB15D7DAF9}"/>
</file>

<file path=customXml/itemProps2.xml><?xml version="1.0" encoding="utf-8"?>
<ds:datastoreItem xmlns:ds="http://schemas.openxmlformats.org/officeDocument/2006/customXml" ds:itemID="{4412661B-696E-467C-9706-DD0A5D432CEE}"/>
</file>

<file path=customXml/itemProps3.xml><?xml version="1.0" encoding="utf-8"?>
<ds:datastoreItem xmlns:ds="http://schemas.openxmlformats.org/officeDocument/2006/customXml" ds:itemID="{67AB1710-4A7C-4EE5-B088-BB5B53FFF677}"/>
</file>

<file path=customXml/itemProps4.xml><?xml version="1.0" encoding="utf-8"?>
<ds:datastoreItem xmlns:ds="http://schemas.openxmlformats.org/officeDocument/2006/customXml" ds:itemID="{877C9ED0-1C49-42C6-885B-39EBBC0D5902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446</Words>
  <Application>Microsoft Office PowerPoint</Application>
  <PresentationFormat>Широкоэкранный</PresentationFormat>
  <Paragraphs>53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Garamond</vt:lpstr>
      <vt:lpstr>Times New Roman</vt:lpstr>
      <vt:lpstr>КОИРО2</vt:lpstr>
      <vt:lpstr>Задание по итогам изучения  управленческого модуля</vt:lpstr>
      <vt:lpstr>Механизм реализации</vt:lpstr>
      <vt:lpstr>Задание: разработка алгоритма управленческой деятельности по проектированию системы профилактики школьной неуспешности</vt:lpstr>
      <vt:lpstr>Презентация PowerPoint</vt:lpstr>
      <vt:lpstr>Презентация PowerPoint</vt:lpstr>
      <vt:lpstr>Рисковый профиль школы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по итогам изучения  управленческого модуля</dc:title>
  <dc:creator>User</dc:creator>
  <cp:lastModifiedBy>User</cp:lastModifiedBy>
  <cp:revision>3</cp:revision>
  <dcterms:created xsi:type="dcterms:W3CDTF">2024-04-24T09:46:26Z</dcterms:created>
  <dcterms:modified xsi:type="dcterms:W3CDTF">2024-04-25T07:38:40Z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0x0101005FE1129B9A10EB428B522A55D8A62C42</vt:lpwstr>
  </property>
</Properties>
</file>