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B7D5C-1C21-4ABE-B065-45BE43BAD294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79987D-F909-4F81-8D99-476EFC28B9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806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0EA2CC-66BF-484C-AE26-7C405F00E20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3011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0EA2CC-66BF-484C-AE26-7C405F00E20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81937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0EA2CC-66BF-484C-AE26-7C405F00E20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3243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2457" y="1122363"/>
            <a:ext cx="960120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42456" y="3814309"/>
            <a:ext cx="960120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28713-9851-4B99-BC35-C38C6742DEF0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4A23D-2F58-4AD3-AE71-8688FEA855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4002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2086" y="1"/>
            <a:ext cx="9862457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28713-9851-4B99-BC35-C38C6742DEF0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4A23D-2F58-4AD3-AE71-8688FEA855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8746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2086" y="1"/>
            <a:ext cx="9862457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28713-9851-4B99-BC35-C38C6742DEF0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4A23D-2F58-4AD3-AE71-8688FEA855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7117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1"/>
            <a:ext cx="11016343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28713-9851-4B99-BC35-C38C6742DEF0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4A23D-2F58-4AD3-AE71-8688FEA855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1031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3_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1"/>
            <a:ext cx="11016343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28713-9851-4B99-BC35-C38C6742DEF0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4A23D-2F58-4AD3-AE71-8688FEA855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6632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2343" y="1"/>
            <a:ext cx="9960429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28713-9851-4B99-BC35-C38C6742DEF0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4A23D-2F58-4AD3-AE71-8688FEA855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7264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Только заголовок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14" y="1"/>
            <a:ext cx="9862457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28713-9851-4B99-BC35-C38C6742DEF0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4A23D-2F58-4AD3-AE71-8688FEA855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1839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28713-9851-4B99-BC35-C38C6742DEF0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4A23D-2F58-4AD3-AE71-8688FEA855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5743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08000" y="1981201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828800" y="312739"/>
            <a:ext cx="609600" cy="441325"/>
          </a:xfrm>
        </p:spPr>
        <p:txBody>
          <a:bodyPr/>
          <a:lstStyle>
            <a:lvl1pPr>
              <a:defRPr/>
            </a:lvl1pPr>
          </a:lstStyle>
          <a:p>
            <a:fld id="{9444A23D-2F58-4AD3-AE71-8688FEA855CB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0C328713-9851-4B99-BC35-C38C6742DEF0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402168" y="6410326"/>
            <a:ext cx="4510617" cy="36671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55294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44A23D-2F58-4AD3-AE71-8688FEA855C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328713-9851-4B99-BC35-C38C6742DEF0}" type="datetimeFigureOut">
              <a:rPr lang="ru-RU" smtClean="0"/>
              <a:t>25.04.2024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5433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 rtlCol="0">
            <a:normAutofit/>
          </a:bodyPr>
          <a:lstStyle/>
          <a:p>
            <a:pPr lvl="0"/>
            <a:r>
              <a:rPr lang="ru-RU" noProof="0" smtClean="0"/>
              <a:t>Вставка таблицы</a:t>
            </a:r>
            <a:endParaRPr lang="ru-RU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328713-9851-4B99-BC35-C38C6742DEF0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44A23D-2F58-4AD3-AE71-8688FEA855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5363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2457" y="1122363"/>
            <a:ext cx="960120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42457" y="4467452"/>
            <a:ext cx="960120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60714" y="6356351"/>
            <a:ext cx="2601684" cy="365125"/>
          </a:xfrm>
        </p:spPr>
        <p:txBody>
          <a:bodyPr/>
          <a:lstStyle/>
          <a:p>
            <a:fld id="{0C328713-9851-4B99-BC35-C38C6742DEF0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305888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73687" y="6356352"/>
            <a:ext cx="2362199" cy="365125"/>
          </a:xfrm>
        </p:spPr>
        <p:txBody>
          <a:bodyPr/>
          <a:lstStyle/>
          <a:p>
            <a:fld id="{9444A23D-2F58-4AD3-AE71-8688FEA855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807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Заголовок+логотип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951464" cy="100647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8403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5116" y="-7482"/>
            <a:ext cx="9557657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28713-9851-4B99-BC35-C38C6742DEF0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4A23D-2F58-4AD3-AE71-8688FEA855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1345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5116" y="-7482"/>
            <a:ext cx="9557657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28713-9851-4B99-BC35-C38C6742DEF0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4A23D-2F58-4AD3-AE71-8688FEA855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390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6286" y="-7482"/>
            <a:ext cx="10526487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94572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28713-9851-4B99-BC35-C38C6742DEF0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4A23D-2F58-4AD3-AE71-8688FEA855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9579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-7482"/>
            <a:ext cx="10994572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94572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28713-9851-4B99-BC35-C38C6742DEF0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4A23D-2F58-4AD3-AE71-8688FEA855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999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1342" y="1236212"/>
            <a:ext cx="10384972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1341" y="447255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491341" y="6011015"/>
            <a:ext cx="2743200" cy="365125"/>
          </a:xfrm>
        </p:spPr>
        <p:txBody>
          <a:bodyPr/>
          <a:lstStyle/>
          <a:p>
            <a:fld id="{0C328713-9851-4B99-BC35-C38C6742DEF0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20343" y="6011014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63741" y="6011015"/>
            <a:ext cx="2743200" cy="365125"/>
          </a:xfrm>
        </p:spPr>
        <p:txBody>
          <a:bodyPr/>
          <a:lstStyle/>
          <a:p>
            <a:fld id="{9444A23D-2F58-4AD3-AE71-8688FEA855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4324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1342" y="1236212"/>
            <a:ext cx="10384972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1341" y="470115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36170" y="6376139"/>
            <a:ext cx="2275116" cy="365125"/>
          </a:xfrm>
        </p:spPr>
        <p:txBody>
          <a:bodyPr/>
          <a:lstStyle/>
          <a:p>
            <a:fld id="{0C328713-9851-4B99-BC35-C38C6742DEF0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43940" y="6376139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13164" y="6376138"/>
            <a:ext cx="2209808" cy="365125"/>
          </a:xfrm>
        </p:spPr>
        <p:txBody>
          <a:bodyPr/>
          <a:lstStyle/>
          <a:p>
            <a:fld id="{9444A23D-2F58-4AD3-AE71-8688FEA855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0962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1342" y="1236212"/>
            <a:ext cx="10384972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1341" y="470115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36170" y="6376139"/>
            <a:ext cx="2275116" cy="365125"/>
          </a:xfrm>
        </p:spPr>
        <p:txBody>
          <a:bodyPr/>
          <a:lstStyle/>
          <a:p>
            <a:fld id="{0C328713-9851-4B99-BC35-C38C6742DEF0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43940" y="6376139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13164" y="6376138"/>
            <a:ext cx="2209808" cy="365125"/>
          </a:xfrm>
        </p:spPr>
        <p:txBody>
          <a:bodyPr/>
          <a:lstStyle/>
          <a:p>
            <a:fld id="{9444A23D-2F58-4AD3-AE71-8688FEA855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8379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28713-9851-4B99-BC35-C38C6742DEF0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4A23D-2F58-4AD3-AE71-8688FEA855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644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fioco.ru/rpsh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Задание по итогам изучения 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управленческого модуля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2630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Механизм реализации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168854" y="1580267"/>
            <a:ext cx="7989379" cy="923330"/>
          </a:xfrm>
          <a:prstGeom prst="rect">
            <a:avLst/>
          </a:prstGeom>
          <a:noFill/>
          <a:ln w="19050">
            <a:solidFill>
              <a:schemeClr val="tx2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+mj-lt"/>
                <a:cs typeface="Arial" panose="020B0604020202020204" pitchFamily="34" charset="0"/>
              </a:rPr>
              <a:t>Проанализированы </a:t>
            </a:r>
            <a:r>
              <a:rPr lang="ru-RU" dirty="0">
                <a:latin typeface="+mj-lt"/>
                <a:cs typeface="Arial" panose="020B0604020202020204" pitchFamily="34" charset="0"/>
              </a:rPr>
              <a:t>результаты </a:t>
            </a:r>
            <a:r>
              <a:rPr lang="ru-RU" dirty="0" smtClean="0">
                <a:latin typeface="+mj-lt"/>
                <a:cs typeface="Arial" panose="020B0604020202020204" pitchFamily="34" charset="0"/>
              </a:rPr>
              <a:t>диагностики.</a:t>
            </a:r>
          </a:p>
          <a:p>
            <a:pPr algn="ctr"/>
            <a:r>
              <a:rPr lang="ru-RU" dirty="0" smtClean="0">
                <a:latin typeface="+mj-lt"/>
                <a:cs typeface="Arial" panose="020B0604020202020204" pitchFamily="34" charset="0"/>
              </a:rPr>
              <a:t>Определены </a:t>
            </a:r>
            <a:r>
              <a:rPr lang="ru-RU" dirty="0">
                <a:latin typeface="+mj-lt"/>
                <a:cs typeface="Arial" panose="020B0604020202020204" pitchFamily="34" charset="0"/>
              </a:rPr>
              <a:t>профессиональные дефициты и </a:t>
            </a:r>
            <a:r>
              <a:rPr lang="ru-RU" dirty="0" smtClean="0">
                <a:latin typeface="+mj-lt"/>
                <a:cs typeface="Arial" panose="020B0604020202020204" pitchFamily="34" charset="0"/>
              </a:rPr>
              <a:t>  точки </a:t>
            </a:r>
            <a:r>
              <a:rPr lang="ru-RU" dirty="0">
                <a:latin typeface="+mj-lt"/>
                <a:cs typeface="Arial" panose="020B0604020202020204" pitchFamily="34" charset="0"/>
              </a:rPr>
              <a:t>роста руководителей </a:t>
            </a:r>
            <a:r>
              <a:rPr lang="ru-RU" dirty="0" smtClean="0">
                <a:latin typeface="+mj-lt"/>
                <a:cs typeface="Arial" panose="020B0604020202020204" pitchFamily="34" charset="0"/>
              </a:rPr>
              <a:t>ОО.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168854" y="2961652"/>
            <a:ext cx="8008316" cy="369332"/>
          </a:xfrm>
          <a:prstGeom prst="rect">
            <a:avLst/>
          </a:prstGeom>
          <a:noFill/>
          <a:ln w="19050">
            <a:solidFill>
              <a:schemeClr val="tx2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+mj-lt"/>
                <a:cs typeface="Arial" panose="020B0604020202020204" pitchFamily="34" charset="0"/>
              </a:rPr>
              <a:t>Р</a:t>
            </a:r>
            <a:r>
              <a:rPr lang="ru-RU" dirty="0" smtClean="0">
                <a:latin typeface="+mj-lt"/>
                <a:cs typeface="Arial" panose="020B0604020202020204" pitchFamily="34" charset="0"/>
              </a:rPr>
              <a:t>азработан образовательный контент</a:t>
            </a:r>
            <a:endParaRPr lang="ru-RU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168854" y="4064075"/>
            <a:ext cx="8008316" cy="646331"/>
          </a:xfrm>
          <a:prstGeom prst="rect">
            <a:avLst/>
          </a:prstGeom>
          <a:noFill/>
          <a:ln w="19050">
            <a:solidFill>
              <a:schemeClr val="tx2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+mj-lt"/>
                <a:cs typeface="Arial" panose="020B0604020202020204" pitchFamily="34" charset="0"/>
              </a:rPr>
              <a:t>Сформированы ИОМ, направленные на преодоление проф. дефицитов: ИОМ формируется на местах специалистами ММС.</a:t>
            </a:r>
            <a:endParaRPr lang="ru-RU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098974" y="5166498"/>
            <a:ext cx="8078196" cy="1569660"/>
          </a:xfrm>
          <a:prstGeom prst="rect">
            <a:avLst/>
          </a:prstGeom>
          <a:noFill/>
          <a:ln w="19050">
            <a:solidFill>
              <a:schemeClr val="tx2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+mj-lt"/>
                <a:cs typeface="Arial" panose="020B0604020202020204" pitchFamily="34" charset="0"/>
              </a:rPr>
              <a:t>Структурные элементы маршрута:</a:t>
            </a:r>
          </a:p>
          <a:p>
            <a:pPr marL="228600" indent="-228600">
              <a:buAutoNum type="arabicPeriod"/>
            </a:pPr>
            <a:r>
              <a:rPr lang="ru-RU" sz="1600" dirty="0" smtClean="0">
                <a:latin typeface="+mj-lt"/>
                <a:cs typeface="Arial" panose="020B0604020202020204" pitchFamily="34" charset="0"/>
              </a:rPr>
              <a:t>Образовательный контент КОИРО.</a:t>
            </a:r>
          </a:p>
          <a:p>
            <a:pPr marL="228600" indent="-228600">
              <a:buAutoNum type="arabicPeriod"/>
            </a:pPr>
            <a:r>
              <a:rPr lang="ru-RU" sz="1600" dirty="0" smtClean="0">
                <a:latin typeface="+mj-lt"/>
                <a:cs typeface="Arial" panose="020B0604020202020204" pitchFamily="34" charset="0"/>
              </a:rPr>
              <a:t>События образовательного марафона.</a:t>
            </a:r>
          </a:p>
          <a:p>
            <a:pPr marL="228600" indent="-228600">
              <a:buAutoNum type="arabicPeriod"/>
            </a:pPr>
            <a:r>
              <a:rPr lang="ru-RU" sz="1600" dirty="0" smtClean="0">
                <a:latin typeface="+mj-lt"/>
                <a:cs typeface="Arial" panose="020B0604020202020204" pitchFamily="34" charset="0"/>
              </a:rPr>
              <a:t>Практико-ориентированные мероприятия муниципального уровня.</a:t>
            </a:r>
          </a:p>
          <a:p>
            <a:pPr marL="228600" indent="-228600">
              <a:buAutoNum type="arabicPeriod"/>
            </a:pPr>
            <a:r>
              <a:rPr lang="ru-RU" sz="1600" dirty="0" smtClean="0">
                <a:latin typeface="+mj-lt"/>
                <a:cs typeface="Arial" panose="020B0604020202020204" pitchFamily="34" charset="0"/>
              </a:rPr>
              <a:t>Консультационная помощь.</a:t>
            </a:r>
          </a:p>
          <a:p>
            <a:pPr marL="228600" indent="-228600">
              <a:buAutoNum type="arabicPeriod"/>
            </a:pPr>
            <a:r>
              <a:rPr lang="ru-RU" sz="1600" dirty="0" smtClean="0">
                <a:latin typeface="+mj-lt"/>
                <a:cs typeface="Arial" panose="020B0604020202020204" pitchFamily="34" charset="0"/>
              </a:rPr>
              <a:t>Презентация опыта.</a:t>
            </a:r>
          </a:p>
        </p:txBody>
      </p:sp>
      <p:sp>
        <p:nvSpPr>
          <p:cNvPr id="61" name="Стрелка вниз 60"/>
          <p:cNvSpPr/>
          <p:nvPr/>
        </p:nvSpPr>
        <p:spPr>
          <a:xfrm>
            <a:off x="5926287" y="4762174"/>
            <a:ext cx="304800" cy="4043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Стрелка вниз 61"/>
          <p:cNvSpPr/>
          <p:nvPr/>
        </p:nvSpPr>
        <p:spPr>
          <a:xfrm>
            <a:off x="5955198" y="3636061"/>
            <a:ext cx="304800" cy="4142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Стрелка вниз 62"/>
          <p:cNvSpPr/>
          <p:nvPr/>
        </p:nvSpPr>
        <p:spPr>
          <a:xfrm>
            <a:off x="5926287" y="2555365"/>
            <a:ext cx="304800" cy="4152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0430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000" dirty="0">
                <a:solidFill>
                  <a:srgbClr val="C00000"/>
                </a:solidFill>
              </a:rPr>
              <a:t>Задание: разработка алгоритма управленческой деятельности по проектированию системы профилактики школьной </a:t>
            </a:r>
            <a:r>
              <a:rPr lang="ru-RU" sz="2000" dirty="0" err="1">
                <a:solidFill>
                  <a:srgbClr val="C00000"/>
                </a:solidFill>
              </a:rPr>
              <a:t>неуспешности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5017181"/>
              </p:ext>
            </p:extLst>
          </p:nvPr>
        </p:nvGraphicFramePr>
        <p:xfrm>
          <a:off x="464127" y="1617339"/>
          <a:ext cx="11198629" cy="478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03939">
                  <a:extLst>
                    <a:ext uri="{9D8B030D-6E8A-4147-A177-3AD203B41FA5}">
                      <a16:colId xmlns:a16="http://schemas.microsoft.com/office/drawing/2014/main" val="3179057908"/>
                    </a:ext>
                  </a:extLst>
                </a:gridCol>
                <a:gridCol w="4194690">
                  <a:extLst>
                    <a:ext uri="{9D8B030D-6E8A-4147-A177-3AD203B41FA5}">
                      <a16:colId xmlns:a16="http://schemas.microsoft.com/office/drawing/2014/main" val="12407178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Анализ образовательных результатов в целях  оценки исходных внутренних данных и внешних  факторов</a:t>
                      </a:r>
                      <a:endParaRPr lang="ru-RU" sz="1600" b="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Аналитическая справка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7017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Поставка цели и выявление рисков снижения образовательных результатов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+mj-lt"/>
                        </a:rPr>
                        <a:t>Концептуальный документ</a:t>
                      </a:r>
                      <a:endParaRPr lang="ru-RU" sz="16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05959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Мотивация сотрудников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+mj-lt"/>
                        </a:rPr>
                        <a:t>Управленческие решения: система мероприятий</a:t>
                      </a:r>
                      <a:endParaRPr lang="ru-RU" sz="16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20287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Выбор оптимального пути достижения цели и необходимых ресурсов: управленческое решение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Управленческие решения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по преодолению рисков  </a:t>
                      </a:r>
                      <a:endParaRPr lang="ru-RU" sz="16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49136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Организация деятельности по достижению цели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+mj-lt"/>
                        </a:rPr>
                        <a:t>Формирование организационно-управленческих структур</a:t>
                      </a:r>
                      <a:endParaRPr lang="ru-RU" sz="16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85137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Разработка плана действий: определить состав действий, обозначить временные рамки для каждого действия, выбрать ответственных и рассчитать, сколько ресурсов потребуется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+mj-lt"/>
                        </a:rPr>
                        <a:t>План мероприятий/дорожная карта</a:t>
                      </a:r>
                      <a:endParaRPr lang="ru-RU" sz="16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77361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Получение информации о ходе выполнения задач, её обработка и систематизация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ru-RU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Организация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к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онтроля и корректировка процесса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ru-RU" sz="16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21661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2933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882868" y="124380"/>
          <a:ext cx="11014841" cy="677159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014841">
                  <a:extLst>
                    <a:ext uri="{9D8B030D-6E8A-4147-A177-3AD203B41FA5}">
                      <a16:colId xmlns:a16="http://schemas.microsoft.com/office/drawing/2014/main" val="3277865803"/>
                    </a:ext>
                  </a:extLst>
                </a:gridCol>
              </a:tblGrid>
              <a:tr h="4647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effectLst/>
                          <a:latin typeface="+mj-lt"/>
                        </a:rPr>
                        <a:t>Состав действий/ОО</a:t>
                      </a:r>
                      <a:endParaRPr lang="ru-RU" sz="20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71937106"/>
                  </a:ext>
                </a:extLst>
              </a:tr>
              <a:tr h="4647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+mj-lt"/>
                        </a:rPr>
                        <a:t>Определен функционал участников системы профилактики учебной неуспешности</a:t>
                      </a: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03847745"/>
                  </a:ext>
                </a:extLst>
              </a:tr>
              <a:tr h="33489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+mj-lt"/>
                        </a:rPr>
                        <a:t>Проведена диагностика проблем неуспешности </a:t>
                      </a:r>
                      <a:r>
                        <a:rPr lang="ru-RU" sz="1800" dirty="0" smtClean="0">
                          <a:effectLst/>
                          <a:latin typeface="+mj-lt"/>
                        </a:rPr>
                        <a:t>обучающихся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50002095"/>
                  </a:ext>
                </a:extLst>
              </a:tr>
              <a:tr h="54919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+mj-lt"/>
                        </a:rPr>
                        <a:t>Результаты диагностики обобщены; систематизированы основные причины школьной неуспешности </a:t>
                      </a: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35811774"/>
                  </a:ext>
                </a:extLst>
              </a:tr>
              <a:tr h="26341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+mj-lt"/>
                        </a:rPr>
                        <a:t>Сформирован  банк данных о об обучающихся с риском учебной </a:t>
                      </a:r>
                      <a:r>
                        <a:rPr lang="ru-RU" sz="1800" dirty="0" err="1" smtClean="0">
                          <a:effectLst/>
                          <a:latin typeface="+mj-lt"/>
                        </a:rPr>
                        <a:t>неуспешности</a:t>
                      </a:r>
                      <a:endParaRPr lang="ru-RU" sz="1800" dirty="0" smtClean="0">
                        <a:effectLst/>
                        <a:latin typeface="+mj-l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83122129"/>
                  </a:ext>
                </a:extLst>
              </a:tr>
              <a:tr h="49047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+mj-lt"/>
                        </a:rPr>
                        <a:t>Внесены  </a:t>
                      </a:r>
                      <a:r>
                        <a:rPr lang="ru-RU" sz="1800" dirty="0" smtClean="0">
                          <a:effectLst/>
                          <a:latin typeface="+mj-lt"/>
                        </a:rPr>
                        <a:t>изменения  во ВСОКО </a:t>
                      </a:r>
                      <a:r>
                        <a:rPr lang="ru-RU" sz="1800" dirty="0">
                          <a:effectLst/>
                          <a:latin typeface="+mj-lt"/>
                        </a:rPr>
                        <a:t>на основе данных диагностики</a:t>
                      </a: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6844229"/>
                  </a:ext>
                </a:extLst>
              </a:tr>
              <a:tr h="54919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+mj-lt"/>
                        </a:rPr>
                        <a:t>Разработан общешкольный план мероприятий по работе с неуспевающими и по профилактике школьной неуспешности с учётом результатов диагностики</a:t>
                      </a: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22670793"/>
                  </a:ext>
                </a:extLst>
              </a:tr>
              <a:tr h="83478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+mj-lt"/>
                        </a:rPr>
                        <a:t>Спланировано содержания методической работы по профессиональному развитию педагогов школы по вопросам преодоления школьной неуспешности в соответствии с выявленными причинами</a:t>
                      </a: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2676406"/>
                  </a:ext>
                </a:extLst>
              </a:tr>
              <a:tr h="57827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+mj-lt"/>
                        </a:rPr>
                        <a:t>Организована  работа педагогических сообществ, иных структур по преодолению школьной неуспешности обучающихся </a:t>
                      </a: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11765211"/>
                  </a:ext>
                </a:extLst>
              </a:tr>
              <a:tr h="58143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+mj-lt"/>
                        </a:rPr>
                        <a:t>Составлены планы совещаний, работы консилиума, методических и педагогических  советов; деятельности методических школьных объединений, проблемных групп.</a:t>
                      </a: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22631596"/>
                  </a:ext>
                </a:extLst>
              </a:tr>
              <a:tr h="83478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+mj-lt"/>
                        </a:rPr>
                        <a:t>Разработана циклограмма взаимодействия педагогических структур организации в рамках плана мероприятий по работе с неуспевающими и по профилактике школьной неуспешности</a:t>
                      </a: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2701602"/>
                  </a:ext>
                </a:extLst>
              </a:tr>
              <a:tr h="6142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+mj-lt"/>
                        </a:rPr>
                        <a:t>Определены механизмы профилактики учебной </a:t>
                      </a:r>
                      <a:r>
                        <a:rPr lang="ru-RU" sz="1800" dirty="0" smtClean="0">
                          <a:effectLst/>
                          <a:latin typeface="+mj-lt"/>
                        </a:rPr>
                        <a:t>неуспешности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531652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7289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851338" y="190414"/>
          <a:ext cx="11098924" cy="649000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098924">
                  <a:extLst>
                    <a:ext uri="{9D8B030D-6E8A-4147-A177-3AD203B41FA5}">
                      <a16:colId xmlns:a16="http://schemas.microsoft.com/office/drawing/2014/main" val="4043251356"/>
                    </a:ext>
                  </a:extLst>
                </a:gridCol>
              </a:tblGrid>
              <a:tr h="2766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</a:rPr>
                        <a:t>Состав действий/ОО</a:t>
                      </a:r>
                      <a:endParaRPr lang="ru-RU" sz="1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78109303"/>
                  </a:ext>
                </a:extLst>
              </a:tr>
              <a:tr h="73000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1200" dirty="0">
                          <a:effectLst/>
                          <a:latin typeface="+mj-lt"/>
                        </a:rPr>
                        <a:t>Разработаны методические  материалы, документы отчётности, наблюдений за неуспевающими учениками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9428721"/>
                  </a:ext>
                </a:extLst>
              </a:tr>
              <a:tr h="7300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1200" dirty="0">
                          <a:effectLst/>
                          <a:latin typeface="+mj-lt"/>
                        </a:rPr>
                        <a:t>Разработаны и реализуются адресные образовательные программы по работе с обучающимися с трудностями в обучении на основе результатов оценочных процедур.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2327807"/>
                  </a:ext>
                </a:extLst>
              </a:tr>
              <a:tr h="10923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1200" dirty="0">
                          <a:effectLst/>
                          <a:latin typeface="+mj-lt"/>
                        </a:rPr>
                        <a:t>Организована  работа по реализации мер индивидуальной поддержки обучающихся с рисками учебной неуспешности в учебной, внеурочной и воспитательной работе с использованием комплекса психолого-педагогических средств </a:t>
                      </a:r>
                      <a:endParaRPr lang="ru-RU" sz="1800" b="1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26317891"/>
                  </a:ext>
                </a:extLst>
              </a:tr>
              <a:tr h="7300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1200" dirty="0">
                          <a:effectLst/>
                          <a:latin typeface="+mj-lt"/>
                        </a:rPr>
                        <a:t>Систематизирован и  обобщен накопленный опыт работы по профилактике школьной неуспешности. Разработан  план по обмену опытом.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06675951"/>
                  </a:ext>
                </a:extLst>
              </a:tr>
              <a:tr h="7300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1200" dirty="0">
                          <a:effectLst/>
                          <a:latin typeface="+mj-lt"/>
                        </a:rPr>
                        <a:t>Организована работа по оптимизации школьного климата  в целях поддержки детей группы риска 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6312957"/>
                  </a:ext>
                </a:extLst>
              </a:tr>
              <a:tr h="7300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1200" dirty="0">
                          <a:effectLst/>
                          <a:latin typeface="+mj-lt"/>
                        </a:rPr>
                        <a:t>Организовано взаимодействие с родителями обучающихся в целях обеспечения своевременной обратной связи и включение их в образовательный процесс.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550633"/>
                  </a:ext>
                </a:extLst>
              </a:tr>
              <a:tr h="7300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1200" dirty="0">
                          <a:effectLst/>
                          <a:latin typeface="+mj-lt"/>
                        </a:rPr>
                        <a:t>Разработаны критерии эффективности работы по профилактике школьной неуспешности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84151291"/>
                  </a:ext>
                </a:extLst>
              </a:tr>
              <a:tr h="72406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1200" dirty="0">
                          <a:effectLst/>
                          <a:latin typeface="+mj-lt"/>
                        </a:rPr>
                        <a:t>Приняты управленческие решения по итогам оценки эффективности работы по профилактике школьной неуспешности на основе разработанных критериев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042484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204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Рисковый профиль школы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+mj-lt"/>
              </a:rPr>
              <a:t>Ссылка на сайт ФИОКО: </a:t>
            </a:r>
            <a:r>
              <a:rPr lang="en-US" dirty="0">
                <a:latin typeface="+mj-lt"/>
                <a:hlinkClick r:id="rId2"/>
              </a:rPr>
              <a:t>https://</a:t>
            </a:r>
            <a:r>
              <a:rPr lang="en-US" dirty="0" smtClean="0">
                <a:latin typeface="+mj-lt"/>
                <a:hlinkClick r:id="rId2"/>
              </a:rPr>
              <a:t>fioco.ru/rpsh</a:t>
            </a:r>
            <a:endParaRPr lang="ru-RU" dirty="0" smtClean="0">
              <a:latin typeface="+mj-lt"/>
            </a:endParaRPr>
          </a:p>
          <a:p>
            <a:pPr marL="0" indent="0">
              <a:buNone/>
            </a:pPr>
            <a:endParaRPr lang="ru-RU" dirty="0">
              <a:latin typeface="+mj-lt"/>
            </a:endParaRPr>
          </a:p>
        </p:txBody>
      </p:sp>
      <p:pic>
        <p:nvPicPr>
          <p:cNvPr id="5" name="Объект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633" y="2610898"/>
            <a:ext cx="10515600" cy="3927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550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ОИРО2">
  <a:themeElements>
    <a:clrScheme name="КОИРО">
      <a:dk1>
        <a:srgbClr val="181818"/>
      </a:dk1>
      <a:lt1>
        <a:srgbClr val="FFFFFF"/>
      </a:lt1>
      <a:dk2>
        <a:srgbClr val="3E6128"/>
      </a:dk2>
      <a:lt2>
        <a:srgbClr val="F2F2F2"/>
      </a:lt2>
      <a:accent1>
        <a:srgbClr val="338558"/>
      </a:accent1>
      <a:accent2>
        <a:srgbClr val="C00000"/>
      </a:accent2>
      <a:accent3>
        <a:srgbClr val="A5A5A5"/>
      </a:accent3>
      <a:accent4>
        <a:srgbClr val="2E481E"/>
      </a:accent4>
      <a:accent5>
        <a:srgbClr val="800000"/>
      </a:accent5>
      <a:accent6>
        <a:srgbClr val="323F4F"/>
      </a:accent6>
      <a:hlink>
        <a:srgbClr val="29401A"/>
      </a:hlink>
      <a:folHlink>
        <a:srgbClr val="C00000"/>
      </a:folHlink>
    </a:clrScheme>
    <a:fontScheme name="КОИРО">
      <a:majorFont>
        <a:latin typeface="Century Gothic"/>
        <a:ea typeface=""/>
        <a:cs typeface=""/>
      </a:majorFont>
      <a:minorFont>
        <a:latin typeface="Garamond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КОИРО2" id="{4BB1C634-15C3-4DD6-B97C-DFF39F42870C}" vid="{7019F9F6-4BBD-49F0-8A48-626BD501D53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FE1129B9A10EB428B522A55D8A62C42" ma:contentTypeVersion="0" ma:contentTypeDescription="Создание документа." ma:contentTypeScope="" ma:versionID="135b0097f7349e1839c694ba4df76cfd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e84565b602113f80453ca70327bb6d1a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826CE7C-5EB6-4B39-AEAE-32AB15D7DAF9}"/>
</file>

<file path=customXml/itemProps2.xml><?xml version="1.0" encoding="utf-8"?>
<ds:datastoreItem xmlns:ds="http://schemas.openxmlformats.org/officeDocument/2006/customXml" ds:itemID="{4412661B-696E-467C-9706-DD0A5D432CEE}"/>
</file>

<file path=customXml/itemProps3.xml><?xml version="1.0" encoding="utf-8"?>
<ds:datastoreItem xmlns:ds="http://schemas.openxmlformats.org/officeDocument/2006/customXml" ds:itemID="{67AB1710-4A7C-4EE5-B088-BB5B53FFF677}"/>
</file>

<file path=customXml/itemProps4.xml><?xml version="1.0" encoding="utf-8"?>
<ds:datastoreItem xmlns:ds="http://schemas.openxmlformats.org/officeDocument/2006/customXml" ds:itemID="{877C9ED0-1C49-42C6-885B-39EBBC0D5902}"/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446</Words>
  <Application>Microsoft Office PowerPoint</Application>
  <PresentationFormat>Широкоэкранный</PresentationFormat>
  <Paragraphs>53</Paragraphs>
  <Slides>6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Gothic</vt:lpstr>
      <vt:lpstr>Garamond</vt:lpstr>
      <vt:lpstr>Times New Roman</vt:lpstr>
      <vt:lpstr>КОИРО2</vt:lpstr>
      <vt:lpstr>Задание по итогам изучения  управленческого модуля</vt:lpstr>
      <vt:lpstr>Механизм реализации</vt:lpstr>
      <vt:lpstr>Задание: разработка алгоритма управленческой деятельности по проектированию системы профилактики школьной неуспешности</vt:lpstr>
      <vt:lpstr>Презентация PowerPoint</vt:lpstr>
      <vt:lpstr>Презентация PowerPoint</vt:lpstr>
      <vt:lpstr>Рисковый профиль школы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Задание по итогам изучения  управленческого модуля</dc:title>
  <dc:creator>User</dc:creator>
  <cp:lastModifiedBy>User</cp:lastModifiedBy>
  <cp:revision>3</cp:revision>
  <dcterms:created xsi:type="dcterms:W3CDTF">2024-04-24T09:46:26Z</dcterms:created>
  <dcterms:modified xsi:type="dcterms:W3CDTF">2024-04-25T07:38:40Z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0x0101005FE1129B9A10EB428B522A55D8A62C42</vt:lpwstr>
  </property>
</Properties>
</file>