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311" r:id="rId2"/>
    <p:sldId id="259" r:id="rId3"/>
    <p:sldId id="256" r:id="rId4"/>
    <p:sldId id="264" r:id="rId5"/>
    <p:sldId id="266" r:id="rId6"/>
    <p:sldId id="267" r:id="rId7"/>
    <p:sldId id="268" r:id="rId8"/>
    <p:sldId id="263" r:id="rId9"/>
    <p:sldId id="269" r:id="rId10"/>
    <p:sldId id="272" r:id="rId11"/>
    <p:sldId id="274" r:id="rId12"/>
    <p:sldId id="275" r:id="rId13"/>
    <p:sldId id="276" r:id="rId14"/>
    <p:sldId id="277" r:id="rId15"/>
    <p:sldId id="30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89E1"/>
    <a:srgbClr val="FF00FF"/>
    <a:srgbClr val="FF9900"/>
    <a:srgbClr val="FF0066"/>
    <a:srgbClr val="FF0000"/>
    <a:srgbClr val="009900"/>
    <a:srgbClr val="0066FF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7" autoAdjust="0"/>
    <p:restoredTop sz="91887" autoAdjust="0"/>
  </p:normalViewPr>
  <p:slideViewPr>
    <p:cSldViewPr>
      <p:cViewPr>
        <p:scale>
          <a:sx n="73" d="100"/>
          <a:sy n="73" d="100"/>
        </p:scale>
        <p:origin x="-74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4CE9BE6-B109-435E-B095-88CF43FD23E5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C3457BB-4DF6-45CC-ADBA-1655179CD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D609561-8859-4000-AFE2-5EB391CBF75C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052FFFB-7ECC-4EC1-8AE3-1E12A2B0D4D7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5FFC760-A899-42B2-BD25-A2E4620E6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131F2-EB64-449F-93F6-2969282333A7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0F23F-89B4-4C7F-966D-BDD1BF642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106EE7-1A96-4E97-913C-2C66263F7BA1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65C5CA2-D627-427F-BF10-636EAFC60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2EF5E-D009-4C64-9B91-BB6A78C887AE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3764A-DEDE-4B2F-995F-34B5B3192E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216D6B9-A199-4F8B-8A29-0F160DB8CA78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401A5B-2614-4C56-8C6D-273B0E9D2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E0226-4F2F-44CC-BD21-ED83664A9F7B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369BE-E425-4069-A5B1-73F7B3FE8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99CCE-DF4C-4DBE-BC21-6B307668EA42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CADCA-DF93-4508-829B-81094358C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8955E-7B1E-4546-9EBA-70F0FA9990A7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654D5-A7B9-4300-A0E1-8CB522DBB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8CD2-8BA4-45CA-8CAC-45D7E3709FD8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7256E-6553-4D6C-8BAD-C2BEC5C46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23D46-AA0E-4444-9DCC-27F219A9C4D0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56893-CD3F-4BA8-B512-8E8EEEEF0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6D1E594-A067-4F70-BE21-3C1949F9B9E3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97B9B7-B3A0-4D6A-93BC-DB060A8EC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CC59DB1-50DC-4C65-8254-013AF34A4182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E73467F-0A29-4F17-ABE5-4A0F26577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2" r:id="rId2"/>
    <p:sldLayoutId id="2147483720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21" r:id="rId9"/>
    <p:sldLayoutId id="2147483718" r:id="rId10"/>
    <p:sldLayoutId id="214748372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52;&#1086;&#1103;%20&#1084;&#1091;&#1079;&#1099;&#1082;&#1072;\&#1085;&#1086;&#1074;\&#1053;&#1086;&#1074;&#1072;&#1103;%20&#1087;&#1072;&#1087;&#1082;&#1072;\&#1064;&#1082;&#1086;&#1083;&#1100;&#1085;&#1099;&#1081;-&#1079;&#1074;&#1086;&#1085;&#1086;&#1082;-&#1044;&#1079;&#1080;&#1080;&#1080;&#1080;&#1085;&#1100;(muzofon.com)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gif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gif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12" Type="http://schemas.openxmlformats.org/officeDocument/2006/relationships/image" Target="../media/image30.gif"/><Relationship Id="rId2" Type="http://schemas.openxmlformats.org/officeDocument/2006/relationships/image" Target="../media/image14.gif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5" Type="http://schemas.openxmlformats.org/officeDocument/2006/relationships/image" Target="../media/image33.gif"/><Relationship Id="rId10" Type="http://schemas.openxmlformats.org/officeDocument/2006/relationships/image" Target="../media/image28.gif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8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428992" y="533400"/>
            <a:ext cx="5043276" cy="82389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Островская средняя общеобразовательная школа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E:\мои рисунки\раскраска\Безымянный_JPG[1]_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2357438"/>
            <a:ext cx="4119562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72996" y="5715016"/>
            <a:ext cx="564680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МО учителей начальных классов</a:t>
            </a:r>
          </a:p>
        </p:txBody>
      </p:sp>
      <p:pic>
        <p:nvPicPr>
          <p:cNvPr id="9" name="Picture 3" descr="G:\фестиваль\фото 1 в класс\P1040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4318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E:\мои рисунки\раскраска\1 А класс Лебедева Ю А_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264318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G:\фестиваль\фото 1 в класс\P10407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254625"/>
            <a:ext cx="2643188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 descr="G:\фестиваль\фото 1 в класс\1 класс, экскурсия\для Кати\IMG_40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49425"/>
            <a:ext cx="264318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4282" y="1000108"/>
            <a:ext cx="8715436" cy="79690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НАУЧНО-ПОЗНАВАТЕЛЬНОЕ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356992"/>
            <a:ext cx="3087217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437112"/>
            <a:ext cx="3106452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772816"/>
            <a:ext cx="3155605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700808"/>
            <a:ext cx="3248115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437112"/>
            <a:ext cx="3106452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28596" y="928670"/>
            <a:ext cx="8229600" cy="64291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СОЦИАЛЬНОЕ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r="15371"/>
          <a:stretch>
            <a:fillRect/>
          </a:stretch>
        </p:blipFill>
        <p:spPr bwMode="auto">
          <a:xfrm>
            <a:off x="323528" y="1700808"/>
            <a:ext cx="2808312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4636" r="7279"/>
          <a:stretch>
            <a:fillRect/>
          </a:stretch>
        </p:blipFill>
        <p:spPr bwMode="auto">
          <a:xfrm>
            <a:off x="6012160" y="1628800"/>
            <a:ext cx="2808000" cy="199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r="9597"/>
          <a:stretch>
            <a:fillRect/>
          </a:stretch>
        </p:blipFill>
        <p:spPr bwMode="auto">
          <a:xfrm>
            <a:off x="323528" y="4437112"/>
            <a:ext cx="2808312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 r="9738"/>
          <a:stretch>
            <a:fillRect/>
          </a:stretch>
        </p:blipFill>
        <p:spPr bwMode="auto">
          <a:xfrm>
            <a:off x="5940152" y="4437112"/>
            <a:ext cx="2808312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 r="9310"/>
          <a:stretch>
            <a:fillRect/>
          </a:stretch>
        </p:blipFill>
        <p:spPr bwMode="auto">
          <a:xfrm>
            <a:off x="3131840" y="3140968"/>
            <a:ext cx="2808000" cy="192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000108"/>
            <a:ext cx="9144000" cy="72547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ДУХОВНО-НРАВСТВЕННОЕ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346140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00808"/>
            <a:ext cx="3450608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149080"/>
            <a:ext cx="343987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149080"/>
            <a:ext cx="3423901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071546"/>
            <a:ext cx="9144000" cy="785794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ХУДОЖЕСТВЕННО-ЭСТЕТИЧЕСКОЕ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0381" r="8651"/>
          <a:stretch>
            <a:fillRect/>
          </a:stretch>
        </p:blipFill>
        <p:spPr bwMode="auto">
          <a:xfrm>
            <a:off x="323528" y="1772816"/>
            <a:ext cx="2808312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r="9310"/>
          <a:stretch>
            <a:fillRect/>
          </a:stretch>
        </p:blipFill>
        <p:spPr bwMode="auto">
          <a:xfrm>
            <a:off x="6012160" y="1772816"/>
            <a:ext cx="2808000" cy="192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 l="6998" r="4369"/>
          <a:stretch>
            <a:fillRect/>
          </a:stretch>
        </p:blipFill>
        <p:spPr bwMode="auto">
          <a:xfrm>
            <a:off x="323528" y="4509120"/>
            <a:ext cx="2808312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 l="9214"/>
          <a:stretch>
            <a:fillRect/>
          </a:stretch>
        </p:blipFill>
        <p:spPr bwMode="auto">
          <a:xfrm>
            <a:off x="6084168" y="4509120"/>
            <a:ext cx="2765889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 l="9301"/>
          <a:stretch>
            <a:fillRect/>
          </a:stretch>
        </p:blipFill>
        <p:spPr bwMode="auto">
          <a:xfrm>
            <a:off x="3203848" y="3212976"/>
            <a:ext cx="2808773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57290" y="1142984"/>
            <a:ext cx="6000792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МОДЕЛЬ ВЫПУСКНИКА </a:t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НАЧАЛЬНОЙ ШКОЛЫ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0964" name="Group 2"/>
          <p:cNvGrpSpPr>
            <a:grpSpLocks/>
          </p:cNvGrpSpPr>
          <p:nvPr/>
        </p:nvGrpSpPr>
        <p:grpSpPr bwMode="auto">
          <a:xfrm>
            <a:off x="285750" y="2286000"/>
            <a:ext cx="8572500" cy="4171950"/>
            <a:chOff x="118" y="4111"/>
            <a:chExt cx="11397" cy="8560"/>
          </a:xfrm>
        </p:grpSpPr>
        <p:sp>
          <p:nvSpPr>
            <p:cNvPr id="40966" name="AutoShape 9"/>
            <p:cNvSpPr>
              <a:spLocks noChangeArrowheads="1"/>
            </p:cNvSpPr>
            <p:nvPr/>
          </p:nvSpPr>
          <p:spPr bwMode="auto">
            <a:xfrm>
              <a:off x="7498" y="7414"/>
              <a:ext cx="4017" cy="2032"/>
            </a:xfrm>
            <a:prstGeom prst="cloudCallout">
              <a:avLst>
                <a:gd name="adj1" fmla="val -80375"/>
                <a:gd name="adj2" fmla="val 46338"/>
              </a:avLst>
            </a:prstGeom>
            <a:solidFill>
              <a:srgbClr val="DAEEF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 sz="1600" b="1">
                <a:cs typeface="Times New Roman" pitchFamily="18" charset="0"/>
              </a:endParaRPr>
            </a:p>
            <a:p>
              <a:pPr algn="ctr"/>
              <a:r>
                <a:rPr lang="ru-RU" sz="1600" b="1">
                  <a:cs typeface="Times New Roman" pitchFamily="18" charset="0"/>
                </a:rPr>
                <a:t>Любознательный</a:t>
              </a:r>
              <a:endParaRPr lang="ru-RU" sz="2400" b="1"/>
            </a:p>
          </p:txBody>
        </p:sp>
        <p:sp>
          <p:nvSpPr>
            <p:cNvPr id="40967" name="AutoShape 8"/>
            <p:cNvSpPr>
              <a:spLocks noChangeArrowheads="1"/>
            </p:cNvSpPr>
            <p:nvPr/>
          </p:nvSpPr>
          <p:spPr bwMode="auto">
            <a:xfrm>
              <a:off x="865" y="5115"/>
              <a:ext cx="2555" cy="1790"/>
            </a:xfrm>
            <a:prstGeom prst="cloudCallout">
              <a:avLst>
                <a:gd name="adj1" fmla="val 106597"/>
                <a:gd name="adj2" fmla="val 98407"/>
              </a:avLst>
            </a:prstGeom>
            <a:solidFill>
              <a:srgbClr val="DAEEF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cs typeface="Times New Roman" pitchFamily="18" charset="0"/>
                </a:rPr>
                <a:t>Умеющий учиться</a:t>
              </a:r>
              <a:endParaRPr lang="ru-RU" sz="2400" b="1"/>
            </a:p>
          </p:txBody>
        </p:sp>
        <p:sp>
          <p:nvSpPr>
            <p:cNvPr id="40968" name="AutoShape 7"/>
            <p:cNvSpPr>
              <a:spLocks noChangeArrowheads="1"/>
            </p:cNvSpPr>
            <p:nvPr/>
          </p:nvSpPr>
          <p:spPr bwMode="auto">
            <a:xfrm>
              <a:off x="4135" y="4111"/>
              <a:ext cx="2989" cy="1574"/>
            </a:xfrm>
            <a:prstGeom prst="cloudCallout">
              <a:avLst>
                <a:gd name="adj1" fmla="val 3880"/>
                <a:gd name="adj2" fmla="val 120000"/>
              </a:avLst>
            </a:prstGeom>
            <a:solidFill>
              <a:srgbClr val="DAEEF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cs typeface="Times New Roman" pitchFamily="18" charset="0"/>
                </a:rPr>
                <a:t>Любящий семью</a:t>
              </a:r>
              <a:endParaRPr lang="ru-RU" sz="2400" b="1"/>
            </a:p>
          </p:txBody>
        </p:sp>
        <p:sp>
          <p:nvSpPr>
            <p:cNvPr id="40969" name="AutoShape 6"/>
            <p:cNvSpPr>
              <a:spLocks noChangeArrowheads="1"/>
            </p:cNvSpPr>
            <p:nvPr/>
          </p:nvSpPr>
          <p:spPr bwMode="auto">
            <a:xfrm>
              <a:off x="7635" y="4695"/>
              <a:ext cx="2572" cy="1829"/>
            </a:xfrm>
            <a:prstGeom prst="cloudCallout">
              <a:avLst>
                <a:gd name="adj1" fmla="val -105106"/>
                <a:gd name="adj2" fmla="val 79477"/>
              </a:avLst>
            </a:prstGeom>
            <a:solidFill>
              <a:srgbClr val="DAEEF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cs typeface="Times New Roman" pitchFamily="18" charset="0"/>
                </a:rPr>
                <a:t>Любящий Родину</a:t>
              </a:r>
              <a:endParaRPr lang="ru-RU" sz="2400" b="1"/>
            </a:p>
          </p:txBody>
        </p:sp>
        <p:sp>
          <p:nvSpPr>
            <p:cNvPr id="40970" name="AutoShape 5"/>
            <p:cNvSpPr>
              <a:spLocks noChangeArrowheads="1"/>
            </p:cNvSpPr>
            <p:nvPr/>
          </p:nvSpPr>
          <p:spPr bwMode="auto">
            <a:xfrm>
              <a:off x="118" y="7922"/>
              <a:ext cx="4017" cy="1905"/>
            </a:xfrm>
            <a:prstGeom prst="cloudCallout">
              <a:avLst>
                <a:gd name="adj1" fmla="val 66014"/>
                <a:gd name="adj2" fmla="val -43069"/>
              </a:avLst>
            </a:prstGeom>
            <a:solidFill>
              <a:srgbClr val="DAEEF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 sz="1400" b="1">
                <a:cs typeface="Times New Roman" pitchFamily="18" charset="0"/>
              </a:endParaRPr>
            </a:p>
            <a:p>
              <a:pPr algn="ctr"/>
              <a:r>
                <a:rPr lang="ru-RU" sz="1400" b="1">
                  <a:cs typeface="Times New Roman" pitchFamily="18" charset="0"/>
                </a:rPr>
                <a:t>Доброжелательный </a:t>
              </a:r>
              <a:endParaRPr lang="ru-RU" sz="2000" b="1"/>
            </a:p>
          </p:txBody>
        </p:sp>
        <p:sp>
          <p:nvSpPr>
            <p:cNvPr id="40971" name="AutoShape 4"/>
            <p:cNvSpPr>
              <a:spLocks noChangeArrowheads="1"/>
            </p:cNvSpPr>
            <p:nvPr/>
          </p:nvSpPr>
          <p:spPr bwMode="auto">
            <a:xfrm>
              <a:off x="7217" y="11224"/>
              <a:ext cx="3737" cy="1395"/>
            </a:xfrm>
            <a:prstGeom prst="cloudCallout">
              <a:avLst>
                <a:gd name="adj1" fmla="val -63069"/>
                <a:gd name="adj2" fmla="val -76083"/>
              </a:avLst>
            </a:prstGeom>
            <a:solidFill>
              <a:srgbClr val="DAEEF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cs typeface="Times New Roman" pitchFamily="18" charset="0"/>
                </a:rPr>
                <a:t>Здоровый, ведущий ЗОЖ</a:t>
              </a:r>
              <a:endParaRPr lang="ru-RU" sz="2400" b="1"/>
            </a:p>
          </p:txBody>
        </p:sp>
        <p:sp>
          <p:nvSpPr>
            <p:cNvPr id="40972" name="AutoShape 3"/>
            <p:cNvSpPr>
              <a:spLocks noChangeArrowheads="1"/>
            </p:cNvSpPr>
            <p:nvPr/>
          </p:nvSpPr>
          <p:spPr bwMode="auto">
            <a:xfrm>
              <a:off x="398" y="11351"/>
              <a:ext cx="4204" cy="1320"/>
            </a:xfrm>
            <a:prstGeom prst="cloudCallout">
              <a:avLst>
                <a:gd name="adj1" fmla="val 60745"/>
                <a:gd name="adj2" fmla="val -59074"/>
              </a:avLst>
            </a:prstGeom>
            <a:solidFill>
              <a:srgbClr val="DAEEF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cs typeface="Times New Roman" pitchFamily="18" charset="0"/>
                </a:rPr>
                <a:t>Самостоятельный</a:t>
              </a:r>
              <a:endParaRPr lang="ru-RU" sz="2400" b="1"/>
            </a:p>
          </p:txBody>
        </p:sp>
      </p:grpSp>
      <p:pic>
        <p:nvPicPr>
          <p:cNvPr id="14" name="Рисунок 2" descr="1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3214688"/>
            <a:ext cx="25431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1714488"/>
            <a:ext cx="7766293" cy="923330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</a:p>
        </p:txBody>
      </p:sp>
      <p:pic>
        <p:nvPicPr>
          <p:cNvPr id="51202" name="Picture 2" descr="E:\мои рисунки\раскраска\фго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3008313"/>
            <a:ext cx="3286125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2051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2643188" y="2714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285860"/>
            <a:ext cx="8001057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Уроки окончены. А что теперь?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на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внеурочку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7174" name="Рисунок 4" descr="15_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13" y="3894138"/>
            <a:ext cx="4071937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Школьный-звонок-Дзиииинь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1571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E:\мои рисунки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6725" y="-347663"/>
            <a:ext cx="10077450" cy="755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2928938" y="857250"/>
            <a:ext cx="4572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С 1 сентября 2011 года все образовательные учреждения России перешли на новый Федеральный государственный образовательный стандарт начального общего образования (ФГОС НОО).</a:t>
            </a:r>
            <a:r>
              <a:rPr lang="ru-RU" sz="22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7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9219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Box 8"/>
          <p:cNvSpPr txBox="1">
            <a:spLocks noChangeArrowheads="1"/>
          </p:cNvSpPr>
          <p:nvPr/>
        </p:nvSpPr>
        <p:spPr bwMode="auto">
          <a:xfrm>
            <a:off x="2428875" y="3071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14348" y="1643050"/>
            <a:ext cx="6572296" cy="4429156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274320" indent="-274320" eaLnBrk="0" fontAlgn="auto" hangingPunct="0">
              <a:spcBef>
                <a:spcPct val="2000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Школа после уроков — это мир творчества, проявления и раскрытия каждым ребёнком своих интересов, своих увлечений, своего «я»</a:t>
            </a:r>
          </a:p>
        </p:txBody>
      </p:sp>
      <p:pic>
        <p:nvPicPr>
          <p:cNvPr id="9222" name="Рисунок 3" descr="Рисунок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4143375"/>
            <a:ext cx="21240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7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10243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8"/>
          <p:cNvSpPr txBox="1">
            <a:spLocks noChangeArrowheads="1"/>
          </p:cNvSpPr>
          <p:nvPr/>
        </p:nvSpPr>
        <p:spPr bwMode="auto">
          <a:xfrm>
            <a:off x="2428875" y="3071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285728"/>
            <a:ext cx="5382525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РЕЖИМ РАБОТЫ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6" name="Рисунок 23" descr="ПРОП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750"/>
            <a:ext cx="130651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9"/>
          <p:cNvSpPr>
            <a:spLocks noChangeArrowheads="1"/>
          </p:cNvSpPr>
          <p:nvPr/>
        </p:nvSpPr>
        <p:spPr bwMode="auto">
          <a:xfrm>
            <a:off x="1285875" y="928688"/>
            <a:ext cx="44577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7.45 </a:t>
            </a:r>
            <a:r>
              <a:rPr lang="ru-RU" sz="16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7.55 </a:t>
            </a:r>
            <a:r>
              <a:rPr lang="ru-RU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ПРИХОД УЧАЩИХСЯ В ШКОЛУ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48" name="Rectangle 10"/>
          <p:cNvSpPr>
            <a:spLocks noChangeArrowheads="1"/>
          </p:cNvSpPr>
          <p:nvPr/>
        </p:nvSpPr>
        <p:spPr bwMode="auto">
          <a:xfrm>
            <a:off x="1143000" y="928688"/>
            <a:ext cx="4429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6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7-55 – 8.-00 </a:t>
            </a:r>
            <a:r>
              <a:rPr lang="ru-RU" sz="1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УТРЕННЯЯ ЗАРЯДКА</a:t>
            </a:r>
            <a:r>
              <a:rPr lang="ru-RU" sz="1100"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49" name="Рисунок 13" descr="4daac561617d3edb46074d6f5ad425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928688"/>
            <a:ext cx="13573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2" descr="D:\ФЛЕШКА НОВАЯ 16.10.2010\МОИ РИСУНКИ 2\МОИ РИСУНКИ2\школа\1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38" y="0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WordArt 2"/>
          <p:cNvSpPr>
            <a:spLocks noChangeArrowheads="1" noChangeShapeType="1" noTextEdit="1"/>
          </p:cNvSpPr>
          <p:nvPr/>
        </p:nvSpPr>
        <p:spPr bwMode="auto">
          <a:xfrm>
            <a:off x="1071563" y="1571625"/>
            <a:ext cx="4310062" cy="7143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63500" dir="19387806" algn="ctr" rotWithShape="0">
                    <a:srgbClr val="1F497D"/>
                  </a:outerShdw>
                </a:effectLst>
                <a:latin typeface="Impact"/>
              </a:rPr>
              <a:t>Первая половина дня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71500" y="2262188"/>
          <a:ext cx="4786318" cy="1471106"/>
        </p:xfrm>
        <a:graphic>
          <a:graphicData uri="http://schemas.openxmlformats.org/drawingml/2006/table">
            <a:tbl>
              <a:tblPr/>
              <a:tblGrid>
                <a:gridCol w="1444789"/>
                <a:gridCol w="577915"/>
                <a:gridCol w="505675"/>
                <a:gridCol w="288958"/>
                <a:gridCol w="577915"/>
                <a:gridCol w="1391066"/>
              </a:tblGrid>
              <a:tr h="189992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УРОК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  <a:endParaRPr lang="ru-RU" sz="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8.00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8.35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6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8.45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9.20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0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9.20 – 10.00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Завтрак, прогулка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10.00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10.35</a:t>
                      </a: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6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10.45</a:t>
                      </a:r>
                      <a:endParaRPr lang="ru-RU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11.20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428" marR="31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93" name="Рисунок 7" descr="enfant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357438"/>
            <a:ext cx="1271587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4" name="Рисунок 9" descr="school21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5" y="2357438"/>
            <a:ext cx="982663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571625" y="4429125"/>
          <a:ext cx="6929437" cy="1724519"/>
        </p:xfrm>
        <a:graphic>
          <a:graphicData uri="http://schemas.openxmlformats.org/drawingml/2006/table">
            <a:tbl>
              <a:tblPr/>
              <a:tblGrid>
                <a:gridCol w="848502"/>
                <a:gridCol w="282834"/>
                <a:gridCol w="797476"/>
                <a:gridCol w="5000625"/>
              </a:tblGrid>
              <a:tr h="280495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ВИДЫ ДЕЯТЕЛЬНОСТИ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11.20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12.00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ОБЕД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12.00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12.35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ВНЕУРОЧНАЯ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ДЕЯТЕЛЬНОСТЬ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7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12.45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13.20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ВНЕУРОЧНАЯ ДЕЯТЕЛЬНОСТЬ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2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13.20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17.00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САМОПОДГОТОВКА</a:t>
                      </a:r>
                      <a:endParaRPr lang="ru-RU" sz="10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29" name="Рисунок 16" descr="sport0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3" y="4286250"/>
            <a:ext cx="12033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0" name="Рисунок 21" descr="sport01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3" y="5500688"/>
            <a:ext cx="1176337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1" name="Рисунок 22" descr="MH900343395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63" y="1928813"/>
            <a:ext cx="2119312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2" name="Рисунок 5" descr="ПРОП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86438" y="2571750"/>
            <a:ext cx="8001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WordArt 11"/>
          <p:cNvSpPr>
            <a:spLocks noChangeArrowheads="1" noChangeShapeType="1" noTextEdit="1"/>
          </p:cNvSpPr>
          <p:nvPr/>
        </p:nvSpPr>
        <p:spPr bwMode="auto">
          <a:xfrm>
            <a:off x="1571625" y="3786188"/>
            <a:ext cx="4311650" cy="6429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63500" dir="19387806" algn="ctr" rotWithShape="0">
                    <a:srgbClr val="1F497D"/>
                  </a:outerShdw>
                </a:effectLst>
                <a:latin typeface="Impact"/>
              </a:rPr>
              <a:t>Вторая половина дня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6" descr="1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0"/>
            <a:ext cx="1500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25" descr="0a1660b725213cba8c7aa6058c7f79d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4214813"/>
            <a:ext cx="88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24" descr="school218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857875"/>
            <a:ext cx="928688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23" descr="school214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0" y="1714500"/>
            <a:ext cx="9652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22" descr="401016-71e1b178ef546e37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50" y="164306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Рисунок 20" descr="MH90043859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88" y="714375"/>
            <a:ext cx="976312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Рисунок 18" descr="9m2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50" y="4357688"/>
            <a:ext cx="100012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Рисунок 15" descr="4160_b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3" y="1643063"/>
            <a:ext cx="928687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0"/>
            <a:ext cx="4643470" cy="785834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ln/>
                <a:solidFill>
                  <a:srgbClr val="7030A0"/>
                </a:solidFill>
              </a:rPr>
              <a:t>СОЦИУМ</a:t>
            </a:r>
            <a:endParaRPr lang="ru-RU" sz="3600" dirty="0">
              <a:ln/>
              <a:solidFill>
                <a:srgbClr val="7030A0"/>
              </a:solidFill>
            </a:endParaRPr>
          </a:p>
        </p:txBody>
      </p:sp>
      <p:grpSp>
        <p:nvGrpSpPr>
          <p:cNvPr id="11275" name="Group 2"/>
          <p:cNvGrpSpPr>
            <a:grpSpLocks/>
          </p:cNvGrpSpPr>
          <p:nvPr/>
        </p:nvGrpSpPr>
        <p:grpSpPr bwMode="auto">
          <a:xfrm>
            <a:off x="142875" y="1214438"/>
            <a:ext cx="8786813" cy="5160962"/>
            <a:chOff x="241" y="2363"/>
            <a:chExt cx="16687" cy="8228"/>
          </a:xfrm>
        </p:grpSpPr>
        <p:sp>
          <p:nvSpPr>
            <p:cNvPr id="11287" name="AutoShape 3"/>
            <p:cNvSpPr>
              <a:spLocks noChangeArrowheads="1"/>
            </p:cNvSpPr>
            <p:nvPr/>
          </p:nvSpPr>
          <p:spPr bwMode="auto">
            <a:xfrm>
              <a:off x="1912" y="2363"/>
              <a:ext cx="3202" cy="1191"/>
            </a:xfrm>
            <a:prstGeom prst="wedgeRoundRectCallout">
              <a:avLst>
                <a:gd name="adj1" fmla="val 77981"/>
                <a:gd name="adj2" fmla="val 140426"/>
                <a:gd name="adj3" fmla="val 16667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b="1">
                  <a:latin typeface="Calibri" pitchFamily="34" charset="0"/>
                </a:rPr>
                <a:t>РЦКД</a:t>
              </a:r>
              <a:endParaRPr lang="ru-RU"/>
            </a:p>
          </p:txBody>
        </p:sp>
        <p:sp>
          <p:nvSpPr>
            <p:cNvPr id="6168" name="AutoShape 4"/>
            <p:cNvSpPr>
              <a:spLocks noChangeArrowheads="1"/>
            </p:cNvSpPr>
            <p:nvPr/>
          </p:nvSpPr>
          <p:spPr bwMode="auto">
            <a:xfrm>
              <a:off x="241" y="4269"/>
              <a:ext cx="3907" cy="1397"/>
            </a:xfrm>
            <a:prstGeom prst="wedgeRoundRectCallout">
              <a:avLst>
                <a:gd name="adj1" fmla="val 92505"/>
                <a:gd name="adj2" fmla="val -19347"/>
                <a:gd name="adj3" fmla="val 16667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b="1" dirty="0">
                  <a:latin typeface="+mn-lt"/>
                </a:rPr>
                <a:t> Стадион</a:t>
              </a:r>
            </a:p>
          </p:txBody>
        </p:sp>
        <p:sp>
          <p:nvSpPr>
            <p:cNvPr id="11289" name="AutoShape 5"/>
            <p:cNvSpPr>
              <a:spLocks noChangeArrowheads="1"/>
            </p:cNvSpPr>
            <p:nvPr/>
          </p:nvSpPr>
          <p:spPr bwMode="auto">
            <a:xfrm>
              <a:off x="13265" y="7188"/>
              <a:ext cx="3663" cy="1340"/>
            </a:xfrm>
            <a:prstGeom prst="wedgeRoundRectCallout">
              <a:avLst>
                <a:gd name="adj1" fmla="val -66329"/>
                <a:gd name="adj2" fmla="val -86574"/>
                <a:gd name="adj3" fmla="val 16667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b="1">
                  <a:latin typeface="Calibri" pitchFamily="34" charset="0"/>
                </a:rPr>
                <a:t>Краеведческий музей</a:t>
              </a:r>
              <a:endParaRPr lang="ru-RU"/>
            </a:p>
          </p:txBody>
        </p:sp>
        <p:sp>
          <p:nvSpPr>
            <p:cNvPr id="11290" name="AutoShape 6"/>
            <p:cNvSpPr>
              <a:spLocks noChangeArrowheads="1"/>
            </p:cNvSpPr>
            <p:nvPr/>
          </p:nvSpPr>
          <p:spPr bwMode="auto">
            <a:xfrm>
              <a:off x="10959" y="9524"/>
              <a:ext cx="4070" cy="1067"/>
            </a:xfrm>
            <a:prstGeom prst="wedgeRoundRectCallout">
              <a:avLst>
                <a:gd name="adj1" fmla="val -38056"/>
                <a:gd name="adj2" fmla="val -141319"/>
                <a:gd name="adj3" fmla="val 16667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600" b="1">
                  <a:latin typeface="Calibri" pitchFamily="34" charset="0"/>
                </a:rPr>
                <a:t>Парк культуры  и  отдыха</a:t>
              </a:r>
              <a:endParaRPr lang="ru-RU"/>
            </a:p>
          </p:txBody>
        </p:sp>
        <p:sp>
          <p:nvSpPr>
            <p:cNvPr id="11291" name="AutoShape 7"/>
            <p:cNvSpPr>
              <a:spLocks noChangeArrowheads="1"/>
            </p:cNvSpPr>
            <p:nvPr/>
          </p:nvSpPr>
          <p:spPr bwMode="auto">
            <a:xfrm>
              <a:off x="241" y="6934"/>
              <a:ext cx="3442" cy="1270"/>
            </a:xfrm>
            <a:prstGeom prst="wedgeRoundRectCallout">
              <a:avLst>
                <a:gd name="adj1" fmla="val 81713"/>
                <a:gd name="adj2" fmla="val -63324"/>
                <a:gd name="adj3" fmla="val 16667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>
                  <a:latin typeface="Calibri" pitchFamily="34" charset="0"/>
                </a:rPr>
                <a:t>Детская библиотека</a:t>
              </a:r>
              <a:endParaRPr lang="ru-RU"/>
            </a:p>
          </p:txBody>
        </p:sp>
        <p:sp>
          <p:nvSpPr>
            <p:cNvPr id="11292" name="AutoShape 8"/>
            <p:cNvSpPr>
              <a:spLocks noChangeArrowheads="1"/>
            </p:cNvSpPr>
            <p:nvPr/>
          </p:nvSpPr>
          <p:spPr bwMode="auto">
            <a:xfrm>
              <a:off x="13130" y="4521"/>
              <a:ext cx="3373" cy="1524"/>
            </a:xfrm>
            <a:prstGeom prst="wedgeRoundRectCallout">
              <a:avLst>
                <a:gd name="adj1" fmla="val -91597"/>
                <a:gd name="adj2" fmla="val -28301"/>
                <a:gd name="adj3" fmla="val 16667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Calibri" pitchFamily="34" charset="0"/>
                </a:rPr>
                <a:t>Молодёжный центр</a:t>
              </a:r>
              <a:endParaRPr lang="ru-RU" sz="1600" b="1">
                <a:latin typeface="Times New Roman" pitchFamily="18" charset="0"/>
              </a:endParaRPr>
            </a:p>
            <a:p>
              <a:pPr algn="ctr"/>
              <a:r>
                <a:rPr lang="ru-RU" sz="1600" b="1">
                  <a:latin typeface="Calibri" pitchFamily="34" charset="0"/>
                </a:rPr>
                <a:t> «Импульс»</a:t>
              </a:r>
              <a:endParaRPr lang="ru-RU"/>
            </a:p>
          </p:txBody>
        </p:sp>
        <p:sp>
          <p:nvSpPr>
            <p:cNvPr id="11293" name="AutoShape 9"/>
            <p:cNvSpPr>
              <a:spLocks noChangeArrowheads="1"/>
            </p:cNvSpPr>
            <p:nvPr/>
          </p:nvSpPr>
          <p:spPr bwMode="auto">
            <a:xfrm>
              <a:off x="12088" y="2363"/>
              <a:ext cx="4162" cy="1270"/>
            </a:xfrm>
            <a:prstGeom prst="wedgeRoundRectCallout">
              <a:avLst>
                <a:gd name="adj1" fmla="val -67421"/>
                <a:gd name="adj2" fmla="val 138412"/>
                <a:gd name="adj3" fmla="val 16667"/>
              </a:avLst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5400000" scaled="1"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600" b="1">
                  <a:latin typeface="Calibri" pitchFamily="34" charset="0"/>
                </a:rPr>
                <a:t>Центральная районная библиотека</a:t>
              </a:r>
              <a:endParaRPr lang="ru-RU"/>
            </a:p>
          </p:txBody>
        </p:sp>
        <p:sp>
          <p:nvSpPr>
            <p:cNvPr id="11294" name="AutoShape 10"/>
            <p:cNvSpPr>
              <a:spLocks noChangeArrowheads="1"/>
            </p:cNvSpPr>
            <p:nvPr/>
          </p:nvSpPr>
          <p:spPr bwMode="auto">
            <a:xfrm>
              <a:off x="4990" y="3951"/>
              <a:ext cx="7449" cy="5190"/>
            </a:xfrm>
            <a:prstGeom prst="sun">
              <a:avLst>
                <a:gd name="adj" fmla="val 16944"/>
              </a:avLst>
            </a:prstGeom>
            <a:solidFill>
              <a:srgbClr val="FFFF00"/>
            </a:solidFill>
            <a:ln w="47625">
              <a:solidFill>
                <a:srgbClr val="990033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endParaRPr lang="ru-RU" sz="1200">
                <a:latin typeface="Times New Roman" pitchFamily="18" charset="0"/>
              </a:endParaRPr>
            </a:p>
            <a:p>
              <a:pPr algn="ctr"/>
              <a:endParaRPr lang="ru-RU" sz="1400" b="1" i="1">
                <a:latin typeface="Calibri" pitchFamily="34" charset="0"/>
              </a:endParaRPr>
            </a:p>
            <a:p>
              <a:pPr algn="ctr"/>
              <a:r>
                <a:rPr lang="ru-RU" sz="1400" b="1" i="1">
                  <a:latin typeface="Calibri" pitchFamily="34" charset="0"/>
                </a:rPr>
                <a:t>МОУ</a:t>
              </a:r>
            </a:p>
            <a:p>
              <a:pPr algn="ctr"/>
              <a:r>
                <a:rPr lang="ru-RU" sz="1400" b="1" i="1">
                  <a:latin typeface="Calibri" pitchFamily="34" charset="0"/>
                </a:rPr>
                <a:t>Островская</a:t>
              </a:r>
            </a:p>
            <a:p>
              <a:pPr algn="ctr">
                <a:spcAft>
                  <a:spcPts val="1000"/>
                </a:spcAft>
              </a:pPr>
              <a:r>
                <a:rPr lang="ru-RU" sz="1400" b="1" i="1">
                  <a:latin typeface="Calibri" pitchFamily="34" charset="0"/>
                </a:rPr>
                <a:t>средняя общеобразовательная школа</a:t>
              </a:r>
              <a:endParaRPr lang="ru-RU" sz="1400"/>
            </a:p>
          </p:txBody>
        </p:sp>
      </p:grpSp>
      <p:sp>
        <p:nvSpPr>
          <p:cNvPr id="11276" name="AutoShape 11"/>
          <p:cNvSpPr>
            <a:spLocks noChangeArrowheads="1"/>
          </p:cNvSpPr>
          <p:nvPr/>
        </p:nvSpPr>
        <p:spPr bwMode="auto">
          <a:xfrm>
            <a:off x="3571875" y="1071563"/>
            <a:ext cx="2316163" cy="642937"/>
          </a:xfrm>
          <a:prstGeom prst="wedgeRoundRectCallout">
            <a:avLst>
              <a:gd name="adj1" fmla="val -8699"/>
              <a:gd name="adj2" fmla="val 110375"/>
              <a:gd name="adj3" fmla="val 1666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b="1">
                <a:latin typeface="Calibri" pitchFamily="34" charset="0"/>
              </a:rPr>
              <a:t>Школа искусств</a:t>
            </a:r>
            <a:endParaRPr lang="ru-RU"/>
          </a:p>
        </p:txBody>
      </p:sp>
      <p:sp>
        <p:nvSpPr>
          <p:cNvPr id="11277" name="AutoShape 7"/>
          <p:cNvSpPr>
            <a:spLocks noChangeArrowheads="1"/>
          </p:cNvSpPr>
          <p:nvPr/>
        </p:nvSpPr>
        <p:spPr bwMode="auto">
          <a:xfrm>
            <a:off x="642938" y="5500688"/>
            <a:ext cx="1812925" cy="714375"/>
          </a:xfrm>
          <a:prstGeom prst="wedgeRoundRectCallout">
            <a:avLst>
              <a:gd name="adj1" fmla="val 83241"/>
              <a:gd name="adj2" fmla="val -117630"/>
              <a:gd name="adj3" fmla="val 1666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latin typeface="Calibri" pitchFamily="34" charset="0"/>
              </a:rPr>
              <a:t>ДДТ</a:t>
            </a:r>
            <a:endParaRPr lang="ru-RU"/>
          </a:p>
        </p:txBody>
      </p:sp>
      <p:sp>
        <p:nvSpPr>
          <p:cNvPr id="6158" name="AutoShape 7"/>
          <p:cNvSpPr>
            <a:spLocks noChangeArrowheads="1"/>
          </p:cNvSpPr>
          <p:nvPr/>
        </p:nvSpPr>
        <p:spPr bwMode="auto">
          <a:xfrm>
            <a:off x="3429000" y="5857875"/>
            <a:ext cx="1812925" cy="714375"/>
          </a:xfrm>
          <a:prstGeom prst="wedgeRoundRectCallout">
            <a:avLst>
              <a:gd name="adj1" fmla="val 18264"/>
              <a:gd name="adj2" fmla="val -90477"/>
              <a:gd name="adj3" fmla="val 1666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 dirty="0">
                <a:latin typeface="+mn-lt"/>
              </a:rPr>
              <a:t>Спортивные секции</a:t>
            </a:r>
          </a:p>
        </p:txBody>
      </p:sp>
      <p:pic>
        <p:nvPicPr>
          <p:cNvPr id="11279" name="Рисунок 16" descr="4R4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750" y="2928938"/>
            <a:ext cx="13477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Рисунок 17" descr="2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43813" y="5429250"/>
            <a:ext cx="8794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Рисунок 19" descr="79743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43625" y="2857500"/>
            <a:ext cx="90963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Рисунок 21" descr="679f47ee9074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4875" y="4786313"/>
            <a:ext cx="13192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Рисунок 27" descr="79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14813" y="2643188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Рисунок 28" descr="62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00375" y="5000625"/>
            <a:ext cx="10096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Рисунок 29" descr="3.gif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429500" y="3429000"/>
            <a:ext cx="9286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Рисунок 31" descr="679f47ee9074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5939607">
            <a:off x="1221581" y="-34131"/>
            <a:ext cx="1309688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214313" y="0"/>
            <a:ext cx="8750300" cy="6715125"/>
            <a:chOff x="344" y="-49"/>
            <a:chExt cx="16122" cy="11512"/>
          </a:xfrm>
        </p:grpSpPr>
        <p:sp>
          <p:nvSpPr>
            <p:cNvPr id="12294" name="AutoShape 3"/>
            <p:cNvSpPr>
              <a:spLocks noChangeArrowheads="1"/>
            </p:cNvSpPr>
            <p:nvPr/>
          </p:nvSpPr>
          <p:spPr bwMode="auto">
            <a:xfrm>
              <a:off x="5478" y="-49"/>
              <a:ext cx="5756" cy="3552"/>
            </a:xfrm>
            <a:prstGeom prst="pentagon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900" b="1">
                  <a:latin typeface="Times New Roman" pitchFamily="18" charset="0"/>
                </a:rPr>
                <a:t>РОЛЬ УЧИТЕЛЯ В ЖИЗНИ МЛАДШЕГО ШКОЛЬНИКА</a:t>
              </a:r>
              <a:endParaRPr lang="ru-RU" sz="900">
                <a:latin typeface="Times New Roman" pitchFamily="18" charset="0"/>
              </a:endParaRP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Из всех профессий,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существующих на свете,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Важней всего наш благородный труд!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Приходят в школу маленькие дети –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От нас зависит, кем они уйдут.__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Ведь мы не только учим их наукам,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Но и по жизни помогаем им</a:t>
              </a:r>
              <a:r>
                <a:rPr lang="ru-RU" sz="1200" b="1" i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идти.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И в трудный час им подаём мы руку,</a:t>
              </a:r>
            </a:p>
            <a:p>
              <a:pPr algn="ctr"/>
              <a:r>
                <a:rPr lang="ru-RU" sz="800" b="1" i="1">
                  <a:solidFill>
                    <a:srgbClr val="000000"/>
                  </a:solidFill>
                  <a:latin typeface="Times New Roman" pitchFamily="18" charset="0"/>
                </a:rPr>
                <a:t>Даря надежды, радости, мечты…</a:t>
              </a:r>
            </a:p>
            <a:p>
              <a:endParaRPr lang="ru-RU"/>
            </a:p>
          </p:txBody>
        </p:sp>
        <p:sp>
          <p:nvSpPr>
            <p:cNvPr id="12295" name="AutoShape 4"/>
            <p:cNvSpPr>
              <a:spLocks noChangeArrowheads="1"/>
            </p:cNvSpPr>
            <p:nvPr/>
          </p:nvSpPr>
          <p:spPr bwMode="auto">
            <a:xfrm>
              <a:off x="5873" y="3503"/>
              <a:ext cx="4863" cy="2169"/>
            </a:xfrm>
            <a:prstGeom prst="plaque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BD4B4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entury Schoolbook" pitchFamily="18" charset="0"/>
              </a:endParaRPr>
            </a:p>
          </p:txBody>
        </p:sp>
        <p:sp>
          <p:nvSpPr>
            <p:cNvPr id="12296" name="AutoShape 6"/>
            <p:cNvSpPr>
              <a:spLocks noChangeArrowheads="1"/>
            </p:cNvSpPr>
            <p:nvPr/>
          </p:nvSpPr>
          <p:spPr bwMode="auto">
            <a:xfrm>
              <a:off x="11401" y="441"/>
              <a:ext cx="5065" cy="1837"/>
            </a:xfrm>
            <a:prstGeom prst="cloudCallout">
              <a:avLst>
                <a:gd name="adj1" fmla="val -68023"/>
                <a:gd name="adj2" fmla="val 88667"/>
              </a:avLst>
            </a:prstGeom>
            <a:solidFill>
              <a:srgbClr val="8DB3E2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200" b="1">
                  <a:latin typeface="Times New Roman" pitchFamily="18" charset="0"/>
                </a:rPr>
                <a:t>ВНЕУРОЧНЫЕ МЕРОПРИЯТИЯ </a:t>
              </a:r>
              <a:endParaRPr lang="ru-RU"/>
            </a:p>
          </p:txBody>
        </p:sp>
        <p:sp>
          <p:nvSpPr>
            <p:cNvPr id="12297" name="AutoShape 7"/>
            <p:cNvSpPr>
              <a:spLocks noChangeArrowheads="1"/>
            </p:cNvSpPr>
            <p:nvPr/>
          </p:nvSpPr>
          <p:spPr bwMode="auto">
            <a:xfrm>
              <a:off x="344" y="686"/>
              <a:ext cx="5065" cy="1837"/>
            </a:xfrm>
            <a:prstGeom prst="cloudCallout">
              <a:avLst>
                <a:gd name="adj1" fmla="val 67296"/>
                <a:gd name="adj2" fmla="val 98588"/>
              </a:avLst>
            </a:prstGeom>
            <a:solidFill>
              <a:srgbClr val="8DB3E2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ДОПОЛНИТЕЛЬНОЕ ОБРАЗОВАНИЕ</a:t>
              </a:r>
              <a:endParaRPr lang="ru-RU" sz="1200"/>
            </a:p>
          </p:txBody>
        </p:sp>
        <p:sp>
          <p:nvSpPr>
            <p:cNvPr id="12298" name="AutoShape 8"/>
            <p:cNvSpPr>
              <a:spLocks noChangeArrowheads="1"/>
            </p:cNvSpPr>
            <p:nvPr/>
          </p:nvSpPr>
          <p:spPr bwMode="auto">
            <a:xfrm>
              <a:off x="4425" y="4972"/>
              <a:ext cx="7970" cy="6491"/>
            </a:xfrm>
            <a:prstGeom prst="upArrow">
              <a:avLst>
                <a:gd name="adj1" fmla="val 63815"/>
                <a:gd name="adj2" fmla="val 26218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300" b="1">
                  <a:latin typeface="Times New Roman" pitchFamily="18" charset="0"/>
                </a:rPr>
                <a:t>МОДЕЛЬ ВЫПУСКНИКА НАЧАЛЬНОЙ ШКОЛЫ</a:t>
              </a:r>
              <a:endParaRPr lang="ru-RU" sz="1200">
                <a:latin typeface="Times New Roman" pitchFamily="18" charset="0"/>
              </a:endParaRP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 - Любознательный,  интересующийся, активно познающий мир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- Умеющий учиться, способный к организации  своей деятельности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- Уважающий и принимающий ценности семьи и общества, 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историю и культуру каждого народа 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- Любящий свою Родину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Доброжелательный, умеющий слушать и слышать партнера,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 уважающий свое и чужое мнение  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- Готовый самостоятельно действовать и отвечать за свои поступки</a:t>
              </a:r>
            </a:p>
            <a:p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- Имеющий представление об основах здорового и безопасного</a:t>
              </a:r>
              <a:r>
                <a:rPr lang="ru-RU" sz="12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ru-RU" sz="1200">
                  <a:solidFill>
                    <a:srgbClr val="000000"/>
                  </a:solidFill>
                  <a:latin typeface="Times New Roman" pitchFamily="18" charset="0"/>
                </a:rPr>
                <a:t>образа жизни</a:t>
              </a:r>
            </a:p>
            <a:p>
              <a:endParaRPr lang="ru-RU"/>
            </a:p>
          </p:txBody>
        </p:sp>
        <p:sp>
          <p:nvSpPr>
            <p:cNvPr id="12299" name="Text Box 5"/>
            <p:cNvSpPr txBox="1">
              <a:spLocks noChangeArrowheads="1"/>
            </p:cNvSpPr>
            <p:nvPr/>
          </p:nvSpPr>
          <p:spPr bwMode="auto">
            <a:xfrm>
              <a:off x="6267" y="3748"/>
              <a:ext cx="4081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>
                  <a:latin typeface="Times New Roman" pitchFamily="18" charset="0"/>
                </a:rPr>
                <a:t>МОДЕЛЬ</a:t>
              </a:r>
            </a:p>
            <a:p>
              <a:pPr algn="ctr"/>
              <a:r>
                <a:rPr lang="ru-RU" b="1">
                  <a:latin typeface="Times New Roman" pitchFamily="18" charset="0"/>
                </a:rPr>
                <a:t>ВНЕУРОЧНОЙ</a:t>
              </a:r>
            </a:p>
            <a:p>
              <a:pPr algn="ctr"/>
              <a:r>
                <a:rPr lang="ru-RU" b="1">
                  <a:latin typeface="Times New Roman" pitchFamily="18" charset="0"/>
                </a:rPr>
                <a:t>ДЕЯТЕЛЬНОСТИ</a:t>
              </a:r>
              <a:endParaRPr lang="ru-RU" sz="2400"/>
            </a:p>
          </p:txBody>
        </p:sp>
      </p:grp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14282" y="1643048"/>
          <a:ext cx="2928958" cy="5000661"/>
        </p:xfrm>
        <a:graphic>
          <a:graphicData uri="http://schemas.openxmlformats.org/drawingml/2006/table">
            <a:tbl>
              <a:tblPr/>
              <a:tblGrid>
                <a:gridCol w="713223"/>
                <a:gridCol w="2215735"/>
              </a:tblGrid>
              <a:tr h="556542">
                <a:tc>
                  <a:txBody>
                    <a:bodyPr/>
                    <a:lstStyle/>
                    <a:p>
                      <a:pPr marL="71755" marR="10414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НАПРАВЛЕНИЯ ДЕЯТЕЛЬНОСТИ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ТРАДИЦИОННЫЕ ДЕЛА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570">
                <a:tc>
                  <a:txBody>
                    <a:bodyPr/>
                    <a:lstStyle/>
                    <a:p>
                      <a:pPr marL="71755" marR="104140"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Духовно-нравственное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Экскурсии в краеведческий музей.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Посещение мероприятий в городском культурном центре.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Классные часы в зале истории школы.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Встречи с ветеранами, интересными людьми.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Классные и общешкольные праздники с родителями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467">
                <a:tc>
                  <a:txBody>
                    <a:bodyPr/>
                    <a:lstStyle/>
                    <a:p>
                      <a:pPr marL="71755" marR="104140"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Научно –познавательное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Предметные недели, декады, месячники математики, русского языка, окружающего мира.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Олимпиады  и КВН по математике, русскому языку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Участие в международных играх: «Кенгуру», «Русский медвежонок».Библиотечные уроки, викторины, праздники  в  школьной и городской библиотеках под эгидой «Здравствуй, Книга!»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333">
                <a:tc>
                  <a:txBody>
                    <a:bodyPr/>
                    <a:lstStyle/>
                    <a:p>
                      <a:pPr marL="71755" marR="104140"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Спортивно-оздоровительное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Дни здоровья.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Веселые старты.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Спортивные соревнования «Папа, мама, я – спортивная семья».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День защиты детей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267">
                <a:tc>
                  <a:txBody>
                    <a:bodyPr/>
                    <a:lstStyle/>
                    <a:p>
                      <a:pPr marL="71755" marR="104140"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Социальное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Участие в социально значимых проектах и акциях.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Дни Труда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17805" algn="l"/>
                          <a:tab pos="-158750" algn="l"/>
                        </a:tabLs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Игра-путешествие по тропинкам «Вместе весело шагать»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482">
                <a:tc>
                  <a:txBody>
                    <a:bodyPr/>
                    <a:lstStyle/>
                    <a:p>
                      <a:pPr marL="71755" marR="104140"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Художественно-эстетическое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Беседы о музыке, о театре.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marR="1041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Чтение книг с художественно-эстетической направленностью.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marR="1041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Тематические экскурсии «Дом творчества».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marR="1041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Конкурсы рисунков, плакатов.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marR="1041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Посещение концертов Саратовской филармонии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marR="1041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58750" algn="l"/>
                        </a:tabLs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Выставки поделок.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84" marR="51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000760" y="1500174"/>
          <a:ext cx="3143240" cy="5257824"/>
        </p:xfrm>
        <a:graphic>
          <a:graphicData uri="http://schemas.openxmlformats.org/drawingml/2006/table">
            <a:tbl>
              <a:tblPr/>
              <a:tblGrid>
                <a:gridCol w="82013"/>
                <a:gridCol w="761295"/>
                <a:gridCol w="2223510"/>
                <a:gridCol w="76422"/>
              </a:tblGrid>
              <a:tr h="687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НАПРАВЛЕНИЯ  ДЕЯТЕЛЬНОСТИ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НАЗВАНИЯ КРУЖКОВ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8691">
                <a:tc gridSpan="2">
                  <a:txBody>
                    <a:bodyPr/>
                    <a:lstStyle/>
                    <a:p>
                      <a:pPr marL="71755" marR="7175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Духовно-нравственное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Клуб «Мы и окружающий мир»</a:t>
                      </a:r>
                    </a:p>
                    <a:p>
                      <a:pPr marL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«Мир вокруг нас»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022" marR="51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85853">
                <a:tc grid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Научно –познавательное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Занятие по математике «Путешествие в </a:t>
                      </a: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Числяндию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Клуб «Земля – мой дом»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Занятие по математике «В мире цифр»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Клуб «Мир, в котором мы живём»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Клуб «Юный исследователь»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022" marR="51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7287">
                <a:tc grid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Спортивно-оздоровительное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Час здоровья «Игровая деятельность»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Курс «ОБЖ»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8707">
                <a:tc grid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Социальное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«Первые шаги. Мои первые книжки»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«Кто живёт в лесу, что растёт в лесу»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Что?Где?Когда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022" marR="51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2929">
                <a:tc gridSpan="2">
                  <a:txBody>
                    <a:bodyPr/>
                    <a:lstStyle/>
                    <a:p>
                      <a:pPr marL="71755" marR="7175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Calibri"/>
                          <a:cs typeface="Times New Roman"/>
                        </a:rPr>
                        <a:t>Художественно</a:t>
                      </a:r>
                    </a:p>
                    <a:p>
                      <a:pPr marL="71755" marR="7175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эстетическое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22" marR="5102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Вокальная студия «Весёлые нотки»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«Умелые ручки»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Театральный кружок «Золотой ключик»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022" marR="51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293" name="Рисунок 16" descr="sun02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0"/>
            <a:ext cx="13573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7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13315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8"/>
          <p:cNvSpPr txBox="1">
            <a:spLocks noChangeArrowheads="1"/>
          </p:cNvSpPr>
          <p:nvPr/>
        </p:nvSpPr>
        <p:spPr bwMode="auto">
          <a:xfrm>
            <a:off x="2428875" y="3071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7" name="TextBox 10"/>
          <p:cNvSpPr txBox="1">
            <a:spLocks noChangeArrowheads="1"/>
          </p:cNvSpPr>
          <p:nvPr/>
        </p:nvSpPr>
        <p:spPr bwMode="auto">
          <a:xfrm>
            <a:off x="428625" y="1857375"/>
            <a:ext cx="184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00034" y="1214422"/>
            <a:ext cx="82296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7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НАПРАВЛЕНИЯ </a:t>
            </a:r>
            <a:b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ДЕЯТЕЛЬНОСТИ</a:t>
            </a:r>
          </a:p>
        </p:txBody>
      </p:sp>
      <p:pic>
        <p:nvPicPr>
          <p:cNvPr id="13319" name="Рисунок 4" descr="Рисунок1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3286125"/>
            <a:ext cx="2663825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14339" name="Picture 2" descr="E: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928670"/>
            <a:ext cx="8929718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СПОРТИВНО-ОЗДОРОВИТЕЛЬНОЕ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844824"/>
            <a:ext cx="3180769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844824"/>
            <a:ext cx="3125929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7" y="4077071"/>
            <a:ext cx="3077689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077072"/>
            <a:ext cx="3111299" cy="19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1101</TotalTime>
  <Words>509</Words>
  <Application>Microsoft Office PowerPoint</Application>
  <PresentationFormat>Экран (4:3)</PresentationFormat>
  <Paragraphs>167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МОУ Островская средняя общеобразовательная школа</vt:lpstr>
      <vt:lpstr>Слайд 2</vt:lpstr>
      <vt:lpstr>Слайд 3</vt:lpstr>
      <vt:lpstr>Слайд 4</vt:lpstr>
      <vt:lpstr>Слайд 5</vt:lpstr>
      <vt:lpstr>СОЦИУМ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</cp:lastModifiedBy>
  <cp:revision>116</cp:revision>
  <dcterms:modified xsi:type="dcterms:W3CDTF">2012-08-20T07:15:15Z</dcterms:modified>
</cp:coreProperties>
</file>