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diagrams/drawing1.xml" ContentType="application/vnd.ms-office.drawingml.diagramDrawing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301" r:id="rId3"/>
    <p:sldId id="327" r:id="rId4"/>
    <p:sldId id="326" r:id="rId5"/>
    <p:sldId id="319" r:id="rId6"/>
    <p:sldId id="257" r:id="rId7"/>
    <p:sldId id="258" r:id="rId8"/>
    <p:sldId id="325" r:id="rId9"/>
    <p:sldId id="263" r:id="rId10"/>
    <p:sldId id="265" r:id="rId11"/>
    <p:sldId id="266" r:id="rId12"/>
    <p:sldId id="267" r:id="rId13"/>
    <p:sldId id="328" r:id="rId14"/>
    <p:sldId id="269" r:id="rId15"/>
    <p:sldId id="270" r:id="rId16"/>
    <p:sldId id="271" r:id="rId17"/>
    <p:sldId id="314" r:id="rId18"/>
    <p:sldId id="316" r:id="rId19"/>
    <p:sldId id="296" r:id="rId20"/>
    <p:sldId id="318" r:id="rId21"/>
    <p:sldId id="30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ustomXml" Target="../customXml/item1.xml"/><Relationship Id="rId30" Type="http://schemas.openxmlformats.org/officeDocument/2006/relationships/customXml" Target="../customXml/item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EB56C5-20BE-418D-85E3-10B1E3444EB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39A962-297E-436D-A1C8-1798A9B9F99F}">
      <dgm:prSet phldrT="[Текст]" custT="1"/>
      <dgm:spPr/>
      <dgm:t>
        <a:bodyPr/>
        <a:lstStyle/>
        <a:p>
          <a:r>
            <a:rPr lang="ru-RU" sz="2000" b="1" dirty="0" smtClean="0"/>
            <a:t>РЕГУЛИРУЕТ ВОПРОСЫ ТРУДОУСТРОЙСТВА</a:t>
          </a:r>
          <a:endParaRPr lang="ru-RU" sz="2000" b="1" dirty="0"/>
        </a:p>
      </dgm:t>
    </dgm:pt>
    <dgm:pt modelId="{08675D50-6686-480D-9824-D368B5E0836B}" type="parTrans" cxnId="{6DD4E78F-E53E-44D5-A9A3-70E774FD405D}">
      <dgm:prSet/>
      <dgm:spPr/>
      <dgm:t>
        <a:bodyPr/>
        <a:lstStyle/>
        <a:p>
          <a:endParaRPr lang="ru-RU"/>
        </a:p>
      </dgm:t>
    </dgm:pt>
    <dgm:pt modelId="{06CB1893-3D26-404F-AB42-7753C49A35A6}" type="sibTrans" cxnId="{6DD4E78F-E53E-44D5-A9A3-70E774FD405D}">
      <dgm:prSet/>
      <dgm:spPr/>
      <dgm:t>
        <a:bodyPr/>
        <a:lstStyle/>
        <a:p>
          <a:endParaRPr lang="ru-RU"/>
        </a:p>
      </dgm:t>
    </dgm:pt>
    <dgm:pt modelId="{DD262E94-B405-425F-B93B-30FF5A8584CC}">
      <dgm:prSet phldrT="[Текст]" custT="1"/>
      <dgm:spPr/>
      <dgm:t>
        <a:bodyPr/>
        <a:lstStyle/>
        <a:p>
          <a:r>
            <a:rPr lang="ru-RU" sz="2000" b="1" dirty="0" smtClean="0"/>
            <a:t>ОПРЕДЕЛЯЕТ ДОЛЖНОСТНЫЕ ОБЯЗАННОСТИ</a:t>
          </a:r>
          <a:endParaRPr lang="ru-RU" sz="2000" b="1" dirty="0"/>
        </a:p>
      </dgm:t>
    </dgm:pt>
    <dgm:pt modelId="{16761BE6-F8D7-4431-B4CE-0C3980F6CF1C}" type="parTrans" cxnId="{F2E10B73-1F46-4866-B1F9-DB76158E66CB}">
      <dgm:prSet/>
      <dgm:spPr/>
      <dgm:t>
        <a:bodyPr/>
        <a:lstStyle/>
        <a:p>
          <a:endParaRPr lang="ru-RU"/>
        </a:p>
      </dgm:t>
    </dgm:pt>
    <dgm:pt modelId="{A81DD651-E353-4926-A25D-86B581A5332C}" type="sibTrans" cxnId="{F2E10B73-1F46-4866-B1F9-DB76158E66CB}">
      <dgm:prSet/>
      <dgm:spPr/>
      <dgm:t>
        <a:bodyPr/>
        <a:lstStyle/>
        <a:p>
          <a:endParaRPr lang="ru-RU"/>
        </a:p>
      </dgm:t>
    </dgm:pt>
    <dgm:pt modelId="{165063B4-594F-49E1-BB2C-857728FEADE8}">
      <dgm:prSet phldrT="[Текст]" custT="1"/>
      <dgm:spPr/>
      <dgm:t>
        <a:bodyPr/>
        <a:lstStyle/>
        <a:p>
          <a:r>
            <a:rPr lang="ru-RU" sz="2000" b="1" dirty="0" smtClean="0"/>
            <a:t>ОПРЕДЕЛЯЕТ АТТЕСТАЦИОННЫЕ КРИТЕРИИ</a:t>
          </a:r>
          <a:endParaRPr lang="ru-RU" sz="2000" b="1" dirty="0"/>
        </a:p>
      </dgm:t>
    </dgm:pt>
    <dgm:pt modelId="{7A903D26-2E58-4B4A-94FE-1E77C2720520}" type="parTrans" cxnId="{479C4FEE-D4A4-41C8-BE5F-131B9BFDE8BB}">
      <dgm:prSet/>
      <dgm:spPr/>
      <dgm:t>
        <a:bodyPr/>
        <a:lstStyle/>
        <a:p>
          <a:endParaRPr lang="ru-RU"/>
        </a:p>
      </dgm:t>
    </dgm:pt>
    <dgm:pt modelId="{B7AEC5AE-689D-44E6-91A1-803C88B52E4D}" type="sibTrans" cxnId="{479C4FEE-D4A4-41C8-BE5F-131B9BFDE8BB}">
      <dgm:prSet/>
      <dgm:spPr/>
      <dgm:t>
        <a:bodyPr/>
        <a:lstStyle/>
        <a:p>
          <a:endParaRPr lang="ru-RU"/>
        </a:p>
      </dgm:t>
    </dgm:pt>
    <dgm:pt modelId="{1A59D617-6D42-4E2B-952D-46E4A6241F7C}">
      <dgm:prSet phldrT="[Текст]" custT="1"/>
      <dgm:spPr/>
      <dgm:t>
        <a:bodyPr/>
        <a:lstStyle/>
        <a:p>
          <a:r>
            <a:rPr lang="ru-RU" sz="2000" b="1" dirty="0" smtClean="0"/>
            <a:t>РЕГУЛИРУЕТ ОПЛАТУ ТРУДА</a:t>
          </a:r>
          <a:endParaRPr lang="ru-RU" sz="2000" b="1" dirty="0"/>
        </a:p>
      </dgm:t>
    </dgm:pt>
    <dgm:pt modelId="{DC5FC4A2-FCB1-43F9-9216-BDA9961E7137}" type="parTrans" cxnId="{EECDF764-8404-44CC-ACFD-1E7E4F865703}">
      <dgm:prSet/>
      <dgm:spPr/>
      <dgm:t>
        <a:bodyPr/>
        <a:lstStyle/>
        <a:p>
          <a:endParaRPr lang="ru-RU"/>
        </a:p>
      </dgm:t>
    </dgm:pt>
    <dgm:pt modelId="{8736D257-4ED9-4F5C-910B-1D4D8458F45B}" type="sibTrans" cxnId="{EECDF764-8404-44CC-ACFD-1E7E4F865703}">
      <dgm:prSet/>
      <dgm:spPr/>
      <dgm:t>
        <a:bodyPr/>
        <a:lstStyle/>
        <a:p>
          <a:endParaRPr lang="ru-RU"/>
        </a:p>
      </dgm:t>
    </dgm:pt>
    <dgm:pt modelId="{39263C94-8543-44DE-8425-A1BBAABF10CB}">
      <dgm:prSet phldrT="[Текст]" custT="1"/>
      <dgm:spPr/>
      <dgm:t>
        <a:bodyPr/>
        <a:lstStyle/>
        <a:p>
          <a:r>
            <a:rPr lang="ru-RU" sz="2000" b="1" dirty="0" smtClean="0"/>
            <a:t>РЕГУЛИРУЕТ ОЦЕНКУ ТРУДА</a:t>
          </a:r>
          <a:endParaRPr lang="ru-RU" sz="2000" b="1" dirty="0"/>
        </a:p>
      </dgm:t>
    </dgm:pt>
    <dgm:pt modelId="{6509C46B-9DF2-47CE-8988-84653057DAB5}" type="parTrans" cxnId="{5C0BEF31-441F-4443-A666-348107B0DA3F}">
      <dgm:prSet/>
      <dgm:spPr/>
      <dgm:t>
        <a:bodyPr/>
        <a:lstStyle/>
        <a:p>
          <a:endParaRPr lang="ru-RU"/>
        </a:p>
      </dgm:t>
    </dgm:pt>
    <dgm:pt modelId="{4ECDA990-508E-4834-A8AF-E6A7332932D2}" type="sibTrans" cxnId="{5C0BEF31-441F-4443-A666-348107B0DA3F}">
      <dgm:prSet/>
      <dgm:spPr/>
      <dgm:t>
        <a:bodyPr/>
        <a:lstStyle/>
        <a:p>
          <a:endParaRPr lang="ru-RU"/>
        </a:p>
      </dgm:t>
    </dgm:pt>
    <dgm:pt modelId="{68F95943-BFDB-4A07-8FD1-E58F798BF217}">
      <dgm:prSet phldrT="[Текст]" custT="1"/>
      <dgm:spPr/>
      <dgm:t>
        <a:bodyPr/>
        <a:lstStyle/>
        <a:p>
          <a:r>
            <a:rPr lang="ru-RU" sz="1600" b="1" dirty="0" smtClean="0"/>
            <a:t>ЯВЛЯЕТСЯ ОСНОВОЙ ДЛЯ ЭФФЕКТИВНОГО КОНТРАКТА, В КОТОРОЙ СОЕДИНЕНЫ ИНТЕРЕСЫ РАБОТОДАТЕЛЯ И РАБОТНИКА ДЛЯ РЕШЕНИЯ ЗАДАЧ КОНКРЕТНОЙ ОБРАЗОВАТЕЛЬНОЙ ОРГАНИЗАЦИИ</a:t>
          </a:r>
          <a:endParaRPr lang="ru-RU" sz="1600" b="1" dirty="0"/>
        </a:p>
      </dgm:t>
    </dgm:pt>
    <dgm:pt modelId="{255D13B0-3C7C-4F31-93B3-A10B1193DF09}" type="parTrans" cxnId="{D463CD5F-3072-41AF-8DD3-7DFD8B9B4C75}">
      <dgm:prSet/>
      <dgm:spPr/>
      <dgm:t>
        <a:bodyPr/>
        <a:lstStyle/>
        <a:p>
          <a:endParaRPr lang="ru-RU"/>
        </a:p>
      </dgm:t>
    </dgm:pt>
    <dgm:pt modelId="{5162583D-CB1B-4C12-9159-360C83AF190B}" type="sibTrans" cxnId="{D463CD5F-3072-41AF-8DD3-7DFD8B9B4C75}">
      <dgm:prSet/>
      <dgm:spPr/>
      <dgm:t>
        <a:bodyPr/>
        <a:lstStyle/>
        <a:p>
          <a:endParaRPr lang="ru-RU"/>
        </a:p>
      </dgm:t>
    </dgm:pt>
    <dgm:pt modelId="{EACC390D-2994-4681-9F7D-16E2F2B3D620}" type="pres">
      <dgm:prSet presAssocID="{A7EB56C5-20BE-418D-85E3-10B1E3444EB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F56F50-9CF2-4182-A1F1-154EBB40829F}" type="pres">
      <dgm:prSet presAssocID="{DE39A962-297E-436D-A1C8-1798A9B9F99F}" presName="parentLin" presStyleCnt="0"/>
      <dgm:spPr/>
    </dgm:pt>
    <dgm:pt modelId="{9B3AF3CC-EA1B-469C-807B-EA8DF2BC5230}" type="pres">
      <dgm:prSet presAssocID="{DE39A962-297E-436D-A1C8-1798A9B9F99F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7DD16CC2-424A-4B84-97FC-B57BD4D7BE29}" type="pres">
      <dgm:prSet presAssocID="{DE39A962-297E-436D-A1C8-1798A9B9F99F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3BEFDA-CEA4-4247-9D69-BB02EC973896}" type="pres">
      <dgm:prSet presAssocID="{DE39A962-297E-436D-A1C8-1798A9B9F99F}" presName="negativeSpace" presStyleCnt="0"/>
      <dgm:spPr/>
    </dgm:pt>
    <dgm:pt modelId="{FF9291ED-95F8-430C-A85F-2530CB609C46}" type="pres">
      <dgm:prSet presAssocID="{DE39A962-297E-436D-A1C8-1798A9B9F99F}" presName="childText" presStyleLbl="conFgAcc1" presStyleIdx="0" presStyleCnt="6">
        <dgm:presLayoutVars>
          <dgm:bulletEnabled val="1"/>
        </dgm:presLayoutVars>
      </dgm:prSet>
      <dgm:spPr/>
    </dgm:pt>
    <dgm:pt modelId="{5FC22C1A-3338-444E-BACB-4AA3955ADD01}" type="pres">
      <dgm:prSet presAssocID="{06CB1893-3D26-404F-AB42-7753C49A35A6}" presName="spaceBetweenRectangles" presStyleCnt="0"/>
      <dgm:spPr/>
    </dgm:pt>
    <dgm:pt modelId="{B5439A1D-48C7-4716-8DAA-1306717AE405}" type="pres">
      <dgm:prSet presAssocID="{DD262E94-B405-425F-B93B-30FF5A8584CC}" presName="parentLin" presStyleCnt="0"/>
      <dgm:spPr/>
    </dgm:pt>
    <dgm:pt modelId="{3C0AA417-4136-4646-9DCC-A98CE2E92F83}" type="pres">
      <dgm:prSet presAssocID="{DD262E94-B405-425F-B93B-30FF5A8584CC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0B925E1D-D069-497B-A32E-C8745584D7CB}" type="pres">
      <dgm:prSet presAssocID="{DD262E94-B405-425F-B93B-30FF5A8584C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6DE242-91C9-4B9B-816D-AC16C76E4320}" type="pres">
      <dgm:prSet presAssocID="{DD262E94-B405-425F-B93B-30FF5A8584CC}" presName="negativeSpace" presStyleCnt="0"/>
      <dgm:spPr/>
    </dgm:pt>
    <dgm:pt modelId="{63D0E4A2-81DD-4AE0-A5CA-BD75653CF4D6}" type="pres">
      <dgm:prSet presAssocID="{DD262E94-B405-425F-B93B-30FF5A8584CC}" presName="childText" presStyleLbl="conFgAcc1" presStyleIdx="1" presStyleCnt="6">
        <dgm:presLayoutVars>
          <dgm:bulletEnabled val="1"/>
        </dgm:presLayoutVars>
      </dgm:prSet>
      <dgm:spPr/>
    </dgm:pt>
    <dgm:pt modelId="{757CD624-5717-4C07-A672-901A2E886056}" type="pres">
      <dgm:prSet presAssocID="{A81DD651-E353-4926-A25D-86B581A5332C}" presName="spaceBetweenRectangles" presStyleCnt="0"/>
      <dgm:spPr/>
    </dgm:pt>
    <dgm:pt modelId="{00B6D806-7C74-4508-B5B4-D30052B00F40}" type="pres">
      <dgm:prSet presAssocID="{165063B4-594F-49E1-BB2C-857728FEADE8}" presName="parentLin" presStyleCnt="0"/>
      <dgm:spPr/>
    </dgm:pt>
    <dgm:pt modelId="{9CF61F65-2F36-467C-8AF5-1A7DB9C859E3}" type="pres">
      <dgm:prSet presAssocID="{165063B4-594F-49E1-BB2C-857728FEADE8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FF9B8A1C-7080-4E8D-84FF-D903DB1B8E95}" type="pres">
      <dgm:prSet presAssocID="{165063B4-594F-49E1-BB2C-857728FEADE8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D914F6-0157-45EB-BB9D-3884788A57E3}" type="pres">
      <dgm:prSet presAssocID="{165063B4-594F-49E1-BB2C-857728FEADE8}" presName="negativeSpace" presStyleCnt="0"/>
      <dgm:spPr/>
    </dgm:pt>
    <dgm:pt modelId="{64F11F00-8A09-4FCA-A3DB-A4289ABF6691}" type="pres">
      <dgm:prSet presAssocID="{165063B4-594F-49E1-BB2C-857728FEADE8}" presName="childText" presStyleLbl="conFgAcc1" presStyleIdx="2" presStyleCnt="6">
        <dgm:presLayoutVars>
          <dgm:bulletEnabled val="1"/>
        </dgm:presLayoutVars>
      </dgm:prSet>
      <dgm:spPr/>
    </dgm:pt>
    <dgm:pt modelId="{4BBD725B-BF64-429E-8598-DF477D7F8CBD}" type="pres">
      <dgm:prSet presAssocID="{B7AEC5AE-689D-44E6-91A1-803C88B52E4D}" presName="spaceBetweenRectangles" presStyleCnt="0"/>
      <dgm:spPr/>
    </dgm:pt>
    <dgm:pt modelId="{A0FC738B-9374-4938-98DF-9407B7EE5FA1}" type="pres">
      <dgm:prSet presAssocID="{39263C94-8543-44DE-8425-A1BBAABF10CB}" presName="parentLin" presStyleCnt="0"/>
      <dgm:spPr/>
    </dgm:pt>
    <dgm:pt modelId="{8043F30C-E23E-4360-918E-BB2862AB2F61}" type="pres">
      <dgm:prSet presAssocID="{39263C94-8543-44DE-8425-A1BBAABF10CB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67AFF610-4B39-441B-B8F5-B43A98741461}" type="pres">
      <dgm:prSet presAssocID="{39263C94-8543-44DE-8425-A1BBAABF10C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52B1E0-C611-464E-8AF7-666D520CE209}" type="pres">
      <dgm:prSet presAssocID="{39263C94-8543-44DE-8425-A1BBAABF10CB}" presName="negativeSpace" presStyleCnt="0"/>
      <dgm:spPr/>
    </dgm:pt>
    <dgm:pt modelId="{FEC01DAE-EBF5-4819-8698-0863C3FE9F5B}" type="pres">
      <dgm:prSet presAssocID="{39263C94-8543-44DE-8425-A1BBAABF10CB}" presName="childText" presStyleLbl="conFgAcc1" presStyleIdx="3" presStyleCnt="6">
        <dgm:presLayoutVars>
          <dgm:bulletEnabled val="1"/>
        </dgm:presLayoutVars>
      </dgm:prSet>
      <dgm:spPr/>
    </dgm:pt>
    <dgm:pt modelId="{75EF368B-FF93-45A8-A35E-E246C93B749C}" type="pres">
      <dgm:prSet presAssocID="{4ECDA990-508E-4834-A8AF-E6A7332932D2}" presName="spaceBetweenRectangles" presStyleCnt="0"/>
      <dgm:spPr/>
    </dgm:pt>
    <dgm:pt modelId="{1C0B268A-E5C5-4F2F-A693-B3C7E4AD300F}" type="pres">
      <dgm:prSet presAssocID="{1A59D617-6D42-4E2B-952D-46E4A6241F7C}" presName="parentLin" presStyleCnt="0"/>
      <dgm:spPr/>
    </dgm:pt>
    <dgm:pt modelId="{9E90582D-50CB-4A21-86B3-06EF1E0FB002}" type="pres">
      <dgm:prSet presAssocID="{1A59D617-6D42-4E2B-952D-46E4A6241F7C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18E1B77B-D8F6-4177-A40C-CFFB9ED15C12}" type="pres">
      <dgm:prSet presAssocID="{1A59D617-6D42-4E2B-952D-46E4A6241F7C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59D71B-9C76-4E98-A23D-4C7694E15E24}" type="pres">
      <dgm:prSet presAssocID="{1A59D617-6D42-4E2B-952D-46E4A6241F7C}" presName="negativeSpace" presStyleCnt="0"/>
      <dgm:spPr/>
    </dgm:pt>
    <dgm:pt modelId="{3B8ADDF8-6D25-434A-89A7-CB0605F92A57}" type="pres">
      <dgm:prSet presAssocID="{1A59D617-6D42-4E2B-952D-46E4A6241F7C}" presName="childText" presStyleLbl="conFgAcc1" presStyleIdx="4" presStyleCnt="6">
        <dgm:presLayoutVars>
          <dgm:bulletEnabled val="1"/>
        </dgm:presLayoutVars>
      </dgm:prSet>
      <dgm:spPr/>
    </dgm:pt>
    <dgm:pt modelId="{49950A23-85CA-463E-808A-4051F96D38A1}" type="pres">
      <dgm:prSet presAssocID="{8736D257-4ED9-4F5C-910B-1D4D8458F45B}" presName="spaceBetweenRectangles" presStyleCnt="0"/>
      <dgm:spPr/>
    </dgm:pt>
    <dgm:pt modelId="{C94B93E9-3565-469E-84C6-BEF82BA859AD}" type="pres">
      <dgm:prSet presAssocID="{68F95943-BFDB-4A07-8FD1-E58F798BF217}" presName="parentLin" presStyleCnt="0"/>
      <dgm:spPr/>
    </dgm:pt>
    <dgm:pt modelId="{7CE17E18-130E-4DD5-84BA-2918967DF963}" type="pres">
      <dgm:prSet presAssocID="{68F95943-BFDB-4A07-8FD1-E58F798BF217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258A8164-04DA-4654-85BF-096D511A8A02}" type="pres">
      <dgm:prSet presAssocID="{68F95943-BFDB-4A07-8FD1-E58F798BF217}" presName="parentText" presStyleLbl="node1" presStyleIdx="5" presStyleCnt="6" custScaleY="1790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AAF689-70EF-43B9-BA01-1BB92AC93283}" type="pres">
      <dgm:prSet presAssocID="{68F95943-BFDB-4A07-8FD1-E58F798BF217}" presName="negativeSpace" presStyleCnt="0"/>
      <dgm:spPr/>
    </dgm:pt>
    <dgm:pt modelId="{04E20D83-6CB3-44C1-B391-1AB4FE030C70}" type="pres">
      <dgm:prSet presAssocID="{68F95943-BFDB-4A07-8FD1-E58F798BF217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5C0BEF31-441F-4443-A666-348107B0DA3F}" srcId="{A7EB56C5-20BE-418D-85E3-10B1E3444EB3}" destId="{39263C94-8543-44DE-8425-A1BBAABF10CB}" srcOrd="3" destOrd="0" parTransId="{6509C46B-9DF2-47CE-8988-84653057DAB5}" sibTransId="{4ECDA990-508E-4834-A8AF-E6A7332932D2}"/>
    <dgm:cxn modelId="{616D28AC-49F8-4007-BB71-C4AC7B93B68D}" type="presOf" srcId="{68F95943-BFDB-4A07-8FD1-E58F798BF217}" destId="{7CE17E18-130E-4DD5-84BA-2918967DF963}" srcOrd="0" destOrd="0" presId="urn:microsoft.com/office/officeart/2005/8/layout/list1"/>
    <dgm:cxn modelId="{D463CD5F-3072-41AF-8DD3-7DFD8B9B4C75}" srcId="{A7EB56C5-20BE-418D-85E3-10B1E3444EB3}" destId="{68F95943-BFDB-4A07-8FD1-E58F798BF217}" srcOrd="5" destOrd="0" parTransId="{255D13B0-3C7C-4F31-93B3-A10B1193DF09}" sibTransId="{5162583D-CB1B-4C12-9159-360C83AF190B}"/>
    <dgm:cxn modelId="{1CE150E6-F1E8-49BF-91D3-6E6A5E14C73E}" type="presOf" srcId="{DD262E94-B405-425F-B93B-30FF5A8584CC}" destId="{0B925E1D-D069-497B-A32E-C8745584D7CB}" srcOrd="1" destOrd="0" presId="urn:microsoft.com/office/officeart/2005/8/layout/list1"/>
    <dgm:cxn modelId="{926B3F64-F674-4A23-B2AC-CA2BA1F826EB}" type="presOf" srcId="{165063B4-594F-49E1-BB2C-857728FEADE8}" destId="{FF9B8A1C-7080-4E8D-84FF-D903DB1B8E95}" srcOrd="1" destOrd="0" presId="urn:microsoft.com/office/officeart/2005/8/layout/list1"/>
    <dgm:cxn modelId="{C1827F48-D894-40AB-AEA8-BEFC6016F8A5}" type="presOf" srcId="{DE39A962-297E-436D-A1C8-1798A9B9F99F}" destId="{7DD16CC2-424A-4B84-97FC-B57BD4D7BE29}" srcOrd="1" destOrd="0" presId="urn:microsoft.com/office/officeart/2005/8/layout/list1"/>
    <dgm:cxn modelId="{37E0B21E-9480-4E48-9CFA-B88D6541CAF3}" type="presOf" srcId="{DD262E94-B405-425F-B93B-30FF5A8584CC}" destId="{3C0AA417-4136-4646-9DCC-A98CE2E92F83}" srcOrd="0" destOrd="0" presId="urn:microsoft.com/office/officeart/2005/8/layout/list1"/>
    <dgm:cxn modelId="{76285D18-5E34-4CF6-9BD3-84790E2FBB4A}" type="presOf" srcId="{DE39A962-297E-436D-A1C8-1798A9B9F99F}" destId="{9B3AF3CC-EA1B-469C-807B-EA8DF2BC5230}" srcOrd="0" destOrd="0" presId="urn:microsoft.com/office/officeart/2005/8/layout/list1"/>
    <dgm:cxn modelId="{FCCA498E-47C5-4E19-A4B2-A4CFB57239DD}" type="presOf" srcId="{165063B4-594F-49E1-BB2C-857728FEADE8}" destId="{9CF61F65-2F36-467C-8AF5-1A7DB9C859E3}" srcOrd="0" destOrd="0" presId="urn:microsoft.com/office/officeart/2005/8/layout/list1"/>
    <dgm:cxn modelId="{A9685119-C043-4D04-8D3A-96919D185477}" type="presOf" srcId="{1A59D617-6D42-4E2B-952D-46E4A6241F7C}" destId="{18E1B77B-D8F6-4177-A40C-CFFB9ED15C12}" srcOrd="1" destOrd="0" presId="urn:microsoft.com/office/officeart/2005/8/layout/list1"/>
    <dgm:cxn modelId="{462585A5-2287-4004-8D87-05FB7C7541EE}" type="presOf" srcId="{A7EB56C5-20BE-418D-85E3-10B1E3444EB3}" destId="{EACC390D-2994-4681-9F7D-16E2F2B3D620}" srcOrd="0" destOrd="0" presId="urn:microsoft.com/office/officeart/2005/8/layout/list1"/>
    <dgm:cxn modelId="{27E0EBE4-7B73-4BD8-AC9E-316DF7ECE013}" type="presOf" srcId="{68F95943-BFDB-4A07-8FD1-E58F798BF217}" destId="{258A8164-04DA-4654-85BF-096D511A8A02}" srcOrd="1" destOrd="0" presId="urn:microsoft.com/office/officeart/2005/8/layout/list1"/>
    <dgm:cxn modelId="{EECDF764-8404-44CC-ACFD-1E7E4F865703}" srcId="{A7EB56C5-20BE-418D-85E3-10B1E3444EB3}" destId="{1A59D617-6D42-4E2B-952D-46E4A6241F7C}" srcOrd="4" destOrd="0" parTransId="{DC5FC4A2-FCB1-43F9-9216-BDA9961E7137}" sibTransId="{8736D257-4ED9-4F5C-910B-1D4D8458F45B}"/>
    <dgm:cxn modelId="{479C4FEE-D4A4-41C8-BE5F-131B9BFDE8BB}" srcId="{A7EB56C5-20BE-418D-85E3-10B1E3444EB3}" destId="{165063B4-594F-49E1-BB2C-857728FEADE8}" srcOrd="2" destOrd="0" parTransId="{7A903D26-2E58-4B4A-94FE-1E77C2720520}" sibTransId="{B7AEC5AE-689D-44E6-91A1-803C88B52E4D}"/>
    <dgm:cxn modelId="{F2E10B73-1F46-4866-B1F9-DB76158E66CB}" srcId="{A7EB56C5-20BE-418D-85E3-10B1E3444EB3}" destId="{DD262E94-B405-425F-B93B-30FF5A8584CC}" srcOrd="1" destOrd="0" parTransId="{16761BE6-F8D7-4431-B4CE-0C3980F6CF1C}" sibTransId="{A81DD651-E353-4926-A25D-86B581A5332C}"/>
    <dgm:cxn modelId="{6DD4E78F-E53E-44D5-A9A3-70E774FD405D}" srcId="{A7EB56C5-20BE-418D-85E3-10B1E3444EB3}" destId="{DE39A962-297E-436D-A1C8-1798A9B9F99F}" srcOrd="0" destOrd="0" parTransId="{08675D50-6686-480D-9824-D368B5E0836B}" sibTransId="{06CB1893-3D26-404F-AB42-7753C49A35A6}"/>
    <dgm:cxn modelId="{85555779-44C7-45F8-BEC3-F3925B24E09F}" type="presOf" srcId="{1A59D617-6D42-4E2B-952D-46E4A6241F7C}" destId="{9E90582D-50CB-4A21-86B3-06EF1E0FB002}" srcOrd="0" destOrd="0" presId="urn:microsoft.com/office/officeart/2005/8/layout/list1"/>
    <dgm:cxn modelId="{47454E50-8F0D-47A2-8571-9AD2B5F2090C}" type="presOf" srcId="{39263C94-8543-44DE-8425-A1BBAABF10CB}" destId="{8043F30C-E23E-4360-918E-BB2862AB2F61}" srcOrd="0" destOrd="0" presId="urn:microsoft.com/office/officeart/2005/8/layout/list1"/>
    <dgm:cxn modelId="{B105DFC4-9865-4E9F-95F7-82071B6F9257}" type="presOf" srcId="{39263C94-8543-44DE-8425-A1BBAABF10CB}" destId="{67AFF610-4B39-441B-B8F5-B43A98741461}" srcOrd="1" destOrd="0" presId="urn:microsoft.com/office/officeart/2005/8/layout/list1"/>
    <dgm:cxn modelId="{BADBFE87-2266-498A-BC7A-CE21194C4A26}" type="presParOf" srcId="{EACC390D-2994-4681-9F7D-16E2F2B3D620}" destId="{D6F56F50-9CF2-4182-A1F1-154EBB40829F}" srcOrd="0" destOrd="0" presId="urn:microsoft.com/office/officeart/2005/8/layout/list1"/>
    <dgm:cxn modelId="{E9A46274-60E6-46B5-9C16-C1478AC1737F}" type="presParOf" srcId="{D6F56F50-9CF2-4182-A1F1-154EBB40829F}" destId="{9B3AF3CC-EA1B-469C-807B-EA8DF2BC5230}" srcOrd="0" destOrd="0" presId="urn:microsoft.com/office/officeart/2005/8/layout/list1"/>
    <dgm:cxn modelId="{5DB6BE6E-7318-4F71-A2E4-0FB78B38596E}" type="presParOf" srcId="{D6F56F50-9CF2-4182-A1F1-154EBB40829F}" destId="{7DD16CC2-424A-4B84-97FC-B57BD4D7BE29}" srcOrd="1" destOrd="0" presId="urn:microsoft.com/office/officeart/2005/8/layout/list1"/>
    <dgm:cxn modelId="{E5DBC686-67A5-4359-AE75-D294F0E8D7C5}" type="presParOf" srcId="{EACC390D-2994-4681-9F7D-16E2F2B3D620}" destId="{813BEFDA-CEA4-4247-9D69-BB02EC973896}" srcOrd="1" destOrd="0" presId="urn:microsoft.com/office/officeart/2005/8/layout/list1"/>
    <dgm:cxn modelId="{AD01E482-C027-488B-9BF7-BEDEF5F2F5D2}" type="presParOf" srcId="{EACC390D-2994-4681-9F7D-16E2F2B3D620}" destId="{FF9291ED-95F8-430C-A85F-2530CB609C46}" srcOrd="2" destOrd="0" presId="urn:microsoft.com/office/officeart/2005/8/layout/list1"/>
    <dgm:cxn modelId="{925ED9DE-6D73-434D-9C77-CD54BE14AB39}" type="presParOf" srcId="{EACC390D-2994-4681-9F7D-16E2F2B3D620}" destId="{5FC22C1A-3338-444E-BACB-4AA3955ADD01}" srcOrd="3" destOrd="0" presId="urn:microsoft.com/office/officeart/2005/8/layout/list1"/>
    <dgm:cxn modelId="{DD01C673-CA85-4D5B-A7DD-C4434EEC00BE}" type="presParOf" srcId="{EACC390D-2994-4681-9F7D-16E2F2B3D620}" destId="{B5439A1D-48C7-4716-8DAA-1306717AE405}" srcOrd="4" destOrd="0" presId="urn:microsoft.com/office/officeart/2005/8/layout/list1"/>
    <dgm:cxn modelId="{CF42B989-CC00-4C84-89D4-446DDE632DF8}" type="presParOf" srcId="{B5439A1D-48C7-4716-8DAA-1306717AE405}" destId="{3C0AA417-4136-4646-9DCC-A98CE2E92F83}" srcOrd="0" destOrd="0" presId="urn:microsoft.com/office/officeart/2005/8/layout/list1"/>
    <dgm:cxn modelId="{4E8087FB-D55C-46DE-BD51-EC9B7479E576}" type="presParOf" srcId="{B5439A1D-48C7-4716-8DAA-1306717AE405}" destId="{0B925E1D-D069-497B-A32E-C8745584D7CB}" srcOrd="1" destOrd="0" presId="urn:microsoft.com/office/officeart/2005/8/layout/list1"/>
    <dgm:cxn modelId="{726F2B47-02FC-4D2E-94BC-0D4B908A64E7}" type="presParOf" srcId="{EACC390D-2994-4681-9F7D-16E2F2B3D620}" destId="{716DE242-91C9-4B9B-816D-AC16C76E4320}" srcOrd="5" destOrd="0" presId="urn:microsoft.com/office/officeart/2005/8/layout/list1"/>
    <dgm:cxn modelId="{9805A8D7-0F81-4EB9-9674-AEB0EC27E026}" type="presParOf" srcId="{EACC390D-2994-4681-9F7D-16E2F2B3D620}" destId="{63D0E4A2-81DD-4AE0-A5CA-BD75653CF4D6}" srcOrd="6" destOrd="0" presId="urn:microsoft.com/office/officeart/2005/8/layout/list1"/>
    <dgm:cxn modelId="{28186853-A080-427D-B26F-50503A4F621E}" type="presParOf" srcId="{EACC390D-2994-4681-9F7D-16E2F2B3D620}" destId="{757CD624-5717-4C07-A672-901A2E886056}" srcOrd="7" destOrd="0" presId="urn:microsoft.com/office/officeart/2005/8/layout/list1"/>
    <dgm:cxn modelId="{38357710-A373-4B50-9BFB-5C0E73F10CF3}" type="presParOf" srcId="{EACC390D-2994-4681-9F7D-16E2F2B3D620}" destId="{00B6D806-7C74-4508-B5B4-D30052B00F40}" srcOrd="8" destOrd="0" presId="urn:microsoft.com/office/officeart/2005/8/layout/list1"/>
    <dgm:cxn modelId="{3D3C45C2-421A-4671-8CD7-6BC530E90D1B}" type="presParOf" srcId="{00B6D806-7C74-4508-B5B4-D30052B00F40}" destId="{9CF61F65-2F36-467C-8AF5-1A7DB9C859E3}" srcOrd="0" destOrd="0" presId="urn:microsoft.com/office/officeart/2005/8/layout/list1"/>
    <dgm:cxn modelId="{2915B99E-8A02-44BF-A016-F83AA846BD7A}" type="presParOf" srcId="{00B6D806-7C74-4508-B5B4-D30052B00F40}" destId="{FF9B8A1C-7080-4E8D-84FF-D903DB1B8E95}" srcOrd="1" destOrd="0" presId="urn:microsoft.com/office/officeart/2005/8/layout/list1"/>
    <dgm:cxn modelId="{909A2C7D-8174-49A8-9571-65D9B665A872}" type="presParOf" srcId="{EACC390D-2994-4681-9F7D-16E2F2B3D620}" destId="{69D914F6-0157-45EB-BB9D-3884788A57E3}" srcOrd="9" destOrd="0" presId="urn:microsoft.com/office/officeart/2005/8/layout/list1"/>
    <dgm:cxn modelId="{94500419-587F-4809-9BF6-C1451E358952}" type="presParOf" srcId="{EACC390D-2994-4681-9F7D-16E2F2B3D620}" destId="{64F11F00-8A09-4FCA-A3DB-A4289ABF6691}" srcOrd="10" destOrd="0" presId="urn:microsoft.com/office/officeart/2005/8/layout/list1"/>
    <dgm:cxn modelId="{06D79E83-BD78-4A84-B97A-8B96309B5BDF}" type="presParOf" srcId="{EACC390D-2994-4681-9F7D-16E2F2B3D620}" destId="{4BBD725B-BF64-429E-8598-DF477D7F8CBD}" srcOrd="11" destOrd="0" presId="urn:microsoft.com/office/officeart/2005/8/layout/list1"/>
    <dgm:cxn modelId="{F35410FC-3DB2-4691-930E-EDE1DAA90839}" type="presParOf" srcId="{EACC390D-2994-4681-9F7D-16E2F2B3D620}" destId="{A0FC738B-9374-4938-98DF-9407B7EE5FA1}" srcOrd="12" destOrd="0" presId="urn:microsoft.com/office/officeart/2005/8/layout/list1"/>
    <dgm:cxn modelId="{7BBCEE17-8C53-4A56-8934-02411DE63F29}" type="presParOf" srcId="{A0FC738B-9374-4938-98DF-9407B7EE5FA1}" destId="{8043F30C-E23E-4360-918E-BB2862AB2F61}" srcOrd="0" destOrd="0" presId="urn:microsoft.com/office/officeart/2005/8/layout/list1"/>
    <dgm:cxn modelId="{9BEAB4F5-9566-4025-9EB5-9FB358BBB06D}" type="presParOf" srcId="{A0FC738B-9374-4938-98DF-9407B7EE5FA1}" destId="{67AFF610-4B39-441B-B8F5-B43A98741461}" srcOrd="1" destOrd="0" presId="urn:microsoft.com/office/officeart/2005/8/layout/list1"/>
    <dgm:cxn modelId="{F24BEACE-BB81-4F73-BDDF-016B9CC59782}" type="presParOf" srcId="{EACC390D-2994-4681-9F7D-16E2F2B3D620}" destId="{1C52B1E0-C611-464E-8AF7-666D520CE209}" srcOrd="13" destOrd="0" presId="urn:microsoft.com/office/officeart/2005/8/layout/list1"/>
    <dgm:cxn modelId="{EFAE09CC-6FDC-4E4E-8FCF-6D09CB92E0CD}" type="presParOf" srcId="{EACC390D-2994-4681-9F7D-16E2F2B3D620}" destId="{FEC01DAE-EBF5-4819-8698-0863C3FE9F5B}" srcOrd="14" destOrd="0" presId="urn:microsoft.com/office/officeart/2005/8/layout/list1"/>
    <dgm:cxn modelId="{423156FD-CF15-4DED-9703-3A72B49C8B1C}" type="presParOf" srcId="{EACC390D-2994-4681-9F7D-16E2F2B3D620}" destId="{75EF368B-FF93-45A8-A35E-E246C93B749C}" srcOrd="15" destOrd="0" presId="urn:microsoft.com/office/officeart/2005/8/layout/list1"/>
    <dgm:cxn modelId="{777FC40F-7CF6-478D-BB55-492DDCDB14A4}" type="presParOf" srcId="{EACC390D-2994-4681-9F7D-16E2F2B3D620}" destId="{1C0B268A-E5C5-4F2F-A693-B3C7E4AD300F}" srcOrd="16" destOrd="0" presId="urn:microsoft.com/office/officeart/2005/8/layout/list1"/>
    <dgm:cxn modelId="{1B909A88-AF0B-4A3B-9F3B-063A310BEFE0}" type="presParOf" srcId="{1C0B268A-E5C5-4F2F-A693-B3C7E4AD300F}" destId="{9E90582D-50CB-4A21-86B3-06EF1E0FB002}" srcOrd="0" destOrd="0" presId="urn:microsoft.com/office/officeart/2005/8/layout/list1"/>
    <dgm:cxn modelId="{E83A428B-1A0B-4FB0-A15D-EB6355A8B5DC}" type="presParOf" srcId="{1C0B268A-E5C5-4F2F-A693-B3C7E4AD300F}" destId="{18E1B77B-D8F6-4177-A40C-CFFB9ED15C12}" srcOrd="1" destOrd="0" presId="urn:microsoft.com/office/officeart/2005/8/layout/list1"/>
    <dgm:cxn modelId="{E62E13F6-7EBF-4099-80C3-A9E23E70AB41}" type="presParOf" srcId="{EACC390D-2994-4681-9F7D-16E2F2B3D620}" destId="{D359D71B-9C76-4E98-A23D-4C7694E15E24}" srcOrd="17" destOrd="0" presId="urn:microsoft.com/office/officeart/2005/8/layout/list1"/>
    <dgm:cxn modelId="{DB92C16F-0514-44E4-8996-C0486412031F}" type="presParOf" srcId="{EACC390D-2994-4681-9F7D-16E2F2B3D620}" destId="{3B8ADDF8-6D25-434A-89A7-CB0605F92A57}" srcOrd="18" destOrd="0" presId="urn:microsoft.com/office/officeart/2005/8/layout/list1"/>
    <dgm:cxn modelId="{FAE82428-6FA7-41F6-975D-DB5CA6138DD6}" type="presParOf" srcId="{EACC390D-2994-4681-9F7D-16E2F2B3D620}" destId="{49950A23-85CA-463E-808A-4051F96D38A1}" srcOrd="19" destOrd="0" presId="urn:microsoft.com/office/officeart/2005/8/layout/list1"/>
    <dgm:cxn modelId="{2004B56D-F592-4D80-B5FB-FD95F94AEBE0}" type="presParOf" srcId="{EACC390D-2994-4681-9F7D-16E2F2B3D620}" destId="{C94B93E9-3565-469E-84C6-BEF82BA859AD}" srcOrd="20" destOrd="0" presId="urn:microsoft.com/office/officeart/2005/8/layout/list1"/>
    <dgm:cxn modelId="{C762C744-448F-4037-8026-4C3D62E1A4EE}" type="presParOf" srcId="{C94B93E9-3565-469E-84C6-BEF82BA859AD}" destId="{7CE17E18-130E-4DD5-84BA-2918967DF963}" srcOrd="0" destOrd="0" presId="urn:microsoft.com/office/officeart/2005/8/layout/list1"/>
    <dgm:cxn modelId="{492308EE-5F82-48E7-90A7-39E8B5C15B81}" type="presParOf" srcId="{C94B93E9-3565-469E-84C6-BEF82BA859AD}" destId="{258A8164-04DA-4654-85BF-096D511A8A02}" srcOrd="1" destOrd="0" presId="urn:microsoft.com/office/officeart/2005/8/layout/list1"/>
    <dgm:cxn modelId="{E09E2131-5259-4969-9B1F-082EB5E3C6C7}" type="presParOf" srcId="{EACC390D-2994-4681-9F7D-16E2F2B3D620}" destId="{72AAF689-70EF-43B9-BA01-1BB92AC93283}" srcOrd="21" destOrd="0" presId="urn:microsoft.com/office/officeart/2005/8/layout/list1"/>
    <dgm:cxn modelId="{40A243BD-FA4D-4A16-8ABA-BFBD89DB9EDB}" type="presParOf" srcId="{EACC390D-2994-4681-9F7D-16E2F2B3D620}" destId="{04E20D83-6CB3-44C1-B391-1AB4FE030C70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291ED-95F8-430C-A85F-2530CB609C46}">
      <dsp:nvSpPr>
        <dsp:cNvPr id="0" name=""/>
        <dsp:cNvSpPr/>
      </dsp:nvSpPr>
      <dsp:spPr>
        <a:xfrm>
          <a:off x="0" y="296786"/>
          <a:ext cx="837165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D16CC2-424A-4B84-97FC-B57BD4D7BE29}">
      <dsp:nvSpPr>
        <dsp:cNvPr id="0" name=""/>
        <dsp:cNvSpPr/>
      </dsp:nvSpPr>
      <dsp:spPr>
        <a:xfrm>
          <a:off x="418582" y="16346"/>
          <a:ext cx="5860159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500" tIns="0" rIns="2215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РЕГУЛИРУЕТ ВОПРОСЫ ТРУДОУСТРОЙСТВА</a:t>
          </a:r>
          <a:endParaRPr lang="ru-RU" sz="2000" b="1" kern="1200" dirty="0"/>
        </a:p>
      </dsp:txBody>
      <dsp:txXfrm>
        <a:off x="445962" y="43726"/>
        <a:ext cx="5805399" cy="506120"/>
      </dsp:txXfrm>
    </dsp:sp>
    <dsp:sp modelId="{63D0E4A2-81DD-4AE0-A5CA-BD75653CF4D6}">
      <dsp:nvSpPr>
        <dsp:cNvPr id="0" name=""/>
        <dsp:cNvSpPr/>
      </dsp:nvSpPr>
      <dsp:spPr>
        <a:xfrm>
          <a:off x="0" y="1158626"/>
          <a:ext cx="837165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925E1D-D069-497B-A32E-C8745584D7CB}">
      <dsp:nvSpPr>
        <dsp:cNvPr id="0" name=""/>
        <dsp:cNvSpPr/>
      </dsp:nvSpPr>
      <dsp:spPr>
        <a:xfrm>
          <a:off x="418582" y="878186"/>
          <a:ext cx="5860159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500" tIns="0" rIns="2215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ОПРЕДЕЛЯЕТ ДОЛЖНОСТНЫЕ ОБЯЗАННОСТИ</a:t>
          </a:r>
          <a:endParaRPr lang="ru-RU" sz="2000" b="1" kern="1200" dirty="0"/>
        </a:p>
      </dsp:txBody>
      <dsp:txXfrm>
        <a:off x="445962" y="905566"/>
        <a:ext cx="5805399" cy="506120"/>
      </dsp:txXfrm>
    </dsp:sp>
    <dsp:sp modelId="{64F11F00-8A09-4FCA-A3DB-A4289ABF6691}">
      <dsp:nvSpPr>
        <dsp:cNvPr id="0" name=""/>
        <dsp:cNvSpPr/>
      </dsp:nvSpPr>
      <dsp:spPr>
        <a:xfrm>
          <a:off x="0" y="2020466"/>
          <a:ext cx="837165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9B8A1C-7080-4E8D-84FF-D903DB1B8E95}">
      <dsp:nvSpPr>
        <dsp:cNvPr id="0" name=""/>
        <dsp:cNvSpPr/>
      </dsp:nvSpPr>
      <dsp:spPr>
        <a:xfrm>
          <a:off x="418582" y="1740026"/>
          <a:ext cx="5860159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500" tIns="0" rIns="2215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ОПРЕДЕЛЯЕТ АТТЕСТАЦИОННЫЕ КРИТЕРИИ</a:t>
          </a:r>
          <a:endParaRPr lang="ru-RU" sz="2000" b="1" kern="1200" dirty="0"/>
        </a:p>
      </dsp:txBody>
      <dsp:txXfrm>
        <a:off x="445962" y="1767406"/>
        <a:ext cx="5805399" cy="506120"/>
      </dsp:txXfrm>
    </dsp:sp>
    <dsp:sp modelId="{FEC01DAE-EBF5-4819-8698-0863C3FE9F5B}">
      <dsp:nvSpPr>
        <dsp:cNvPr id="0" name=""/>
        <dsp:cNvSpPr/>
      </dsp:nvSpPr>
      <dsp:spPr>
        <a:xfrm>
          <a:off x="0" y="2882306"/>
          <a:ext cx="837165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AFF610-4B39-441B-B8F5-B43A98741461}">
      <dsp:nvSpPr>
        <dsp:cNvPr id="0" name=""/>
        <dsp:cNvSpPr/>
      </dsp:nvSpPr>
      <dsp:spPr>
        <a:xfrm>
          <a:off x="418582" y="2601866"/>
          <a:ext cx="5860159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500" tIns="0" rIns="2215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РЕГУЛИРУЕТ ОЦЕНКУ ТРУДА</a:t>
          </a:r>
          <a:endParaRPr lang="ru-RU" sz="2000" b="1" kern="1200" dirty="0"/>
        </a:p>
      </dsp:txBody>
      <dsp:txXfrm>
        <a:off x="445962" y="2629246"/>
        <a:ext cx="5805399" cy="506120"/>
      </dsp:txXfrm>
    </dsp:sp>
    <dsp:sp modelId="{3B8ADDF8-6D25-434A-89A7-CB0605F92A57}">
      <dsp:nvSpPr>
        <dsp:cNvPr id="0" name=""/>
        <dsp:cNvSpPr/>
      </dsp:nvSpPr>
      <dsp:spPr>
        <a:xfrm>
          <a:off x="0" y="3744146"/>
          <a:ext cx="837165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E1B77B-D8F6-4177-A40C-CFFB9ED15C12}">
      <dsp:nvSpPr>
        <dsp:cNvPr id="0" name=""/>
        <dsp:cNvSpPr/>
      </dsp:nvSpPr>
      <dsp:spPr>
        <a:xfrm>
          <a:off x="418582" y="3463706"/>
          <a:ext cx="5860159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500" tIns="0" rIns="2215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РЕГУЛИРУЕТ ОПЛАТУ ТРУДА</a:t>
          </a:r>
          <a:endParaRPr lang="ru-RU" sz="2000" b="1" kern="1200" dirty="0"/>
        </a:p>
      </dsp:txBody>
      <dsp:txXfrm>
        <a:off x="445962" y="3491086"/>
        <a:ext cx="5805399" cy="506120"/>
      </dsp:txXfrm>
    </dsp:sp>
    <dsp:sp modelId="{04E20D83-6CB3-44C1-B391-1AB4FE030C70}">
      <dsp:nvSpPr>
        <dsp:cNvPr id="0" name=""/>
        <dsp:cNvSpPr/>
      </dsp:nvSpPr>
      <dsp:spPr>
        <a:xfrm>
          <a:off x="0" y="5049468"/>
          <a:ext cx="837165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8A8164-04DA-4654-85BF-096D511A8A02}">
      <dsp:nvSpPr>
        <dsp:cNvPr id="0" name=""/>
        <dsp:cNvSpPr/>
      </dsp:nvSpPr>
      <dsp:spPr>
        <a:xfrm>
          <a:off x="418582" y="4325546"/>
          <a:ext cx="5860159" cy="10043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500" tIns="0" rIns="22150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ЯВЛЯЕТСЯ ОСНОВОЙ ДЛЯ ЭФФЕКТИВНОГО КОНТРАКТА, В КОТОРОЙ СОЕДИНЕНЫ ИНТЕРЕСЫ РАБОТОДАТЕЛЯ И РАБОТНИКА ДЛЯ РЕШЕНИЯ ЗАДАЧ КОНКРЕТНОЙ ОБРАЗОВАТЕЛЬНОЙ ОРГАНИЗАЦИИ</a:t>
          </a:r>
          <a:endParaRPr lang="ru-RU" sz="1600" b="1" kern="1200" dirty="0"/>
        </a:p>
      </dsp:txBody>
      <dsp:txXfrm>
        <a:off x="467611" y="4374575"/>
        <a:ext cx="5762101" cy="9063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1EE81-AC0F-42AC-AE3F-BB9B8334C452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1574312-C71A-48AF-9A2D-125555AFE8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1EE81-AC0F-42AC-AE3F-BB9B8334C452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4312-C71A-48AF-9A2D-125555AFE8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1EE81-AC0F-42AC-AE3F-BB9B8334C452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4312-C71A-48AF-9A2D-125555AFE8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1EE81-AC0F-42AC-AE3F-BB9B8334C452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1574312-C71A-48AF-9A2D-125555AFE8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1EE81-AC0F-42AC-AE3F-BB9B8334C452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4312-C71A-48AF-9A2D-125555AFE8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1EE81-AC0F-42AC-AE3F-BB9B8334C452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4312-C71A-48AF-9A2D-125555AFE8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1EE81-AC0F-42AC-AE3F-BB9B8334C452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1574312-C71A-48AF-9A2D-125555AFE8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1EE81-AC0F-42AC-AE3F-BB9B8334C452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4312-C71A-48AF-9A2D-125555AFE8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1EE81-AC0F-42AC-AE3F-BB9B8334C452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4312-C71A-48AF-9A2D-125555AFE8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1EE81-AC0F-42AC-AE3F-BB9B8334C452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4312-C71A-48AF-9A2D-125555AFE8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1EE81-AC0F-42AC-AE3F-BB9B8334C452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4312-C71A-48AF-9A2D-125555AFE8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21EE81-AC0F-42AC-AE3F-BB9B8334C452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1574312-C71A-48AF-9A2D-125555AFE8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140968"/>
            <a:ext cx="8458200" cy="216024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ОСНОВНЫЕ ПОЛОЖЕНИЯ </a:t>
            </a:r>
            <a:r>
              <a:rPr lang="x-none" b="1" dirty="0" smtClean="0">
                <a:solidFill>
                  <a:srgbClr val="C00000"/>
                </a:solidFill>
              </a:rPr>
              <a:t>ПРОФЕССИОНАЛЬН</a:t>
            </a:r>
            <a:r>
              <a:rPr lang="ru-RU" b="1" dirty="0" smtClean="0">
                <a:solidFill>
                  <a:srgbClr val="C00000"/>
                </a:solidFill>
              </a:rPr>
              <a:t>ОГО</a:t>
            </a:r>
            <a:r>
              <a:rPr lang="en-US" b="1" dirty="0" smtClean="0">
                <a:solidFill>
                  <a:srgbClr val="C00000"/>
                </a:solidFill>
              </a:rPr>
              <a:t>   </a:t>
            </a:r>
            <a:r>
              <a:rPr lang="x-none" b="1" dirty="0" smtClean="0">
                <a:solidFill>
                  <a:srgbClr val="C00000"/>
                </a:solidFill>
              </a:rPr>
              <a:t>СТАНДАРТ</a:t>
            </a:r>
            <a:r>
              <a:rPr lang="ru-RU" b="1" dirty="0" smtClean="0">
                <a:solidFill>
                  <a:srgbClr val="C00000"/>
                </a:solidFill>
              </a:rPr>
              <a:t>А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Педагог-психолог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(психолог в сфере образования)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  </a:t>
            </a:r>
            <a:r>
              <a:rPr lang="ru-RU" sz="1800" dirty="0" smtClean="0"/>
              <a:t>Куракина Е.Ю., </a:t>
            </a:r>
            <a:r>
              <a:rPr lang="ru-RU" sz="1800" dirty="0" err="1" smtClean="0"/>
              <a:t>к.п.н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r>
              <a:rPr lang="ru-RU" sz="1800" dirty="0" smtClean="0"/>
              <a:t>                                                                                             декан ф-та «содержания </a:t>
            </a:r>
            <a:br>
              <a:rPr lang="ru-RU" sz="1800" dirty="0" smtClean="0"/>
            </a:br>
            <a:r>
              <a:rPr lang="ru-RU" sz="1800" dirty="0" smtClean="0"/>
              <a:t>                                                                                                       и методики обучения» КОИРО</a:t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714356"/>
            <a:ext cx="8458200" cy="1922556"/>
          </a:xfrm>
        </p:spPr>
        <p:txBody>
          <a:bodyPr>
            <a:noAutofit/>
          </a:bodyPr>
          <a:lstStyle/>
          <a:p>
            <a:pPr algn="ctr"/>
            <a:endParaRPr lang="ru-RU" sz="3600" dirty="0" smtClean="0"/>
          </a:p>
          <a:p>
            <a:pPr algn="ctr"/>
            <a:endParaRPr lang="ru-RU" sz="3600" dirty="0" smtClean="0"/>
          </a:p>
          <a:p>
            <a:pPr algn="ctr"/>
            <a:endParaRPr lang="ru-RU" sz="3600" dirty="0" smtClean="0"/>
          </a:p>
          <a:p>
            <a:pPr algn="ctr"/>
            <a:endParaRPr lang="ru-RU" sz="3600" dirty="0" smtClean="0"/>
          </a:p>
          <a:p>
            <a:pPr algn="ctr"/>
            <a:endParaRPr lang="ru-RU" sz="3600" dirty="0" smtClean="0"/>
          </a:p>
          <a:p>
            <a:pPr algn="ctr"/>
            <a:endParaRPr lang="ru-RU" sz="3600" dirty="0" smtClean="0"/>
          </a:p>
          <a:p>
            <a:pPr algn="ctr"/>
            <a:endParaRPr lang="ru-RU" sz="3600" dirty="0" smtClean="0"/>
          </a:p>
          <a:p>
            <a:pPr algn="ctr"/>
            <a:endParaRPr lang="ru-RU" sz="3600" dirty="0" smtClean="0"/>
          </a:p>
          <a:p>
            <a:pPr algn="ctr"/>
            <a:endParaRPr lang="ru-RU" sz="3600" dirty="0" smtClean="0"/>
          </a:p>
          <a:p>
            <a:pPr algn="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cs typeface="Aharoni" pitchFamily="2" charset="-79"/>
              </a:rPr>
              <a:t>УТВЕРЖДЕН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cs typeface="Aharoni" pitchFamily="2" charset="-79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cs typeface="Aharoni" pitchFamily="2" charset="-79"/>
              </a:rPr>
              <a:t>приказом Министерства 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cs typeface="Aharoni" pitchFamily="2" charset="-79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cs typeface="Aharoni" pitchFamily="2" charset="-79"/>
              </a:rPr>
              <a:t>труда и социальной защиты </a:t>
            </a:r>
          </a:p>
          <a:p>
            <a:pPr algn="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cs typeface="Aharoni" pitchFamily="2" charset="-79"/>
              </a:rPr>
              <a:t>Российской Федерации</a:t>
            </a:r>
          </a:p>
          <a:p>
            <a:pPr algn="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cs typeface="Aharoni" pitchFamily="2" charset="-79"/>
              </a:rPr>
              <a:t> 24 июля 2015 г. N 514н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1027" name="Picture 3" descr="C:\Users\Kanaliy\Desktop\проф. стандарт педагог-психолога\a_69146e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244136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1.Психолого-педагогическое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и методическое сопровождение реализации основных и дополнительных образовательных программ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8991600" cy="5447528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Трудовые действия</a:t>
            </a:r>
          </a:p>
          <a:p>
            <a:r>
              <a:rPr lang="ru-RU" dirty="0" smtClean="0"/>
              <a:t>Формирование и реализация планов развивающей работы с обучающимися с учетом их индивидуально-психологических особенностей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Разработка программ развития универсальных учебных действий</a:t>
            </a:r>
            <a:r>
              <a:rPr lang="ru-RU" dirty="0" smtClean="0"/>
              <a:t>, программ воспитания и социализации обучающихся, воспитанников, коррекционных программ</a:t>
            </a:r>
          </a:p>
          <a:p>
            <a:r>
              <a:rPr lang="ru-RU" dirty="0" smtClean="0"/>
              <a:t>Разработка </a:t>
            </a:r>
            <a:r>
              <a:rPr lang="ru-RU" b="1" dirty="0" smtClean="0">
                <a:solidFill>
                  <a:srgbClr val="C00000"/>
                </a:solidFill>
              </a:rPr>
              <a:t>психологических рекомендаций по формированию и реализации индивидуальных учебных планов для творчески одаренных </a:t>
            </a:r>
            <a:r>
              <a:rPr lang="ru-RU" dirty="0" smtClean="0"/>
              <a:t>обучающихся и воспитанников</a:t>
            </a:r>
          </a:p>
          <a:p>
            <a:r>
              <a:rPr lang="ru-RU" dirty="0" smtClean="0"/>
              <a:t>Разработка совместно с педагогом индивидуальных учебных планов обучающихся с учетом их психологических особенностей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Разработка и реализация мониторинга личностной и </a:t>
            </a:r>
            <a:r>
              <a:rPr lang="ru-RU" b="1" dirty="0" err="1" smtClean="0">
                <a:solidFill>
                  <a:srgbClr val="C00000"/>
                </a:solidFill>
              </a:rPr>
              <a:t>метапредметной</a:t>
            </a:r>
            <a:r>
              <a:rPr lang="ru-RU" b="1" dirty="0" smtClean="0">
                <a:solidFill>
                  <a:srgbClr val="C00000"/>
                </a:solidFill>
              </a:rPr>
              <a:t> составляющей результатов освоения основной общеобразовательной программы, </a:t>
            </a:r>
            <a:r>
              <a:rPr lang="ru-RU" dirty="0" smtClean="0"/>
              <a:t>установленной федеральными государственными образовательными стандартами</a:t>
            </a:r>
          </a:p>
          <a:p>
            <a:r>
              <a:rPr lang="ru-RU" dirty="0" smtClean="0"/>
              <a:t>Оформление и ведение документации (планы работы, протоколы, журналы, психологические заключения и отчеты)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000108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</a:rPr>
              <a:t>2.</a:t>
            </a: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</a:rPr>
              <a:t>Психологическая </a:t>
            </a: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</a:rPr>
              <a:t>экспертиза (оценка) комфортности и безопасности образовательной среды образовательных организаций</a:t>
            </a:r>
            <a:endParaRPr lang="ru-RU" sz="1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85784" y="785794"/>
            <a:ext cx="9858476" cy="6072206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Трудовые действия</a:t>
            </a:r>
            <a:endParaRPr lang="ru-RU" sz="16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1600" b="1" dirty="0" smtClean="0">
                <a:solidFill>
                  <a:srgbClr val="C00000"/>
                </a:solidFill>
              </a:rPr>
              <a:t>Психологический мониторинг и анализ эффективности использования методов и средств образовательной деятельности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Психологическая экспертиза программ развития образовательной организации 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r>
              <a:rPr lang="ru-RU" sz="1600" dirty="0" smtClean="0"/>
              <a:t>с </a:t>
            </a:r>
            <a:r>
              <a:rPr lang="ru-RU" sz="1600" dirty="0" smtClean="0"/>
              <a:t>целью определения степени безопасности и комфортности образовательной среды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Консультирование педагогов </a:t>
            </a:r>
            <a:r>
              <a:rPr lang="ru-RU" sz="1600" dirty="0" smtClean="0"/>
              <a:t>и преподавателей образовательных организаций при выборе образовательных технологий с учетом индивидуально-психологических особенностей </a:t>
            </a:r>
            <a:endParaRPr lang="ru-RU" sz="1600" dirty="0" smtClean="0"/>
          </a:p>
          <a:p>
            <a:r>
              <a:rPr lang="ru-RU" sz="1600" dirty="0" smtClean="0"/>
              <a:t>и </a:t>
            </a:r>
            <a:r>
              <a:rPr lang="ru-RU" sz="1600" dirty="0" smtClean="0"/>
              <a:t>образовательных потребностей обучающихся 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Оказание психологической поддержки педагогам </a:t>
            </a:r>
            <a:r>
              <a:rPr lang="ru-RU" sz="1600" dirty="0" smtClean="0"/>
              <a:t>и преподавателям в проектной деятельности по совершенствованию образовательного процесса</a:t>
            </a:r>
          </a:p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Необходимые умения</a:t>
            </a:r>
          </a:p>
          <a:p>
            <a:r>
              <a:rPr lang="ru-RU" sz="1600" dirty="0" smtClean="0"/>
              <a:t>Владеть приемами работы с педагогами и преподавателями по </a:t>
            </a:r>
            <a:r>
              <a:rPr lang="ru-RU" sz="1600" b="1" dirty="0" smtClean="0">
                <a:solidFill>
                  <a:srgbClr val="C00000"/>
                </a:solidFill>
              </a:rPr>
              <a:t>организации эффективных учебных взаимодействий с обучающимися </a:t>
            </a:r>
            <a:r>
              <a:rPr lang="ru-RU" sz="1600" dirty="0" smtClean="0"/>
              <a:t>и обучающихся между собой</a:t>
            </a:r>
          </a:p>
          <a:p>
            <a:r>
              <a:rPr lang="ru-RU" sz="1600" dirty="0" smtClean="0"/>
              <a:t>Владеть </a:t>
            </a:r>
            <a:r>
              <a:rPr lang="ru-RU" sz="1600" b="1" dirty="0" smtClean="0">
                <a:solidFill>
                  <a:srgbClr val="C00000"/>
                </a:solidFill>
              </a:rPr>
              <a:t>приемами повышения психолого-педагогической компетентности родителей </a:t>
            </a:r>
            <a:r>
              <a:rPr lang="ru-RU" sz="1600" dirty="0" smtClean="0"/>
              <a:t>(законных представителей)</a:t>
            </a:r>
            <a:r>
              <a:rPr lang="ru-RU" sz="1600" b="1" dirty="0" smtClean="0"/>
              <a:t>,</a:t>
            </a:r>
            <a:r>
              <a:rPr lang="ru-RU" sz="1600" dirty="0" smtClean="0"/>
              <a:t> педагогов, преподавателей и администрации образовательной организации</a:t>
            </a:r>
          </a:p>
          <a:p>
            <a:r>
              <a:rPr lang="ru-RU" sz="1600" dirty="0" smtClean="0"/>
              <a:t>Разрабатывать совместно с педагогами и преподавателями </a:t>
            </a:r>
            <a:r>
              <a:rPr lang="ru-RU" sz="1600" b="1" dirty="0" smtClean="0">
                <a:solidFill>
                  <a:srgbClr val="C00000"/>
                </a:solidFill>
              </a:rPr>
              <a:t>индивидуальный </a:t>
            </a:r>
            <a:r>
              <a:rPr lang="ru-RU" sz="1600" b="1" dirty="0" smtClean="0">
                <a:solidFill>
                  <a:srgbClr val="C00000"/>
                </a:solidFill>
              </a:rPr>
              <a:t>образовательный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</a:rPr>
              <a:t>маршрут с учетом особенностей и образовательных потребностей конкретного обучающегося </a:t>
            </a:r>
          </a:p>
          <a:p>
            <a:r>
              <a:rPr lang="ru-RU" sz="1600" dirty="0" smtClean="0"/>
              <a:t>Разрабатывать и реализовывать </a:t>
            </a:r>
            <a:r>
              <a:rPr lang="ru-RU" sz="1600" b="1" dirty="0" smtClean="0">
                <a:solidFill>
                  <a:srgbClr val="C00000"/>
                </a:solidFill>
              </a:rPr>
              <a:t>программы психологического сопровождения инновационных процессов в образовательной организации</a:t>
            </a:r>
            <a:r>
              <a:rPr lang="ru-RU" sz="1600" dirty="0" smtClean="0"/>
              <a:t>, в том числе программы поддержки объединений обучающихся и ученического самоуправления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Владеть методами психологической оценки параметров образовательной среды, в том числе ее безопасности и комфортности, и образовательные технологий </a:t>
            </a: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50017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3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. Психологическое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консультирование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субъектов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образовательного процесса</a:t>
            </a:r>
            <a:b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8991600" cy="521497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Консультирование </a:t>
            </a:r>
            <a:r>
              <a:rPr lang="ru-RU" b="1" dirty="0" smtClean="0">
                <a:solidFill>
                  <a:srgbClr val="C00000"/>
                </a:solidFill>
              </a:rPr>
              <a:t>обучающихся по проблемам самопознания, профессионального самоопределения, личностным проблемам</a:t>
            </a:r>
            <a:r>
              <a:rPr lang="ru-RU" dirty="0" smtClean="0"/>
              <a:t>, вопросам взаимоотношений в коллективе и другим вопросам</a:t>
            </a:r>
          </a:p>
          <a:p>
            <a:r>
              <a:rPr lang="ru-RU" dirty="0" smtClean="0"/>
              <a:t>Консультирование администрации, педагогов, преподавателей и других работников образовательных организаций </a:t>
            </a:r>
            <a:r>
              <a:rPr lang="ru-RU" b="1" dirty="0" smtClean="0">
                <a:solidFill>
                  <a:srgbClr val="C00000"/>
                </a:solidFill>
              </a:rPr>
              <a:t>по проблемам взаимоотношений в трудовом коллективе </a:t>
            </a:r>
            <a:r>
              <a:rPr lang="ru-RU" dirty="0" smtClean="0"/>
              <a:t>и другим профессиональным вопросам</a:t>
            </a:r>
          </a:p>
          <a:p>
            <a:r>
              <a:rPr lang="ru-RU" dirty="0" smtClean="0"/>
              <a:t>Консультирование педагогов и преподавателей по вопросам разработки и реализации индивидуальных программ для построения </a:t>
            </a:r>
            <a:r>
              <a:rPr lang="ru-RU" b="1" dirty="0" smtClean="0">
                <a:solidFill>
                  <a:srgbClr val="C00000"/>
                </a:solidFill>
              </a:rPr>
              <a:t>индивидуального образовательного маршрута </a:t>
            </a:r>
            <a:r>
              <a:rPr lang="ru-RU" dirty="0" smtClean="0"/>
              <a:t>с учетом особенностей и образовательных потребностей конкретного обучающегося</a:t>
            </a:r>
          </a:p>
          <a:p>
            <a:r>
              <a:rPr lang="ru-RU" dirty="0" smtClean="0"/>
              <a:t>Консультирование родителей (законных представителей) по </a:t>
            </a:r>
            <a:r>
              <a:rPr lang="ru-RU" b="1" dirty="0" smtClean="0">
                <a:solidFill>
                  <a:srgbClr val="C00000"/>
                </a:solidFill>
              </a:rPr>
              <a:t>проблемам взаимоотношений с обучающимися</a:t>
            </a:r>
            <a:r>
              <a:rPr lang="ru-RU" dirty="0" smtClean="0"/>
              <a:t>, их развития, профессионального самоопределения и другим вопросам</a:t>
            </a:r>
          </a:p>
          <a:p>
            <a:r>
              <a:rPr lang="ru-RU" dirty="0" smtClean="0"/>
              <a:t>Консультирование администрации образовательной организации, педагогов, преподавателей, родителей (законных представителей) по </a:t>
            </a:r>
            <a:r>
              <a:rPr lang="ru-RU" b="1" dirty="0" smtClean="0">
                <a:solidFill>
                  <a:srgbClr val="C00000"/>
                </a:solidFill>
              </a:rPr>
              <a:t>психологическим проблемам обучения, воспитания и развития обучающихся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848756" cy="129540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</a:rPr>
              <a:t>4.Коррекционно-развивающая </a:t>
            </a: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</a:rPr>
              <a:t>работа с детьми и обучающимися, </a:t>
            </a: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</a:rPr>
              <a:t>в </a:t>
            </a: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</a:rPr>
              <a:t>том числе работа по восстановлению и реабилитации</a:t>
            </a:r>
            <a:endParaRPr lang="ru-RU" sz="1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42928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Разработка и реализация планов проведения коррекционно-развивающих занятий </a:t>
            </a:r>
            <a:r>
              <a:rPr lang="ru-RU" sz="2000" dirty="0" smtClean="0"/>
              <a:t>для детей и обучающихся, направленных на развитие интеллектуальной, эмоционально-волевой сферы, познавательных процессов, снятие тревожности, решение проблем в сфере общения, преодоление проблем в общении и поведении</a:t>
            </a:r>
          </a:p>
          <a:p>
            <a:r>
              <a:rPr lang="ru-RU" sz="2000" dirty="0" smtClean="0"/>
              <a:t>Организация и совместное осуществление педагогами, учителями-дефектологами, учителями-логопедами, социальными педагогами психолого-педагогической коррекции выявленных в психическом развитии детей и обучающихся недостатков, нарушений социализации и адаптации</a:t>
            </a:r>
          </a:p>
          <a:p>
            <a:r>
              <a:rPr lang="ru-RU" sz="2000" dirty="0" smtClean="0"/>
              <a:t>Формирование и реализация планов по </a:t>
            </a:r>
            <a:r>
              <a:rPr lang="ru-RU" sz="2000" b="1" dirty="0" smtClean="0">
                <a:solidFill>
                  <a:srgbClr val="C00000"/>
                </a:solidFill>
              </a:rPr>
              <a:t>созданию образовательной среды для обучающихся с особыми образовательными потребностями, в том числе одаренных обучающихся</a:t>
            </a:r>
          </a:p>
          <a:p>
            <a:r>
              <a:rPr lang="ru-RU" sz="2000" dirty="0" smtClean="0"/>
              <a:t>Проектирование в сотрудничестве с педагогами </a:t>
            </a:r>
            <a:r>
              <a:rPr lang="ru-RU" sz="2000" b="1" dirty="0" smtClean="0">
                <a:solidFill>
                  <a:srgbClr val="C00000"/>
                </a:solidFill>
              </a:rPr>
              <a:t>индивидуальных образовательных маршрутов для обучающихся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0010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5.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Психологическая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диагностика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детей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и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обучающихся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6143644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Психологическая диагностика с использованием современных образовательных технологий</a:t>
            </a:r>
            <a:r>
              <a:rPr lang="ru-RU" dirty="0" smtClean="0"/>
              <a:t>, включая информационные образовательные ресурсы</a:t>
            </a:r>
            <a:endParaRPr lang="ru-RU" b="1" dirty="0" smtClean="0"/>
          </a:p>
          <a:p>
            <a:r>
              <a:rPr lang="ru-RU" b="1" dirty="0" err="1" smtClean="0">
                <a:solidFill>
                  <a:srgbClr val="C00000"/>
                </a:solidFill>
              </a:rPr>
              <a:t>Скрининговые</a:t>
            </a:r>
            <a:r>
              <a:rPr lang="ru-RU" b="1" dirty="0" smtClean="0">
                <a:solidFill>
                  <a:srgbClr val="C00000"/>
                </a:solidFill>
              </a:rPr>
              <a:t> обследования (мониторинг</a:t>
            </a:r>
            <a:r>
              <a:rPr lang="ru-RU" dirty="0" smtClean="0"/>
              <a:t>) с целью анализа динамики психического развития, определение лиц, нуждающихся в психологической помощи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Составление психолого-педагогических заключений </a:t>
            </a:r>
            <a:r>
              <a:rPr lang="ru-RU" dirty="0" smtClean="0"/>
              <a:t>по результатам диагностического обследования с целью ориентации педагогов, преподавателей, администрации образовательных организаций и родителей (законных представителей) в проблемах личностного и социального развития обучающихся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Определение степени нарушений </a:t>
            </a:r>
            <a:r>
              <a:rPr lang="ru-RU" dirty="0" smtClean="0"/>
              <a:t>в психическом, личностном и социальном развитии детей и обучающихся, участие в работе </a:t>
            </a:r>
            <a:r>
              <a:rPr lang="ru-RU" dirty="0" err="1" smtClean="0"/>
              <a:t>психолого-медико-педагогических</a:t>
            </a:r>
            <a:r>
              <a:rPr lang="ru-RU" dirty="0" smtClean="0"/>
              <a:t> комиссий и консилиумов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Изучение интересов, склонностей, способностей детей и обучающихся, предпосылок одаренности</a:t>
            </a:r>
          </a:p>
          <a:p>
            <a:r>
              <a:rPr lang="ru-RU" dirty="0" smtClean="0"/>
              <a:t>Осуществление с целью помощи в профориентации комплекса диагностических мероприятий по изучению способностей, склонностей, направленности и мотивации, личностных, характерологических и прочих особенностей в соответствии с федеральными государственными образовательными стандартами общего образования соответствующего уровня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8991600" cy="100013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6.Психологическое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просвещение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субъектов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образовательного процесса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8991600" cy="564357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Ознакомление педагогов, преподавателей и администрации образовательных организаций </a:t>
            </a:r>
            <a:r>
              <a:rPr lang="ru-RU" b="1" dirty="0" smtClean="0">
                <a:solidFill>
                  <a:srgbClr val="C00000"/>
                </a:solidFill>
              </a:rPr>
              <a:t>с современными исследованиями </a:t>
            </a:r>
            <a:r>
              <a:rPr lang="ru-RU" dirty="0" smtClean="0"/>
              <a:t>в области психологии дошкольного, младшего школьного, подросткового, юношеского возраста</a:t>
            </a:r>
          </a:p>
          <a:p>
            <a:r>
              <a:rPr lang="ru-RU" dirty="0" smtClean="0"/>
              <a:t>Информирование субъектов образовательного процесса </a:t>
            </a:r>
            <a:r>
              <a:rPr lang="ru-RU" b="1" dirty="0" smtClean="0">
                <a:solidFill>
                  <a:srgbClr val="C00000"/>
                </a:solidFill>
              </a:rPr>
              <a:t>о формах и результатах своей профессиональной деятельности</a:t>
            </a:r>
          </a:p>
          <a:p>
            <a:r>
              <a:rPr lang="ru-RU" dirty="0" smtClean="0"/>
              <a:t>Ознакомление педагогов, преподавателей, администрации образовательных организаций и родителей</a:t>
            </a:r>
            <a:r>
              <a:rPr lang="ru-RU" b="1" dirty="0" smtClean="0"/>
              <a:t> </a:t>
            </a:r>
            <a:r>
              <a:rPr lang="ru-RU" dirty="0" smtClean="0"/>
              <a:t>(законных представителей) с </a:t>
            </a:r>
            <a:r>
              <a:rPr lang="ru-RU" b="1" dirty="0" smtClean="0">
                <a:solidFill>
                  <a:srgbClr val="C00000"/>
                </a:solidFill>
              </a:rPr>
              <a:t>основными условиями психического развития ребенка </a:t>
            </a:r>
            <a:r>
              <a:rPr lang="ru-RU" dirty="0" smtClean="0"/>
              <a:t>(в рамках консультирования, педагогических советов)</a:t>
            </a:r>
          </a:p>
          <a:p>
            <a:r>
              <a:rPr lang="ru-RU" dirty="0" smtClean="0"/>
              <a:t>Ознакомление педагогов, преподавателей и администрации образовательных организаций с современными исследованиями в области </a:t>
            </a:r>
            <a:r>
              <a:rPr lang="ru-RU" b="1" dirty="0" smtClean="0">
                <a:solidFill>
                  <a:srgbClr val="C00000"/>
                </a:solidFill>
              </a:rPr>
              <a:t>профилактики социальной адаптации </a:t>
            </a:r>
          </a:p>
          <a:p>
            <a:r>
              <a:rPr lang="ru-RU" dirty="0" smtClean="0"/>
              <a:t>Просветительская работа с родителями (законными представителями) по принятию </a:t>
            </a:r>
            <a:r>
              <a:rPr lang="ru-RU" b="1" dirty="0" smtClean="0">
                <a:solidFill>
                  <a:srgbClr val="C00000"/>
                </a:solidFill>
              </a:rPr>
              <a:t>особенностей поведения, миропонимания, интересов и склонностей, в том числе одаренности ребенка</a:t>
            </a:r>
          </a:p>
          <a:p>
            <a:r>
              <a:rPr lang="ru-RU" dirty="0" smtClean="0"/>
              <a:t>Информирование о </a:t>
            </a:r>
            <a:r>
              <a:rPr lang="ru-RU" b="1" dirty="0" smtClean="0">
                <a:solidFill>
                  <a:srgbClr val="C00000"/>
                </a:solidFill>
              </a:rPr>
              <a:t>факторах, препятствующих развитию личности детей, </a:t>
            </a:r>
            <a:r>
              <a:rPr lang="ru-RU" dirty="0" smtClean="0"/>
              <a:t>воспитанников и обучающихся о мерах по оказанию им различного вида психологической помощи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295400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7.Психологическая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профилактика (профессиональная деятельность, направленная на сохранение и укрепление психологического здоровья обучающихся в процессе обучения и воспитания в образовательных организациях)</a:t>
            </a:r>
            <a:endParaRPr lang="ru-RU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</a:rPr>
              <a:t>Выявление условий, неблагоприятно влияющих на развитие личности </a:t>
            </a:r>
            <a:r>
              <a:rPr lang="ru-RU" sz="1800" dirty="0" smtClean="0"/>
              <a:t>обучающихся</a:t>
            </a:r>
          </a:p>
          <a:p>
            <a:r>
              <a:rPr lang="ru-RU" sz="1800" b="1" dirty="0" smtClean="0">
                <a:solidFill>
                  <a:srgbClr val="C00000"/>
                </a:solidFill>
              </a:rPr>
              <a:t>Разработка психологических рекомендаций по проектированию образовательной среды, комфортной и безопасной </a:t>
            </a:r>
            <a:r>
              <a:rPr lang="ru-RU" sz="1800" dirty="0" smtClean="0"/>
              <a:t>для личностного развития обучающегося на каждом возрастном этапе, для своевременного предупреждения нарушений в развитии и становлении личности, ее аффективной, интеллектуальной и волевой сфер</a:t>
            </a:r>
          </a:p>
          <a:p>
            <a:r>
              <a:rPr lang="ru-RU" sz="1800" dirty="0" smtClean="0"/>
              <a:t>Планирование и реализация совместно с педагогом превентивных мероприятий по </a:t>
            </a:r>
            <a:r>
              <a:rPr lang="ru-RU" sz="1800" b="1" dirty="0" smtClean="0">
                <a:solidFill>
                  <a:srgbClr val="C00000"/>
                </a:solidFill>
              </a:rPr>
              <a:t>профилактике возникновения социальной </a:t>
            </a:r>
            <a:r>
              <a:rPr lang="ru-RU" sz="1800" b="1" dirty="0" err="1" smtClean="0">
                <a:solidFill>
                  <a:srgbClr val="C00000"/>
                </a:solidFill>
              </a:rPr>
              <a:t>дезадаптации</a:t>
            </a:r>
            <a:r>
              <a:rPr lang="ru-RU" sz="1800" b="1" dirty="0" smtClean="0">
                <a:solidFill>
                  <a:srgbClr val="C00000"/>
                </a:solidFill>
              </a:rPr>
              <a:t>, </a:t>
            </a:r>
            <a:r>
              <a:rPr lang="ru-RU" sz="1800" b="1" dirty="0" err="1" smtClean="0">
                <a:solidFill>
                  <a:srgbClr val="C00000"/>
                </a:solidFill>
              </a:rPr>
              <a:t>аддикций</a:t>
            </a:r>
            <a:r>
              <a:rPr lang="ru-RU" sz="1800" b="1" dirty="0" smtClean="0">
                <a:solidFill>
                  <a:srgbClr val="C00000"/>
                </a:solidFill>
              </a:rPr>
              <a:t> и девиаций поведения</a:t>
            </a:r>
          </a:p>
          <a:p>
            <a:r>
              <a:rPr lang="ru-RU" sz="1800" dirty="0" smtClean="0"/>
              <a:t>Разъяснение субъектам образовательного процесса необходимости применения сберегающих здоровье технологий, оценка результатов их применения </a:t>
            </a:r>
          </a:p>
          <a:p>
            <a:r>
              <a:rPr lang="ru-RU" sz="1800" dirty="0" smtClean="0"/>
              <a:t>Разработка рекомендаций субъектам образовательного процесса по вопросам </a:t>
            </a:r>
            <a:r>
              <a:rPr lang="ru-RU" sz="1800" b="1" dirty="0" smtClean="0">
                <a:solidFill>
                  <a:srgbClr val="C00000"/>
                </a:solidFill>
              </a:rPr>
              <a:t>психологической готовности и адаптации к новым образовательным условиям </a:t>
            </a:r>
            <a:r>
              <a:rPr lang="ru-RU" sz="1800" dirty="0" smtClean="0"/>
              <a:t>(поступление в дошкольную образовательную организацию, начало обучения, переход на новый уровень образования, в новую образовательную организацию и др.)</a:t>
            </a:r>
          </a:p>
          <a:p>
            <a:r>
              <a:rPr lang="ru-RU" sz="1800" b="1" dirty="0" smtClean="0">
                <a:solidFill>
                  <a:srgbClr val="C00000"/>
                </a:solidFill>
              </a:rPr>
              <a:t>Разработка рекомендаций для педагогов, преподавателей по вопросам социальной интеграции и социализации </a:t>
            </a:r>
            <a:r>
              <a:rPr lang="ru-RU" sz="1800" b="1" dirty="0" err="1" smtClean="0">
                <a:solidFill>
                  <a:srgbClr val="C00000"/>
                </a:solidFill>
              </a:rPr>
              <a:t>дезадаптивных</a:t>
            </a:r>
            <a:r>
              <a:rPr lang="ru-RU" sz="1800" b="1" dirty="0" smtClean="0">
                <a:solidFill>
                  <a:srgbClr val="C00000"/>
                </a:solidFill>
              </a:rPr>
              <a:t> обучающихся и воспитанников, </a:t>
            </a:r>
            <a:r>
              <a:rPr lang="ru-RU" sz="1800" dirty="0" smtClean="0"/>
              <a:t>обучающихся с </a:t>
            </a:r>
            <a:r>
              <a:rPr lang="ru-RU" sz="1800" dirty="0" err="1" smtClean="0"/>
              <a:t>девиантными</a:t>
            </a:r>
            <a:r>
              <a:rPr lang="ru-RU" sz="1800" dirty="0" smtClean="0"/>
              <a:t> и </a:t>
            </a:r>
            <a:r>
              <a:rPr lang="ru-RU" sz="1800" dirty="0" err="1" smtClean="0"/>
              <a:t>аддиктивными</a:t>
            </a:r>
            <a:r>
              <a:rPr lang="ru-RU" sz="1800" dirty="0" smtClean="0"/>
              <a:t> проявлениями в поведении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04664"/>
            <a:ext cx="8140395" cy="600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64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76672"/>
            <a:ext cx="8460432" cy="615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308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04664"/>
            <a:ext cx="8234511" cy="579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942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8895358" cy="647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553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632"/>
            <a:ext cx="8838852" cy="659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132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052736"/>
            <a:ext cx="8928992" cy="462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440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187" y="116632"/>
            <a:ext cx="8686800" cy="1106760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Приказ Министерства труда и социальной защиты Российской Федерации от 24 июля 2015 г. № 514н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  <a:p>
            <a:r>
              <a:rPr lang="ru-RU" sz="5500" dirty="0" smtClean="0"/>
              <a:t>Применение </a:t>
            </a:r>
            <a:r>
              <a:rPr lang="ru-RU" sz="5500" dirty="0"/>
              <a:t>профессиональных стандартов1 в Российской Федерации направлено на выполнение задач </a:t>
            </a:r>
            <a:r>
              <a:rPr lang="ru-RU" sz="5500" b="1" dirty="0"/>
              <a:t>по созданию условий для профессионального развития </a:t>
            </a:r>
            <a:r>
              <a:rPr lang="ru-RU" sz="5500" b="1" dirty="0" smtClean="0"/>
              <a:t>работников</a:t>
            </a:r>
            <a:endParaRPr lang="ru-RU" sz="5500" b="1" dirty="0"/>
          </a:p>
          <a:p>
            <a:r>
              <a:rPr lang="ru-RU" sz="5500" dirty="0"/>
              <a:t>Согласно приказу Министерства труда и социальной защиты Российской Федерации от 24 июля 2015 г. № 514н </a:t>
            </a:r>
            <a:r>
              <a:rPr lang="ru-RU" sz="5500" b="1" dirty="0"/>
              <a:t>профессиональный стандарт «Педагог-психолог (психолог в сфере образования)» должен применяться работодателями при формировании кадровой политики </a:t>
            </a:r>
            <a:r>
              <a:rPr lang="ru-RU" sz="5500" dirty="0"/>
              <a:t>и в управлении персоналом, при организации обучения и аттестации работников, заключении трудовых договоров, разработки должностных инструкций и установлении систем оплаты труда с 1 января 2017 г. </a:t>
            </a:r>
            <a:endParaRPr lang="ru-RU" sz="5500" dirty="0" smtClean="0"/>
          </a:p>
          <a:p>
            <a:r>
              <a:rPr lang="ru-RU" sz="5500" dirty="0" smtClean="0"/>
              <a:t>Постановлением </a:t>
            </a:r>
            <a:r>
              <a:rPr lang="ru-RU" sz="5500" dirty="0"/>
              <a:t>Правительства Российской Федерации от 27 июня 2016 г. № 5844 предусмотрена </a:t>
            </a:r>
            <a:r>
              <a:rPr lang="ru-RU" sz="5500" b="1" dirty="0"/>
              <a:t>организация поэтапного применения профессиональных стандартов в организациях государственного (муниципального) сектора, которая должна быть реализована не позднее 1 января 2020 г</a:t>
            </a:r>
            <a:r>
              <a:rPr lang="ru-RU" sz="5500" dirty="0"/>
              <a:t>., что позволяет выделить режим (период) адаптации5 применения профессионального стандарта «Педагог-психолог (психолог в сфере образования)», в рамках которого органам исполнительной власти субъектов Российской Федерации, осуществляющим государственное управление в сфере образования, в период 2017-2019 гг. необходимо осуществить ряд мероприятий по вопросам организации применения профессионального стандарта «Педагог-психолог (психолог в сфере образования</a:t>
            </a:r>
            <a:r>
              <a:rPr lang="ru-RU" sz="5500" dirty="0" smtClean="0"/>
              <a:t>)»:</a:t>
            </a:r>
          </a:p>
          <a:p>
            <a:r>
              <a:rPr lang="ru-RU" sz="5500" b="1" dirty="0"/>
              <a:t>Общие положения о порядке применения профессиональных стандартов </a:t>
            </a:r>
            <a:r>
              <a:rPr lang="ru-RU" sz="5500" dirty="0"/>
              <a:t>в организациях государственного сектора представлены в разъяснениях Министерства труда и социальной защиты Российской Федерации от 05.04.2016. http://</a:t>
            </a:r>
            <a:r>
              <a:rPr lang="ru-RU" sz="5500" dirty="0" smtClean="0"/>
              <a:t>www.rosmintrud.ru/docs/mintrud/payment/ </a:t>
            </a:r>
            <a:endParaRPr lang="ru-RU" sz="5500" dirty="0"/>
          </a:p>
          <a:p>
            <a:r>
              <a:rPr lang="ru-RU" sz="3800" dirty="0" smtClean="0"/>
              <a:t> </a:t>
            </a:r>
            <a:endParaRPr lang="ru-RU" sz="3800" dirty="0"/>
          </a:p>
        </p:txBody>
      </p:sp>
    </p:spTree>
    <p:extLst>
      <p:ext uri="{BB962C8B-B14F-4D97-AF65-F5344CB8AC3E}">
        <p14:creationId xmlns:p14="http://schemas.microsoft.com/office/powerpoint/2010/main" xmlns="" val="387320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014" y="-24787"/>
            <a:ext cx="86868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3100" dirty="0" smtClean="0">
                <a:solidFill>
                  <a:srgbClr val="C00000"/>
                </a:solidFill>
              </a:rPr>
              <a:t>ПРОФЕССИОНАЛЬНЫЙ СТАНДАРТ </a:t>
            </a:r>
            <a:br>
              <a:rPr lang="ru-RU" sz="3100" dirty="0" smtClean="0">
                <a:solidFill>
                  <a:srgbClr val="C00000"/>
                </a:solidFill>
              </a:rPr>
            </a:br>
            <a:r>
              <a:rPr lang="ru-RU" sz="3100" dirty="0" smtClean="0">
                <a:solidFill>
                  <a:srgbClr val="C00000"/>
                </a:solidFill>
              </a:rPr>
              <a:t>–ЭТО НОРМАТИВНЫЙ ДОКУМЕНТ</a:t>
            </a:r>
            <a:endParaRPr lang="ru-RU" sz="3100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7948508"/>
              </p:ext>
            </p:extLst>
          </p:nvPr>
        </p:nvGraphicFramePr>
        <p:xfrm>
          <a:off x="304800" y="1124744"/>
          <a:ext cx="8371656" cy="5544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47677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00" y="332656"/>
            <a:ext cx="8522064" cy="631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440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3100" dirty="0" smtClean="0">
                <a:solidFill>
                  <a:srgbClr val="C00000"/>
                </a:solidFill>
              </a:rPr>
              <a:t>Профессиональный стандарт</a:t>
            </a:r>
            <a:br>
              <a:rPr lang="ru-RU" sz="3100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>Педагог- психолог (психолог в сфер образования)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1214422"/>
            <a:ext cx="9358346" cy="5643578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I. </a:t>
            </a:r>
            <a:r>
              <a:rPr lang="ru-RU" sz="2800" b="1" dirty="0" smtClean="0">
                <a:solidFill>
                  <a:srgbClr val="C00000"/>
                </a:solidFill>
              </a:rPr>
              <a:t>Общие сведения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Вид профессиональной деятельности:</a:t>
            </a:r>
          </a:p>
          <a:p>
            <a:r>
              <a:rPr lang="ru-RU" sz="2000" dirty="0" smtClean="0"/>
              <a:t>Деятельность по психолого-педагогическому сопровождению образовательного процесса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Основная цель вида профессиональной деятельности: </a:t>
            </a:r>
          </a:p>
          <a:p>
            <a:r>
              <a:rPr lang="ru-RU" sz="2000" b="1" dirty="0" smtClean="0"/>
              <a:t>Психолого-педагогическое сопровождение образовательного процесса в образовательных организациях общего, профессионального и дополнительного образования</a:t>
            </a:r>
            <a:r>
              <a:rPr lang="ru-RU" sz="2000" dirty="0" smtClean="0"/>
              <a:t>, основных и дополнительных образовательных программ; оказание психолого-педагогической помощи лицам с ограниченными возможностями здоровья, испытывающим трудности в освоении основных общеобразовательных программ, развитии и социальной адаптации, в том числе несовершеннолетним обучающимся, признанным в случаях и в порядке, которые предусмотрены уголовно-процессуальным законодательством, подозреваемыми, обвиняемыми или подсудимыми по уголовному делу либо являющихся потерпевшими или свидетелями преступления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14290"/>
            <a:ext cx="8991600" cy="1000132"/>
          </a:xfrm>
        </p:spPr>
        <p:txBody>
          <a:bodyPr>
            <a:noAutofit/>
          </a:bodyPr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</a:rPr>
              <a:t>II</a:t>
            </a:r>
            <a:r>
              <a:rPr lang="ru-RU" sz="1800" b="1" dirty="0" smtClean="0">
                <a:solidFill>
                  <a:srgbClr val="C00000"/>
                </a:solidFill>
              </a:rPr>
              <a:t>.</a:t>
            </a:r>
            <a:r>
              <a:rPr lang="ru-RU" sz="1800" dirty="0" smtClean="0">
                <a:solidFill>
                  <a:srgbClr val="C00000"/>
                </a:solidFill>
              </a:rPr>
              <a:t> </a:t>
            </a:r>
            <a:r>
              <a:rPr lang="ru-RU" sz="1800" b="1" dirty="0" smtClean="0">
                <a:solidFill>
                  <a:srgbClr val="C00000"/>
                </a:solidFill>
              </a:rPr>
              <a:t>Описание трудовых функций, </a:t>
            </a:r>
            <a:br>
              <a:rPr lang="ru-RU" sz="1800" b="1" dirty="0" smtClean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>входящих в профессиональный стандарт</a:t>
            </a:r>
            <a:r>
              <a:rPr lang="ru-RU" sz="1800" dirty="0" smtClean="0">
                <a:solidFill>
                  <a:srgbClr val="C00000"/>
                </a:solidFill>
              </a:rPr>
              <a:t/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>(функциональная карта вида профессиональной деятельности)</a:t>
            </a:r>
            <a:r>
              <a:rPr lang="ru-RU" sz="1800" dirty="0" smtClean="0">
                <a:solidFill>
                  <a:srgbClr val="C00000"/>
                </a:solidFill>
              </a:rPr>
              <a:t/>
            </a:r>
            <a:br>
              <a:rPr lang="ru-RU" sz="1800" dirty="0" smtClean="0">
                <a:solidFill>
                  <a:srgbClr val="C00000"/>
                </a:solidFill>
              </a:rPr>
            </a:b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14353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Психолого-педагогическое сопровождение образовательного процесса в образовательных организациях </a:t>
            </a:r>
            <a:r>
              <a:rPr lang="ru-RU" sz="2400" dirty="0" smtClean="0"/>
              <a:t>общего, профессионального и дополнительного образования, сопровождение основных и дополнительных образовательных программ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Оказание психолого-педагогической помощи лицам с ограниченными возможностями здоровья, </a:t>
            </a:r>
            <a:r>
              <a:rPr lang="ru-RU" sz="2400" dirty="0" smtClean="0"/>
              <a:t>испытывающим трудности в освоении основных общеобразовательных программ, развитии и социальной адаптации, в том числе несовершеннолетним обучающимся, признанным в случаях и в порядке, которые предусмотрены уголовно-процессуальным законодательством, подозреваемыми, обвиняемыми или подсудимыми по уголовному делу либо являющихся потерпевшими или свидетелями преступления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76470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Трудовые функции психолога в ОО и ППМС центрах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4"/>
            <a:ext cx="9036496" cy="5904656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А - Трудовые функции психолога в </a:t>
            </a:r>
            <a:r>
              <a:rPr lang="ru-RU" sz="2000" b="1" dirty="0" smtClean="0">
                <a:solidFill>
                  <a:srgbClr val="C00000"/>
                </a:solidFill>
              </a:rPr>
              <a:t>Образовательных организациях: </a:t>
            </a:r>
            <a:r>
              <a:rPr lang="ru-RU" sz="2000" b="1" dirty="0">
                <a:solidFill>
                  <a:srgbClr val="C00000"/>
                </a:solidFill>
              </a:rPr>
              <a:t>7 </a:t>
            </a:r>
          </a:p>
          <a:p>
            <a:r>
              <a:rPr lang="ru-RU" sz="1600" b="1" dirty="0"/>
              <a:t>1.Психолого-педагогическое и методическое сопровождение реализации основных и дополнительных образовательных программ </a:t>
            </a:r>
            <a:endParaRPr lang="ru-RU" sz="1600" dirty="0"/>
          </a:p>
          <a:p>
            <a:r>
              <a:rPr lang="ru-RU" sz="1600" b="1" dirty="0"/>
              <a:t>2.Психологическая экспертиза (оценка) комфортности и безопасности образовательной среды образовательных организаций </a:t>
            </a:r>
            <a:endParaRPr lang="ru-RU" sz="1600" dirty="0"/>
          </a:p>
          <a:p>
            <a:r>
              <a:rPr lang="ru-RU" sz="1600" dirty="0"/>
              <a:t>3</a:t>
            </a:r>
            <a:r>
              <a:rPr lang="ru-RU" sz="1600" b="1" dirty="0"/>
              <a:t>.Психологическое консультирование </a:t>
            </a:r>
            <a:r>
              <a:rPr lang="ru-RU" sz="1600" dirty="0"/>
              <a:t>субъектов обр. процесса </a:t>
            </a:r>
          </a:p>
          <a:p>
            <a:r>
              <a:rPr lang="ru-RU" sz="1600" b="1" dirty="0"/>
              <a:t>4.Коррекционно-развивающая работа с детьми и обучающимися, </a:t>
            </a:r>
            <a:r>
              <a:rPr lang="ru-RU" sz="1600" dirty="0"/>
              <a:t>в том числе работа по восстановлению и реабилитации </a:t>
            </a:r>
          </a:p>
          <a:p>
            <a:r>
              <a:rPr lang="ru-RU" sz="1600" b="1" dirty="0"/>
              <a:t>5.Психологическая диагностика детей и обучающихся </a:t>
            </a:r>
            <a:endParaRPr lang="ru-RU" sz="1600" dirty="0"/>
          </a:p>
          <a:p>
            <a:r>
              <a:rPr lang="ru-RU" sz="1600" b="1" dirty="0"/>
              <a:t>6.Психологическое просвещение </a:t>
            </a:r>
            <a:r>
              <a:rPr lang="ru-RU" sz="1600" dirty="0"/>
              <a:t>субъектов образовательного процесса </a:t>
            </a:r>
          </a:p>
          <a:p>
            <a:r>
              <a:rPr lang="ru-RU" sz="1600" b="1" dirty="0"/>
              <a:t>7.Психопрофилактика (</a:t>
            </a:r>
            <a:r>
              <a:rPr lang="ru-RU" sz="1600" dirty="0"/>
              <a:t>профессиональная деятельность, направленная на сохранение и укрепление психологического здоровья обучающихся в процессе обучения и </a:t>
            </a:r>
            <a:r>
              <a:rPr lang="ru-RU" sz="1600" dirty="0" smtClean="0"/>
              <a:t>воспитания в образовательных организациях) </a:t>
            </a:r>
            <a:endParaRPr lang="ru-RU" sz="1600" b="1" dirty="0"/>
          </a:p>
          <a:p>
            <a:r>
              <a:rPr lang="ru-RU" sz="2000" b="1" dirty="0">
                <a:solidFill>
                  <a:srgbClr val="C00000"/>
                </a:solidFill>
              </a:rPr>
              <a:t>Б – Трудовые функции психолога ППМС центров: 5 </a:t>
            </a:r>
            <a:endParaRPr lang="ru-RU" sz="2000" dirty="0"/>
          </a:p>
          <a:p>
            <a:r>
              <a:rPr lang="ru-RU" sz="1600" b="1" dirty="0" smtClean="0"/>
              <a:t>1.Психологическое </a:t>
            </a:r>
            <a:r>
              <a:rPr lang="ru-RU" sz="1600" b="1" dirty="0"/>
              <a:t>просвещение </a:t>
            </a:r>
            <a:r>
              <a:rPr lang="ru-RU" sz="1600" dirty="0"/>
              <a:t>субъектов образовательного процесса в области работы с лицами с ОВЗ, … </a:t>
            </a:r>
          </a:p>
          <a:p>
            <a:r>
              <a:rPr lang="ru-RU" sz="1600" b="1" dirty="0"/>
              <a:t>2.Психологическая профилактика нарушений поведения и отклонений в развитии лиц с ОВЗ, … </a:t>
            </a:r>
            <a:endParaRPr lang="ru-RU" sz="1600" dirty="0"/>
          </a:p>
          <a:p>
            <a:r>
              <a:rPr lang="ru-RU" sz="1600" b="1" dirty="0"/>
              <a:t>3.Психологическое консультирование лиц с ОВЗ, … </a:t>
            </a:r>
            <a:endParaRPr lang="ru-RU" sz="1600" dirty="0"/>
          </a:p>
          <a:p>
            <a:r>
              <a:rPr lang="ru-RU" sz="1600" b="1" dirty="0"/>
              <a:t>4.Психологическая коррекция поведения и развития детей и обучающихся с ОВЗ, … </a:t>
            </a:r>
            <a:endParaRPr lang="ru-RU" sz="1600" dirty="0"/>
          </a:p>
          <a:p>
            <a:r>
              <a:rPr lang="ru-RU" sz="1600" b="1" dirty="0"/>
              <a:t>5.Психологическая диагностика особенностей лиц с ограниченными возможностями здоровья, …, в том числе несовершеннолетних обучающихся, признанных… </a:t>
            </a:r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145710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III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. Характеристика обобщенных трудовых функций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571501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Трудовые действия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Необходимые умения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Необходимые знания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Kanaliy\Desktop\проф. стандарт педагог-психолога\14172991_w640_h640_308211355big201104101111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3500438"/>
            <a:ext cx="2967038" cy="29279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AWJJH2MPE6E2-35520243-947</_dlc_DocId>
    <_dlc_DocIdUrl xmlns="4a252ca3-5a62-4c1c-90a6-29f4710e47f8">
      <Url>http://edu-sps.koiro.local/koiro/august_konf/_layouts/15/DocIdRedir.aspx?ID=AWJJH2MPE6E2-35520243-947</Url>
      <Description>AWJJH2MPE6E2-35520243-947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700654EB3735B49B9C82255B9548565" ma:contentTypeVersion="49" ma:contentTypeDescription="Создание документа." ma:contentTypeScope="" ma:versionID="9d8c627ec886d5d7d63d60cbc20d2eb8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45d92a831f630846e920fd49d9864d72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9C61F3-BC32-4D36-8759-B0E2A682D284}"/>
</file>

<file path=customXml/itemProps2.xml><?xml version="1.0" encoding="utf-8"?>
<ds:datastoreItem xmlns:ds="http://schemas.openxmlformats.org/officeDocument/2006/customXml" ds:itemID="{22C000C1-6F64-411B-BED6-D5FE058C9B16}"/>
</file>

<file path=customXml/itemProps3.xml><?xml version="1.0" encoding="utf-8"?>
<ds:datastoreItem xmlns:ds="http://schemas.openxmlformats.org/officeDocument/2006/customXml" ds:itemID="{65C4B28D-65B3-434F-BE7B-EEC9948DD5F6}"/>
</file>

<file path=customXml/itemProps4.xml><?xml version="1.0" encoding="utf-8"?>
<ds:datastoreItem xmlns:ds="http://schemas.openxmlformats.org/officeDocument/2006/customXml" ds:itemID="{09BFA0E4-CE52-4BBA-8920-6A1070B3AAF7}"/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298</TotalTime>
  <Words>1523</Words>
  <Application>Microsoft Office PowerPoint</Application>
  <PresentationFormat>Экран (4:3)</PresentationFormat>
  <Paragraphs>110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 ОСНОВНЫЕ ПОЛОЖЕНИЯ ПРОФЕССИОНАЛЬНОГО   СТАНДАРТА Педагог-психолог  (психолог в сфере образования)                                            Куракина Е.Ю., к.п.н.                                                                                              декан ф-та «содержания                                                                                                         и методики обучения» КОИРО </vt:lpstr>
      <vt:lpstr>Слайд 2</vt:lpstr>
      <vt:lpstr>Приказ Министерства труда и социальной защиты Российской Федерации от 24 июля 2015 г. № 514н </vt:lpstr>
      <vt:lpstr> ПРОФЕССИОНАЛЬНЫЙ СТАНДАРТ  –ЭТО НОРМАТИВНЫЙ ДОКУМЕНТ</vt:lpstr>
      <vt:lpstr>Слайд 5</vt:lpstr>
      <vt:lpstr>  Профессиональный стандарт Педагог- психолог (психолог в сфер образования) </vt:lpstr>
      <vt:lpstr>II. Описание трудовых функций,  входящих в профессиональный стандарт (функциональная карта вида профессиональной деятельности) </vt:lpstr>
      <vt:lpstr> Трудовые функции психолога в ОО и ППМС центрах</vt:lpstr>
      <vt:lpstr> III. Характеристика обобщенных трудовых функций </vt:lpstr>
      <vt:lpstr>1.Психолого-педагогическое и методическое сопровождение реализации основных и дополнительных образовательных программ</vt:lpstr>
      <vt:lpstr>2.Психологическая экспертиза (оценка) комфортности и безопасности образовательной среды образовательных организаций</vt:lpstr>
      <vt:lpstr>3. Психологическое консультирование  субъектов образовательного процесса </vt:lpstr>
      <vt:lpstr>4.Коррекционно-развивающая работа с детьми и обучающимися,  в том числе работа по восстановлению и реабилитации</vt:lpstr>
      <vt:lpstr>5.Психологическая диагностика  детей  и обучающихся</vt:lpstr>
      <vt:lpstr>6.Психологическое просвещение  субъектов образовательного процесса</vt:lpstr>
      <vt:lpstr>7.Психологическая профилактика (профессиональная деятельность, направленная на сохранение и укрепление психологического здоровья обучающихся в процессе обучения и воспитания в образовательных организациях)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Kanaliy</dc:creator>
  <cp:lastModifiedBy>Kanaliy</cp:lastModifiedBy>
  <cp:revision>65</cp:revision>
  <dcterms:created xsi:type="dcterms:W3CDTF">2015-11-08T18:25:29Z</dcterms:created>
  <dcterms:modified xsi:type="dcterms:W3CDTF">2017-08-27T20:23:12Z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0x0101004700654EB3735B49B9C82255B9548565</vt:lpwstr>
  </property>
  <property fmtid="{D5CDD505-2E9C-101B-9397-08002B2CF9AE}" pid="3" name="_dlc_DocIdItemGuid">
    <vt:lpwstr>9fcf22cf-54ca-427f-9c4b-714406997c81</vt:lpwstr>
  </property>
</Properties>
</file>