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5" d="100"/>
          <a:sy n="75" d="100"/>
        </p:scale>
        <p:origin x="19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customXml" Target="../customXml/item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1A758-6DDC-4B78-8493-E94C2CF9BA41}" type="datetimeFigureOut">
              <a:rPr lang="ru-RU" smtClean="0"/>
              <a:t>30.08.2017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44384-7FCE-4F1B-B52D-0965237C62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9184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1A758-6DDC-4B78-8493-E94C2CF9BA41}" type="datetimeFigureOut">
              <a:rPr lang="ru-RU" smtClean="0"/>
              <a:t>30.08.2017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44384-7FCE-4F1B-B52D-0965237C62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0292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1A758-6DDC-4B78-8493-E94C2CF9BA41}" type="datetimeFigureOut">
              <a:rPr lang="ru-RU" smtClean="0"/>
              <a:t>30.08.2017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44384-7FCE-4F1B-B52D-0965237C62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3003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1A758-6DDC-4B78-8493-E94C2CF9BA41}" type="datetimeFigureOut">
              <a:rPr lang="ru-RU" smtClean="0"/>
              <a:t>30.08.2017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44384-7FCE-4F1B-B52D-0965237C62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602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1A758-6DDC-4B78-8493-E94C2CF9BA41}" type="datetimeFigureOut">
              <a:rPr lang="ru-RU" smtClean="0"/>
              <a:t>30.08.2017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44384-7FCE-4F1B-B52D-0965237C62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0748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1A758-6DDC-4B78-8493-E94C2CF9BA41}" type="datetimeFigureOut">
              <a:rPr lang="ru-RU" smtClean="0"/>
              <a:t>30.08.2017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44384-7FCE-4F1B-B52D-0965237C62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1139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1A758-6DDC-4B78-8493-E94C2CF9BA41}" type="datetimeFigureOut">
              <a:rPr lang="ru-RU" smtClean="0"/>
              <a:t>30.08.2017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44384-7FCE-4F1B-B52D-0965237C62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1178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1A758-6DDC-4B78-8493-E94C2CF9BA41}" type="datetimeFigureOut">
              <a:rPr lang="ru-RU" smtClean="0"/>
              <a:t>30.08.2017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44384-7FCE-4F1B-B52D-0965237C62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7671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1A758-6DDC-4B78-8493-E94C2CF9BA41}" type="datetimeFigureOut">
              <a:rPr lang="ru-RU" smtClean="0"/>
              <a:t>30.08.2017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44384-7FCE-4F1B-B52D-0965237C62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095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1A758-6DDC-4B78-8493-E94C2CF9BA41}" type="datetimeFigureOut">
              <a:rPr lang="ru-RU" smtClean="0"/>
              <a:t>30.08.2017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44384-7FCE-4F1B-B52D-0965237C62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0520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1A758-6DDC-4B78-8493-E94C2CF9BA41}" type="datetimeFigureOut">
              <a:rPr lang="ru-RU" smtClean="0"/>
              <a:t>30.08.2017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44384-7FCE-4F1B-B52D-0965237C62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6142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1A758-6DDC-4B78-8493-E94C2CF9BA41}" type="datetimeFigureOut">
              <a:rPr lang="ru-RU" smtClean="0"/>
              <a:t>30.08.2017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644384-7FCE-4F1B-B52D-0965237C62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0588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/>
              <a:t>Методические рекомендации по проведению аттестации педагогов – психологов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>см. </a:t>
            </a:r>
            <a:r>
              <a:rPr lang="ru-RU" sz="3600" dirty="0" smtClean="0"/>
              <a:t>по </a:t>
            </a:r>
            <a:r>
              <a:rPr lang="ru-RU" sz="3600" dirty="0" err="1"/>
              <a:t>адресу:http</a:t>
            </a:r>
            <a:r>
              <a:rPr lang="ru-RU" sz="3600" dirty="0"/>
              <a:t>://psyq.herzen.spb.ru/q. </a:t>
            </a:r>
            <a:br>
              <a:rPr lang="ru-RU" sz="3600" dirty="0"/>
            </a:br>
            <a:endParaRPr lang="ru-RU" sz="3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4966855"/>
            <a:ext cx="9144000" cy="1558635"/>
          </a:xfrm>
        </p:spPr>
        <p:txBody>
          <a:bodyPr/>
          <a:lstStyle/>
          <a:p>
            <a:pPr algn="r"/>
            <a:r>
              <a:rPr lang="ru-RU" dirty="0" smtClean="0"/>
              <a:t>Румянцев Сергей Юрьевич</a:t>
            </a:r>
          </a:p>
          <a:p>
            <a:pPr algn="r"/>
            <a:r>
              <a:rPr lang="ru-RU" dirty="0" smtClean="0"/>
              <a:t> доцент кафедры развития образования КОИРО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21867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838200" y="-45718"/>
            <a:ext cx="10515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7999"/>
          </a:xfrm>
        </p:spPr>
        <p:txBody>
          <a:bodyPr>
            <a:normAutofit lnSpcReduction="10000"/>
          </a:bodyPr>
          <a:lstStyle/>
          <a:p>
            <a:r>
              <a:rPr lang="ru-RU" b="1" dirty="0"/>
              <a:t>на первую категорию </a:t>
            </a:r>
            <a:r>
              <a:rPr lang="ru-RU" dirty="0"/>
              <a:t>в описании </a:t>
            </a:r>
            <a:r>
              <a:rPr lang="ru-RU" b="1" dirty="0"/>
              <a:t>программы психодиагностического обследования </a:t>
            </a:r>
            <a:r>
              <a:rPr lang="ru-RU" dirty="0"/>
              <a:t>должны быть отражены следующие </a:t>
            </a:r>
            <a:r>
              <a:rPr lang="ru-RU" dirty="0" smtClean="0"/>
              <a:t>компоненты: </a:t>
            </a:r>
            <a:endParaRPr lang="ru-RU" dirty="0"/>
          </a:p>
          <a:p>
            <a:r>
              <a:rPr lang="ru-RU" dirty="0"/>
              <a:t>1 Обозначена цель психодиагностического обследования </a:t>
            </a:r>
          </a:p>
          <a:p>
            <a:r>
              <a:rPr lang="ru-RU" dirty="0"/>
              <a:t>2 Описаны группы/субъекты принимавшие участие в обследовании (возраст, пол, ступень образования (класс обучения, группа ДОУ) </a:t>
            </a:r>
          </a:p>
          <a:p>
            <a:r>
              <a:rPr lang="ru-RU" dirty="0"/>
              <a:t>3 Форма проведения обследования (индивидуальная/групповая) </a:t>
            </a:r>
          </a:p>
          <a:p>
            <a:r>
              <a:rPr lang="ru-RU" dirty="0"/>
              <a:t>4 Описание батареи методик обследования по предложенной схеме </a:t>
            </a:r>
            <a:r>
              <a:rPr lang="ru-RU" dirty="0" smtClean="0"/>
              <a:t>: </a:t>
            </a:r>
            <a:r>
              <a:rPr lang="ru-RU" dirty="0"/>
              <a:t>Название </a:t>
            </a:r>
            <a:r>
              <a:rPr lang="ru-RU" dirty="0" smtClean="0"/>
              <a:t>методики, </a:t>
            </a:r>
            <a:r>
              <a:rPr lang="ru-RU" dirty="0"/>
              <a:t>Автор </a:t>
            </a:r>
            <a:r>
              <a:rPr lang="ru-RU" dirty="0" smtClean="0"/>
              <a:t>методики,  </a:t>
            </a:r>
            <a:r>
              <a:rPr lang="ru-RU" dirty="0"/>
              <a:t>Источник описания (с указанием фамилии и инициалов автора сборника и редактора, места, издательства и года издания, ссылка на </a:t>
            </a:r>
            <a:r>
              <a:rPr lang="ru-RU" dirty="0" err="1"/>
              <a:t>интернет-ресурс</a:t>
            </a:r>
            <a:r>
              <a:rPr lang="ru-RU" dirty="0"/>
              <a:t> </a:t>
            </a:r>
            <a:r>
              <a:rPr lang="ru-RU" dirty="0" smtClean="0"/>
              <a:t>), </a:t>
            </a:r>
            <a:r>
              <a:rPr lang="ru-RU" dirty="0"/>
              <a:t>Назначение </a:t>
            </a:r>
            <a:r>
              <a:rPr lang="ru-RU" dirty="0" smtClean="0"/>
              <a:t>методики, </a:t>
            </a:r>
            <a:r>
              <a:rPr lang="ru-RU" dirty="0"/>
              <a:t>Стимульный материал и </a:t>
            </a:r>
            <a:r>
              <a:rPr lang="ru-RU" dirty="0" smtClean="0"/>
              <a:t>оборудование, Инструкция, </a:t>
            </a:r>
            <a:r>
              <a:rPr lang="ru-RU" dirty="0"/>
              <a:t>Процедура </a:t>
            </a:r>
            <a:r>
              <a:rPr lang="ru-RU" dirty="0" smtClean="0"/>
              <a:t>обследования, </a:t>
            </a:r>
            <a:r>
              <a:rPr lang="ru-RU" dirty="0"/>
              <a:t>Способ </a:t>
            </a:r>
            <a:r>
              <a:rPr lang="ru-RU" dirty="0" smtClean="0"/>
              <a:t>обработки, </a:t>
            </a:r>
            <a:r>
              <a:rPr lang="ru-RU" dirty="0"/>
              <a:t>Регистрируемые </a:t>
            </a:r>
            <a:r>
              <a:rPr lang="ru-RU" dirty="0" smtClean="0"/>
              <a:t>показатели,  </a:t>
            </a:r>
            <a:r>
              <a:rPr lang="ru-RU" dirty="0" err="1"/>
              <a:t>Среднегрупповые</a:t>
            </a:r>
            <a:r>
              <a:rPr lang="ru-RU" dirty="0"/>
              <a:t>, шкальные или уровневые </a:t>
            </a:r>
            <a:r>
              <a:rPr lang="ru-RU" dirty="0" smtClean="0"/>
              <a:t>значения, </a:t>
            </a:r>
            <a:r>
              <a:rPr lang="ru-RU" dirty="0"/>
              <a:t>Интерпретация показателей </a:t>
            </a:r>
          </a:p>
          <a:p>
            <a:r>
              <a:rPr lang="ru-RU" dirty="0"/>
              <a:t>5 Порядок предъявления методик </a:t>
            </a:r>
          </a:p>
          <a:p>
            <a:r>
              <a:rPr lang="ru-RU" dirty="0"/>
              <a:t>6 Специфические требования к проведению обследования ( характеристики помещения, временные рамки 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84384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838200" y="-45718"/>
            <a:ext cx="10515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7999"/>
          </a:xfrm>
        </p:spPr>
        <p:txBody>
          <a:bodyPr>
            <a:normAutofit fontScale="85000" lnSpcReduction="20000"/>
          </a:bodyPr>
          <a:lstStyle/>
          <a:p>
            <a:r>
              <a:rPr lang="ru-RU" u="sng" dirty="0"/>
              <a:t>П</a:t>
            </a:r>
            <a:r>
              <a:rPr lang="ru-RU" u="sng" dirty="0" smtClean="0"/>
              <a:t>рограмма </a:t>
            </a:r>
            <a:r>
              <a:rPr lang="ru-RU" u="sng" dirty="0"/>
              <a:t>коррекционно-развивающей работы </a:t>
            </a:r>
            <a:r>
              <a:rPr lang="ru-RU" dirty="0" smtClean="0"/>
              <a:t> должна включать:  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-  </a:t>
            </a:r>
            <a:r>
              <a:rPr lang="ru-RU" dirty="0"/>
              <a:t>Цель коррекционно-развивающей программы </a:t>
            </a:r>
          </a:p>
          <a:p>
            <a:pPr marL="0" indent="0">
              <a:buNone/>
            </a:pPr>
            <a:r>
              <a:rPr lang="ru-RU" dirty="0" smtClean="0"/>
              <a:t>-  </a:t>
            </a:r>
            <a:r>
              <a:rPr lang="ru-RU" dirty="0"/>
              <a:t>Задачи коррекционно-развивающей программы </a:t>
            </a:r>
          </a:p>
          <a:p>
            <a:pPr marL="0" indent="0">
              <a:buNone/>
            </a:pPr>
            <a:r>
              <a:rPr lang="ru-RU" dirty="0" smtClean="0"/>
              <a:t>-  </a:t>
            </a:r>
            <a:r>
              <a:rPr lang="ru-RU" dirty="0"/>
              <a:t>Описание контингента участников </a:t>
            </a:r>
          </a:p>
          <a:p>
            <a:pPr marL="0" indent="0">
              <a:buNone/>
            </a:pPr>
            <a:r>
              <a:rPr lang="ru-RU" dirty="0" smtClean="0"/>
              <a:t>-  </a:t>
            </a:r>
            <a:r>
              <a:rPr lang="ru-RU" dirty="0"/>
              <a:t>Форма занятий (индивидуальная/групповая), в случае, если предполагаются групповые занятия необходимо указать оптимальный состав </a:t>
            </a:r>
          </a:p>
          <a:p>
            <a:pPr marL="0" indent="0">
              <a:buNone/>
            </a:pPr>
            <a:r>
              <a:rPr lang="ru-RU" dirty="0" smtClean="0"/>
              <a:t>-  </a:t>
            </a:r>
            <a:r>
              <a:rPr lang="ru-RU" dirty="0"/>
              <a:t>Условия реализации (методический инструментарий, оборудование, требования к помещению, временные рамки) </a:t>
            </a:r>
          </a:p>
          <a:p>
            <a:pPr marL="0" indent="0">
              <a:buNone/>
            </a:pPr>
            <a:r>
              <a:rPr lang="ru-RU" dirty="0" smtClean="0"/>
              <a:t>-  </a:t>
            </a:r>
            <a:r>
              <a:rPr lang="ru-RU" dirty="0"/>
              <a:t>Описание этапов реализации программы </a:t>
            </a:r>
          </a:p>
          <a:p>
            <a:pPr marL="0" indent="0">
              <a:buNone/>
            </a:pPr>
            <a:r>
              <a:rPr lang="ru-RU" dirty="0" smtClean="0"/>
              <a:t>-  </a:t>
            </a:r>
            <a:r>
              <a:rPr lang="ru-RU" dirty="0"/>
              <a:t>Примерный план занятий, с примерами упражнений и заданий </a:t>
            </a:r>
          </a:p>
          <a:p>
            <a:pPr marL="0" indent="0">
              <a:buNone/>
            </a:pPr>
            <a:r>
              <a:rPr lang="ru-RU" dirty="0" smtClean="0"/>
              <a:t>-  </a:t>
            </a:r>
            <a:r>
              <a:rPr lang="ru-RU" dirty="0"/>
              <a:t>Для аттестации на соответствие занимаемой </a:t>
            </a:r>
            <a:r>
              <a:rPr lang="ru-RU" dirty="0" smtClean="0"/>
              <a:t>должности</a:t>
            </a:r>
            <a:r>
              <a:rPr lang="ru-RU" dirty="0"/>
              <a:t> </a:t>
            </a:r>
            <a:r>
              <a:rPr lang="ru-RU" dirty="0" smtClean="0"/>
              <a:t>программа </a:t>
            </a:r>
            <a:r>
              <a:rPr lang="ru-RU" dirty="0"/>
              <a:t>приводится с отметкой о выполнении от администрации ОО. </a:t>
            </a:r>
          </a:p>
          <a:p>
            <a:pPr marL="0" indent="0">
              <a:buNone/>
            </a:pPr>
            <a:r>
              <a:rPr lang="ru-RU" dirty="0" smtClean="0"/>
              <a:t>-  </a:t>
            </a:r>
            <a:r>
              <a:rPr lang="ru-RU" dirty="0"/>
              <a:t>Для аттестации на </a:t>
            </a:r>
            <a:r>
              <a:rPr lang="ru-RU" b="1" dirty="0"/>
              <a:t>первую квалификационную категорию </a:t>
            </a:r>
            <a:r>
              <a:rPr lang="ru-RU" dirty="0"/>
              <a:t>приводится оценка результативности проведения программы (динамика психологических характеристик, количество проведенных часов, оценка субъективной </a:t>
            </a:r>
            <a:r>
              <a:rPr lang="ru-RU" dirty="0" smtClean="0"/>
              <a:t>удовлетворенности</a:t>
            </a:r>
            <a:r>
              <a:rPr lang="ru-RU" dirty="0"/>
              <a:t> </a:t>
            </a:r>
            <a:r>
              <a:rPr lang="ru-RU" dirty="0" smtClean="0"/>
              <a:t>участников </a:t>
            </a:r>
            <a:r>
              <a:rPr lang="ru-RU" dirty="0"/>
              <a:t>занятий и их родителей, результаты наблюдения педагогов, отзывы педагогов). Программа приводится с отметкой о выполнении от администрации ОО. </a:t>
            </a:r>
          </a:p>
          <a:p>
            <a:pPr marL="0" indent="0">
              <a:buNone/>
            </a:pPr>
            <a:r>
              <a:rPr lang="ru-RU" dirty="0" smtClean="0"/>
              <a:t>- Для </a:t>
            </a:r>
            <a:r>
              <a:rPr lang="ru-RU" dirty="0"/>
              <a:t>аттестации на </a:t>
            </a:r>
            <a:r>
              <a:rPr lang="ru-RU" b="1" dirty="0"/>
              <a:t>высшую квалификационную категорию </a:t>
            </a:r>
            <a:r>
              <a:rPr lang="ru-RU" dirty="0"/>
              <a:t>приводится авторская схема оценки результативности проведения программы и описание результативности. Программа приводится с отметкой о выполнении от администрации ОО. 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71897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838200" y="-45718"/>
            <a:ext cx="10515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"/>
            <a:ext cx="12192000" cy="671252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b="1" dirty="0" smtClean="0"/>
              <a:t>Задачи </a:t>
            </a:r>
            <a:endParaRPr lang="ru-RU" b="1" dirty="0"/>
          </a:p>
          <a:p>
            <a:r>
              <a:rPr lang="ru-RU" dirty="0"/>
              <a:t>Утвердить единую концептуальную модель деятельности педагога-психолога в образовании. Наиболее релевантной моделью является профилактическая модель деятельности, в рамках которой деятельность педагога-психолога проектируется и реализуется на уровне первичной, вторичной и третичной профилактики. Интегральным показателем профессиональной квалификации педагога-психолога будет выступать </a:t>
            </a:r>
            <a:r>
              <a:rPr lang="ru-RU" dirty="0" err="1"/>
              <a:t>конгруэтность</a:t>
            </a:r>
            <a:r>
              <a:rPr lang="ru-RU" dirty="0"/>
              <a:t> содержания и методов психодиагностики, психологического консультирования, коррекционно-развивающей работы, психологического просвещения целям и задачам уровня профилактики, психологической проблемы, психологическому статусу ребенка и его социального окружения </a:t>
            </a:r>
          </a:p>
          <a:p>
            <a:r>
              <a:rPr lang="ru-RU" dirty="0"/>
              <a:t>Определить обязательный минимум трудовых функций, представленных в профессиональном стандарте педагога-психолога, для включения их в качестве основания для разработки </a:t>
            </a:r>
            <a:r>
              <a:rPr lang="ru-RU" dirty="0" err="1"/>
              <a:t>критериальной</a:t>
            </a:r>
            <a:r>
              <a:rPr lang="ru-RU" dirty="0"/>
              <a:t> системы оценки деятельности в процессе аттестации </a:t>
            </a:r>
          </a:p>
          <a:p>
            <a:r>
              <a:rPr lang="ru-RU" dirty="0"/>
              <a:t>С</a:t>
            </a:r>
            <a:r>
              <a:rPr lang="ru-RU" dirty="0" smtClean="0"/>
              <a:t>тандартизация </a:t>
            </a:r>
            <a:r>
              <a:rPr lang="ru-RU" dirty="0"/>
              <a:t>основных инструментов и программ работы психолога в ОО (по ТФ) и форм отчетности (в соответствии со спецификой ОО и ее контингента)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2312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872835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/>
              <a:t>Цели и задачи аттестации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872836"/>
            <a:ext cx="12192000" cy="5985164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- подтверждение </a:t>
            </a:r>
            <a:r>
              <a:rPr lang="ru-RU" dirty="0"/>
              <a:t>соответствия работников занимаемым ими должностям на основе оценки качества реализации профессиональных задач в соответствии с основными трудовыми функциями профессиональной деятельности; установление квалификационной категории педагогов-психологов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 - характеристика </a:t>
            </a:r>
            <a:r>
              <a:rPr lang="ru-RU" dirty="0"/>
              <a:t>степени профессиональной подготовленности, сформированности профессиональных умений и навыков, необходимых для реализации основных трудовых функций профессиональной деятельности</a:t>
            </a:r>
            <a:r>
              <a:rPr lang="ru-RU" dirty="0" smtClean="0"/>
              <a:t>;</a:t>
            </a:r>
          </a:p>
          <a:p>
            <a:pPr marL="0" indent="0">
              <a:buNone/>
            </a:pPr>
            <a:r>
              <a:rPr lang="ru-RU" dirty="0" smtClean="0"/>
              <a:t> - определение </a:t>
            </a:r>
            <a:r>
              <a:rPr lang="ru-RU" dirty="0"/>
              <a:t>направлений образовательных программ повышения квалификации педагога-психолога, стимулирование непрерывного профессионального образования, развития методологической культуры, профессионального и личностного роста </a:t>
            </a:r>
            <a:r>
              <a:rPr lang="ru-RU" dirty="0" smtClean="0"/>
              <a:t>педагогов-психологов;</a:t>
            </a:r>
            <a:r>
              <a:rPr lang="ru-RU" dirty="0"/>
              <a:t> 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- обеспечение </a:t>
            </a:r>
            <a:r>
              <a:rPr lang="ru-RU" dirty="0"/>
              <a:t>дифференциации размеров оплаты труда педагогов-психологов с учетом установленной квалификационной категории, объема и качества их работы. 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0206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78970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/>
              <a:t>Этапы аттестации и требования к профессиональным компетенциям 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789708"/>
            <a:ext cx="12192000" cy="6068291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Подготовительный </a:t>
            </a:r>
          </a:p>
          <a:p>
            <a:r>
              <a:rPr lang="ru-RU" dirty="0"/>
              <a:t>О</a:t>
            </a:r>
            <a:r>
              <a:rPr lang="ru-RU" dirty="0" smtClean="0"/>
              <a:t>ценочно-аналитический </a:t>
            </a:r>
            <a:r>
              <a:rPr lang="ru-RU" dirty="0"/>
              <a:t>(</a:t>
            </a:r>
            <a:r>
              <a:rPr lang="ru-RU" dirty="0" smtClean="0"/>
              <a:t>экспертный) </a:t>
            </a:r>
          </a:p>
          <a:p>
            <a:r>
              <a:rPr lang="ru-RU" dirty="0" err="1"/>
              <a:t>П</a:t>
            </a:r>
            <a:r>
              <a:rPr lang="ru-RU" dirty="0" err="1" smtClean="0"/>
              <a:t>остаттестационного</a:t>
            </a:r>
            <a:r>
              <a:rPr lang="ru-RU" dirty="0" smtClean="0"/>
              <a:t> </a:t>
            </a:r>
            <a:r>
              <a:rPr lang="ru-RU" dirty="0"/>
              <a:t>этапа (этапа практической реализации результатов аттестационных мероприятий) </a:t>
            </a:r>
            <a:endParaRPr lang="ru-RU" dirty="0" smtClean="0"/>
          </a:p>
          <a:p>
            <a:r>
              <a:rPr lang="ru-RU" dirty="0"/>
              <a:t>Характеристика профессиональной деятельности педагога психолога строится по иерархическому принципу: обобщенная трудовая функция подразделяется на ряд трудовых </a:t>
            </a:r>
            <a:r>
              <a:rPr lang="ru-RU" dirty="0" smtClean="0"/>
              <a:t>функций: трудовые </a:t>
            </a:r>
            <a:r>
              <a:rPr lang="ru-RU" dirty="0"/>
              <a:t>действия, необходимые умения, необходимые </a:t>
            </a:r>
            <a:r>
              <a:rPr lang="ru-RU" dirty="0" smtClean="0"/>
              <a:t>знания</a:t>
            </a:r>
          </a:p>
          <a:p>
            <a:r>
              <a:rPr lang="ru-RU" dirty="0"/>
              <a:t>К</a:t>
            </a:r>
            <a:r>
              <a:rPr lang="ru-RU" dirty="0" smtClean="0"/>
              <a:t> </a:t>
            </a:r>
            <a:r>
              <a:rPr lang="ru-RU" dirty="0"/>
              <a:t>профессиональным компетенциям </a:t>
            </a:r>
            <a:r>
              <a:rPr lang="ru-RU" dirty="0" smtClean="0"/>
              <a:t>относятся </a:t>
            </a:r>
            <a:r>
              <a:rPr lang="ru-RU" dirty="0"/>
              <a:t>три блока: требования к универсальным (общепрофессиональным) компетенциям, необходимым для реализации всех обобщенных трудовых функций; требования к профессиональным компетенциям, необходимым для реализации задач, связанных с основными областями деятельности педагога-психолога, и требования к специализированным компетенциям, которые могут определяться в зависимости от специфики образовательной </a:t>
            </a:r>
            <a:r>
              <a:rPr lang="ru-RU" dirty="0" smtClean="0"/>
              <a:t>организации, </a:t>
            </a:r>
            <a:r>
              <a:rPr lang="ru-RU" dirty="0"/>
              <a:t>наличия особых требований к уровню профессионализма и опыту работы психолога 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8641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838200" y="-45718"/>
            <a:ext cx="10515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7999"/>
          </a:xfrm>
        </p:spPr>
        <p:txBody>
          <a:bodyPr>
            <a:normAutofit fontScale="92500" lnSpcReduction="10000"/>
          </a:bodyPr>
          <a:lstStyle/>
          <a:p>
            <a:r>
              <a:rPr lang="ru-RU" b="1" u="sng" dirty="0" smtClean="0"/>
              <a:t>общие профессиональные компетенции </a:t>
            </a:r>
            <a:r>
              <a:rPr lang="ru-RU" dirty="0"/>
              <a:t>включают в себя знания, умения, владение трудовыми действиями, обеспечивающие способность и готовность к решению профессиональных задач педагога-психолога. </a:t>
            </a:r>
            <a:r>
              <a:rPr lang="ru-RU" dirty="0" smtClean="0"/>
              <a:t> 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- умение осуществлять психологическую деятельность с учетом общих и специфических закономерностей и индивидуальных особенностей психического и психофизиологического развития, особенностей регуляции поведения и деятельности человека на различных этапов возрастного развития; </a:t>
            </a:r>
          </a:p>
          <a:p>
            <a:pPr marL="0" indent="0">
              <a:buNone/>
            </a:pPr>
            <a:r>
              <a:rPr lang="ru-RU" dirty="0"/>
              <a:t>- умение организовывать совместную деятельность и межличностное взаимодействие субъектов образовательной среды; </a:t>
            </a:r>
          </a:p>
          <a:p>
            <a:pPr marL="0" indent="0">
              <a:buNone/>
            </a:pPr>
            <a:r>
              <a:rPr lang="ru-RU" dirty="0"/>
              <a:t>- умение использовать знания различных теорий обучения, воспитания и развития обучающихся различных возрастных групп; </a:t>
            </a:r>
          </a:p>
          <a:p>
            <a:pPr marL="0" indent="0">
              <a:buNone/>
            </a:pPr>
            <a:r>
              <a:rPr lang="ru-RU" dirty="0"/>
              <a:t>- знание нормативно-правовых документов, регламентирующих деятельность педагога-психолога; </a:t>
            </a:r>
          </a:p>
          <a:p>
            <a:pPr marL="0" indent="0">
              <a:buNone/>
            </a:pPr>
            <a:r>
              <a:rPr lang="ru-RU" dirty="0"/>
              <a:t>- умение осуществлять профессиональную деятельность на основании принципов и норм профессиональной этики; </a:t>
            </a:r>
          </a:p>
          <a:p>
            <a:pPr marL="0" indent="0">
              <a:buNone/>
            </a:pPr>
            <a:r>
              <a:rPr lang="ru-RU" dirty="0"/>
              <a:t>- умение вести профессиональную документацию (планы работы, протоколы, журналы, психологические заключения и отчеты) </a:t>
            </a:r>
          </a:p>
        </p:txBody>
      </p:sp>
    </p:spTree>
    <p:extLst>
      <p:ext uri="{BB962C8B-B14F-4D97-AF65-F5344CB8AC3E}">
        <p14:creationId xmlns:p14="http://schemas.microsoft.com/office/powerpoint/2010/main" val="966502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838200" y="-45718"/>
            <a:ext cx="10515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7999"/>
          </a:xfrm>
        </p:spPr>
        <p:txBody>
          <a:bodyPr>
            <a:normAutofit fontScale="85000" lnSpcReduction="20000"/>
          </a:bodyPr>
          <a:lstStyle/>
          <a:p>
            <a:r>
              <a:rPr lang="ru-RU" b="1" u="sng" dirty="0" smtClean="0"/>
              <a:t>специализированные профессиональные компетенции </a:t>
            </a:r>
            <a:r>
              <a:rPr lang="ru-RU" dirty="0"/>
              <a:t>включают в себя способность и готовность к эффективному решению профессиональных задач в базовых областях психологической профилактики: психологическая диагностика, психологическое консультирование, психологическое просвещение, </a:t>
            </a:r>
            <a:r>
              <a:rPr lang="ru-RU" dirty="0" smtClean="0"/>
              <a:t>психологическая </a:t>
            </a:r>
            <a:r>
              <a:rPr lang="ru-RU" dirty="0"/>
              <a:t>коррекция </a:t>
            </a:r>
            <a:endParaRPr lang="ru-RU" dirty="0" smtClean="0"/>
          </a:p>
          <a:p>
            <a:r>
              <a:rPr lang="ru-RU" b="1" u="sng" dirty="0" smtClean="0"/>
              <a:t>Компетенции связанные с образовательной организацией</a:t>
            </a:r>
            <a:r>
              <a:rPr lang="ru-RU" dirty="0" smtClean="0"/>
              <a:t>: эффективное </a:t>
            </a:r>
            <a:r>
              <a:rPr lang="ru-RU" dirty="0"/>
              <a:t>методическое сопровождение реализации основных и дополнительных образовательных программ, эффективное проведение психологической экспертизы (оценки) комфортности и безопасности </a:t>
            </a:r>
            <a:r>
              <a:rPr lang="ru-RU" dirty="0" err="1"/>
              <a:t>образовательнои</a:t>
            </a:r>
            <a:r>
              <a:rPr lang="ru-RU" dirty="0"/>
              <a:t>̆ среды образовательных организации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- умение </a:t>
            </a:r>
            <a:r>
              <a:rPr lang="ru-RU" dirty="0"/>
              <a:t>разрабатывать программы развития универсальных учебных действий, воспитания и социализации обучающихся (воспитанников); </a:t>
            </a:r>
          </a:p>
          <a:p>
            <a:pPr marL="0" indent="0">
              <a:buNone/>
            </a:pPr>
            <a:r>
              <a:rPr lang="ru-RU" dirty="0"/>
              <a:t>- умение разрабатывать психологические рекомендации по формированию и реализации индивидуальных учебных планов обучающихся с учетом их психологических особенностей; </a:t>
            </a:r>
          </a:p>
          <a:p>
            <a:pPr marL="0" indent="0">
              <a:buNone/>
            </a:pPr>
            <a:r>
              <a:rPr lang="ru-RU" dirty="0"/>
              <a:t>- умение разрабатывать и реализовывать дополнительные образовательные программы, направленные на развитие психолого-педагогической компетентности педагогических и административных работников, родителей (законных представителей) обучающихся; </a:t>
            </a:r>
          </a:p>
          <a:p>
            <a:pPr marL="0" indent="0">
              <a:buNone/>
            </a:pPr>
            <a:r>
              <a:rPr lang="ru-RU" dirty="0"/>
              <a:t>- умение осуществлять психологическую экспертизу (оценку) эффективности использования методов и средств образовательной деятельности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- умение </a:t>
            </a:r>
            <a:r>
              <a:rPr lang="ru-RU" dirty="0"/>
              <a:t>осуществлять психологическую экспертизу (оценку) определения степени безопасности и комфортности образовательной среды </a:t>
            </a:r>
          </a:p>
          <a:p>
            <a:pPr marL="0" indent="0">
              <a:buNone/>
            </a:pPr>
            <a:r>
              <a:rPr lang="ru-RU" dirty="0"/>
              <a:t>- умение оказывать психологическую поддержку педагогам и преподавателям в проектной деятельности по совершенствованию образовательного процесса </a:t>
            </a:r>
          </a:p>
        </p:txBody>
      </p:sp>
    </p:spTree>
    <p:extLst>
      <p:ext uri="{BB962C8B-B14F-4D97-AF65-F5344CB8AC3E}">
        <p14:creationId xmlns:p14="http://schemas.microsoft.com/office/powerpoint/2010/main" val="3842974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838200" y="-45718"/>
            <a:ext cx="10515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7999"/>
          </a:xfrm>
        </p:spPr>
        <p:txBody>
          <a:bodyPr>
            <a:normAutofit lnSpcReduction="10000"/>
          </a:bodyPr>
          <a:lstStyle/>
          <a:p>
            <a:r>
              <a:rPr lang="ru-RU" u="sng" dirty="0" smtClean="0"/>
              <a:t>Требования к психологической диагностике</a:t>
            </a:r>
          </a:p>
          <a:p>
            <a:pPr marL="0" indent="0">
              <a:buNone/>
            </a:pPr>
            <a:r>
              <a:rPr lang="ru-RU" dirty="0" smtClean="0"/>
              <a:t>- умение </a:t>
            </a:r>
            <a:r>
              <a:rPr lang="ru-RU" dirty="0"/>
              <a:t>планировать и проводить психодиагностические обследования обучающихся, с</a:t>
            </a:r>
            <a:r>
              <a:rPr lang="ru-RU" dirty="0" smtClean="0"/>
              <a:t> </a:t>
            </a:r>
            <a:r>
              <a:rPr lang="ru-RU" dirty="0"/>
              <a:t>использованием современных информационных технологий; </a:t>
            </a:r>
          </a:p>
          <a:p>
            <a:pPr marL="0" indent="0">
              <a:buNone/>
            </a:pPr>
            <a:r>
              <a:rPr lang="ru-RU" dirty="0" smtClean="0"/>
              <a:t>- умение </a:t>
            </a:r>
            <a:r>
              <a:rPr lang="ru-RU" dirty="0"/>
              <a:t>определять нормативные и отклоняющиеся характеристики психического, личностного и социального развития обучающихся; </a:t>
            </a:r>
          </a:p>
          <a:p>
            <a:pPr marL="0" indent="0">
              <a:buNone/>
            </a:pPr>
            <a:r>
              <a:rPr lang="ru-RU" dirty="0" smtClean="0"/>
              <a:t>- умение </a:t>
            </a:r>
            <a:r>
              <a:rPr lang="ru-RU" dirty="0"/>
              <a:t>изучать интересы, склонности, способности, предпосылки одаренности, направленности и мотивации, личностных, характерологических и прочих особенностей обучающихся с целью помощи в профориентации; </a:t>
            </a:r>
          </a:p>
          <a:p>
            <a:pPr marL="0" indent="0">
              <a:buNone/>
            </a:pPr>
            <a:r>
              <a:rPr lang="ru-RU" dirty="0" smtClean="0"/>
              <a:t>- владение </a:t>
            </a:r>
            <a:r>
              <a:rPr lang="ru-RU" dirty="0"/>
              <a:t>технологиями психологического мониторинга и скрининга с целью определения личностной и </a:t>
            </a:r>
            <a:r>
              <a:rPr lang="ru-RU" dirty="0" err="1"/>
              <a:t>метапредметной</a:t>
            </a:r>
            <a:r>
              <a:rPr lang="ru-RU" dirty="0"/>
              <a:t> составляющей результатов освоения основной общеобразовательной программы, установленных </a:t>
            </a:r>
            <a:r>
              <a:rPr lang="ru-RU" dirty="0" smtClean="0"/>
              <a:t>ФГОС, </a:t>
            </a:r>
            <a:r>
              <a:rPr lang="ru-RU" dirty="0"/>
              <a:t>выявления динамики развития и социализации обучающихся, определения групп риска по психологической </a:t>
            </a:r>
            <a:r>
              <a:rPr lang="ru-RU" dirty="0" err="1"/>
              <a:t>дезадаптации</a:t>
            </a:r>
            <a:r>
              <a:rPr lang="ru-RU" dirty="0"/>
              <a:t>; </a:t>
            </a:r>
          </a:p>
          <a:p>
            <a:pPr marL="0" indent="0">
              <a:buNone/>
            </a:pPr>
            <a:r>
              <a:rPr lang="ru-RU" dirty="0"/>
              <a:t>- умение составлять психолого-педагогические заключения </a:t>
            </a:r>
            <a:r>
              <a:rPr lang="ru-RU" dirty="0" smtClean="0"/>
              <a:t> </a:t>
            </a:r>
            <a:r>
              <a:rPr lang="ru-RU" dirty="0"/>
              <a:t>с целью ориентации педагогов, преподавателей, администрации образовательных организаций и родителей (законных представителей) в проблемах личностного и социального развития </a:t>
            </a:r>
            <a:r>
              <a:rPr lang="ru-RU" dirty="0" smtClean="0"/>
              <a:t>обучающихся </a:t>
            </a:r>
            <a:endParaRPr lang="ru-RU" u="sng" dirty="0"/>
          </a:p>
        </p:txBody>
      </p:sp>
    </p:spTree>
    <p:extLst>
      <p:ext uri="{BB962C8B-B14F-4D97-AF65-F5344CB8AC3E}">
        <p14:creationId xmlns:p14="http://schemas.microsoft.com/office/powerpoint/2010/main" val="12798457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838200" y="-45718"/>
            <a:ext cx="10515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7999"/>
          </a:xfrm>
        </p:spPr>
        <p:txBody>
          <a:bodyPr/>
          <a:lstStyle/>
          <a:p>
            <a:r>
              <a:rPr lang="ru-RU" u="sng" dirty="0" smtClean="0"/>
              <a:t>Требования к психологическому консультированию </a:t>
            </a:r>
            <a:r>
              <a:rPr lang="ru-RU" dirty="0"/>
              <a:t>субъектов образовательного процесса: </a:t>
            </a:r>
          </a:p>
          <a:p>
            <a:pPr marL="0" indent="0">
              <a:buNone/>
            </a:pPr>
            <a:r>
              <a:rPr lang="ru-RU" dirty="0"/>
              <a:t>- владение современными теориями, методами, приемами, технологиями индивидуальной и групповой консультационной работы: </a:t>
            </a:r>
          </a:p>
          <a:p>
            <a:pPr marL="0" indent="0">
              <a:buNone/>
            </a:pPr>
            <a:r>
              <a:rPr lang="ru-RU" dirty="0"/>
              <a:t>- умение осуществлять психологическое консультирование обучающихся по проблемам самопознания, профессионального самоопределения, личностным проблемам, вопросам взаимоотношений в коллективе </a:t>
            </a:r>
            <a:r>
              <a:rPr lang="ru-RU" dirty="0" smtClean="0"/>
              <a:t>и др. </a:t>
            </a:r>
          </a:p>
          <a:p>
            <a:pPr marL="0" indent="0">
              <a:buNone/>
            </a:pPr>
            <a:r>
              <a:rPr lang="ru-RU" dirty="0"/>
              <a:t>- умение осуществлять консультирование родителей (законных представителей) по проблемам взаимоотношений с обучающимися, их развития, обучения, профессионального самоопределения и </a:t>
            </a:r>
            <a:r>
              <a:rPr lang="ru-RU" dirty="0" smtClean="0"/>
              <a:t>др.; 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- умение осуществлять консультирование администрации образовательной организации и педагогов по психологическим проблемам обучения, воспитания и развития обучающихся, проблемам взаимоотношений в трудовом коллективе и </a:t>
            </a:r>
            <a:r>
              <a:rPr lang="ru-RU" dirty="0" smtClean="0"/>
              <a:t>др.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01981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838200" y="-45718"/>
            <a:ext cx="10515600" cy="45719"/>
          </a:xfrm>
        </p:spPr>
        <p:txBody>
          <a:bodyPr>
            <a:normAutofit fontScale="90000"/>
          </a:bodyPr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7999"/>
          </a:xfrm>
        </p:spPr>
        <p:txBody>
          <a:bodyPr>
            <a:normAutofit fontScale="92500" lnSpcReduction="10000"/>
          </a:bodyPr>
          <a:lstStyle/>
          <a:p>
            <a:r>
              <a:rPr lang="ru-RU" u="sng" dirty="0" smtClean="0"/>
              <a:t>Требования к психологическому просвещению </a:t>
            </a:r>
            <a:r>
              <a:rPr lang="ru-RU" dirty="0"/>
              <a:t>субъектов образовательного процесса: </a:t>
            </a:r>
          </a:p>
          <a:p>
            <a:pPr marL="0" indent="0">
              <a:buNone/>
            </a:pPr>
            <a:r>
              <a:rPr lang="ru-RU" dirty="0"/>
              <a:t>- владение основными методами и технологиями повышения психологической компетентности и психологической культуры субъектов образовательного процесса; </a:t>
            </a:r>
          </a:p>
          <a:p>
            <a:pPr marL="0" indent="0">
              <a:buNone/>
            </a:pPr>
            <a:r>
              <a:rPr lang="ru-RU" dirty="0"/>
              <a:t>- владение основными приемами и интерактивными технологиями обучения взрослых; </a:t>
            </a:r>
          </a:p>
          <a:p>
            <a:pPr marL="0" indent="0">
              <a:buNone/>
            </a:pPr>
            <a:r>
              <a:rPr lang="ru-RU" dirty="0"/>
              <a:t>- умение информировать педагогов, преподавателей и администрацию образовательных организаций о современных исследованиях в области психологии дошкольного, младшего школьного, подросткового, юношеского возраста; </a:t>
            </a:r>
          </a:p>
          <a:p>
            <a:pPr marL="0" indent="0">
              <a:buNone/>
            </a:pPr>
            <a:r>
              <a:rPr lang="ru-RU" dirty="0"/>
              <a:t>- умение информировать субъектов образовательного процесса о формах и результатах своей профессиональной деятельности; </a:t>
            </a:r>
          </a:p>
          <a:p>
            <a:pPr marL="0" indent="0">
              <a:buNone/>
            </a:pPr>
            <a:r>
              <a:rPr lang="ru-RU" dirty="0"/>
              <a:t>- умение проводить мероприятия, направленные на ознакомление педагогов, преподавателей, администрации образовательных организаций и родителей (законных представителей) с основными условиями психического развития ребенка, способами профилактики социальной </a:t>
            </a:r>
            <a:r>
              <a:rPr lang="ru-RU" dirty="0" err="1"/>
              <a:t>дезадаптации</a:t>
            </a:r>
            <a:r>
              <a:rPr lang="ru-RU" dirty="0"/>
              <a:t>; </a:t>
            </a:r>
          </a:p>
          <a:p>
            <a:pPr marL="0" indent="0">
              <a:buNone/>
            </a:pPr>
            <a:r>
              <a:rPr lang="ru-RU" dirty="0"/>
              <a:t>- умение информировать обучающихся, педагогов и родителей (законных представителей) о возможностях различных видов и форм оказания психологической помощи </a:t>
            </a:r>
          </a:p>
        </p:txBody>
      </p:sp>
    </p:spTree>
    <p:extLst>
      <p:ext uri="{BB962C8B-B14F-4D97-AF65-F5344CB8AC3E}">
        <p14:creationId xmlns:p14="http://schemas.microsoft.com/office/powerpoint/2010/main" val="38309826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838200" y="-45718"/>
            <a:ext cx="10515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"/>
            <a:ext cx="12191999" cy="6857998"/>
          </a:xfrm>
        </p:spPr>
        <p:txBody>
          <a:bodyPr>
            <a:normAutofit fontScale="92500" lnSpcReduction="20000"/>
          </a:bodyPr>
          <a:lstStyle/>
          <a:p>
            <a:r>
              <a:rPr lang="ru-RU" u="sng" dirty="0"/>
              <a:t>Процедура аттестации педагогов-психологов</a:t>
            </a:r>
            <a:r>
              <a:rPr lang="ru-RU" dirty="0"/>
              <a:t>, работающих в образовательных организациях дошкольного, общего, профессионального и дополнительного образования, с целью психолого-педагогического сопровождения образовательного процесса в образовательных организациях общего, профессионального и дополнительного образования, сопровождение основных и дополнительных образовательных программ общего, профессионального и дополнительного образования проводится с использованием </a:t>
            </a:r>
            <a:r>
              <a:rPr lang="ru-RU" i="1" dirty="0"/>
              <a:t>типовой оценочной формы А</a:t>
            </a:r>
            <a:r>
              <a:rPr lang="ru-RU" dirty="0"/>
              <a:t>, которая содержит 6 обязательных критериев оценки. Из </a:t>
            </a:r>
            <a:r>
              <a:rPr lang="ru-RU" i="1" dirty="0"/>
              <a:t>типовой оценочной формы Б </a:t>
            </a:r>
            <a:r>
              <a:rPr lang="ru-RU" dirty="0"/>
              <a:t>педагог-психолог должен выбрать не менее четырех критериев (более четырех - по желанию аттестуемого) </a:t>
            </a:r>
            <a:endParaRPr lang="ru-RU" dirty="0" smtClean="0"/>
          </a:p>
          <a:p>
            <a:r>
              <a:rPr lang="ru-RU" dirty="0"/>
              <a:t>Психологическая диагностика </a:t>
            </a:r>
            <a:r>
              <a:rPr lang="ru-RU" dirty="0" smtClean="0"/>
              <a:t>– 1 критерий, три показателя</a:t>
            </a:r>
            <a:endParaRPr lang="ru-RU" dirty="0"/>
          </a:p>
          <a:p>
            <a:r>
              <a:rPr lang="ru-RU" dirty="0"/>
              <a:t>Психологическое консультирование </a:t>
            </a:r>
            <a:r>
              <a:rPr lang="ru-RU" dirty="0" smtClean="0"/>
              <a:t>–</a:t>
            </a:r>
            <a:r>
              <a:rPr lang="ru-RU" dirty="0"/>
              <a:t>1 критерий</a:t>
            </a:r>
            <a:r>
              <a:rPr lang="ru-RU" dirty="0" smtClean="0"/>
              <a:t> </a:t>
            </a:r>
            <a:r>
              <a:rPr lang="ru-RU" dirty="0"/>
              <a:t>три </a:t>
            </a:r>
            <a:r>
              <a:rPr lang="ru-RU" dirty="0" smtClean="0"/>
              <a:t>показателя</a:t>
            </a:r>
            <a:endParaRPr lang="ru-RU" dirty="0"/>
          </a:p>
          <a:p>
            <a:r>
              <a:rPr lang="ru-RU" dirty="0"/>
              <a:t>Психологическая коррекция </a:t>
            </a:r>
            <a:r>
              <a:rPr lang="ru-RU" dirty="0" smtClean="0"/>
              <a:t>–</a:t>
            </a:r>
            <a:r>
              <a:rPr lang="ru-RU" dirty="0"/>
              <a:t>1 критерий</a:t>
            </a:r>
            <a:r>
              <a:rPr lang="ru-RU" dirty="0" smtClean="0"/>
              <a:t> </a:t>
            </a:r>
            <a:r>
              <a:rPr lang="ru-RU" dirty="0"/>
              <a:t>три </a:t>
            </a:r>
            <a:r>
              <a:rPr lang="ru-RU" dirty="0" smtClean="0"/>
              <a:t>показателя</a:t>
            </a:r>
            <a:endParaRPr lang="ru-RU" dirty="0"/>
          </a:p>
          <a:p>
            <a:r>
              <a:rPr lang="ru-RU" dirty="0"/>
              <a:t>Психологическое </a:t>
            </a:r>
            <a:r>
              <a:rPr lang="ru-RU" dirty="0" smtClean="0"/>
              <a:t>просвещение–</a:t>
            </a:r>
            <a:r>
              <a:rPr lang="ru-RU" dirty="0"/>
              <a:t>1 критерий</a:t>
            </a:r>
            <a:r>
              <a:rPr lang="ru-RU" dirty="0" smtClean="0"/>
              <a:t> </a:t>
            </a:r>
            <a:r>
              <a:rPr lang="ru-RU" dirty="0"/>
              <a:t>три </a:t>
            </a:r>
            <a:r>
              <a:rPr lang="ru-RU" dirty="0" smtClean="0"/>
              <a:t>показателя</a:t>
            </a:r>
            <a:endParaRPr lang="ru-RU" dirty="0"/>
          </a:p>
          <a:p>
            <a:r>
              <a:rPr lang="ru-RU" dirty="0"/>
              <a:t>Этическое и нормативно-правовое обеспечение </a:t>
            </a:r>
            <a:r>
              <a:rPr lang="ru-RU" dirty="0" smtClean="0"/>
              <a:t>деятельности</a:t>
            </a:r>
            <a:r>
              <a:rPr lang="ru-RU" dirty="0"/>
              <a:t> </a:t>
            </a:r>
            <a:r>
              <a:rPr lang="ru-RU" dirty="0" smtClean="0"/>
              <a:t>–2 критерия, по </a:t>
            </a:r>
            <a:r>
              <a:rPr lang="ru-RU" dirty="0"/>
              <a:t>три показателя</a:t>
            </a:r>
            <a:r>
              <a:rPr lang="ru-RU" dirty="0" smtClean="0"/>
              <a:t> </a:t>
            </a:r>
            <a:r>
              <a:rPr lang="ru-RU" dirty="0"/>
              <a:t>	</a:t>
            </a:r>
          </a:p>
          <a:p>
            <a:r>
              <a:rPr lang="ru-RU" dirty="0"/>
              <a:t>Экспертная и методическая </a:t>
            </a:r>
            <a:r>
              <a:rPr lang="ru-RU" dirty="0" smtClean="0"/>
              <a:t>деятельность –2 критерия, по 3 показателя по выбору </a:t>
            </a:r>
            <a:r>
              <a:rPr lang="ru-RU" dirty="0"/>
              <a:t>	</a:t>
            </a:r>
            <a:endParaRPr lang="ru-RU" dirty="0" smtClean="0"/>
          </a:p>
          <a:p>
            <a:r>
              <a:rPr lang="ru-RU" dirty="0"/>
              <a:t>аттестуемый набирает по общей сумме оценок не менее 24 баллов. При этом </a:t>
            </a:r>
            <a:r>
              <a:rPr lang="ru-RU" dirty="0" smtClean="0"/>
              <a:t> </a:t>
            </a:r>
            <a:r>
              <a:rPr lang="ru-RU" dirty="0"/>
              <a:t>наличие оценок 0 баллов хотя бы по одному показателю из </a:t>
            </a:r>
            <a:r>
              <a:rPr lang="ru-RU" dirty="0" smtClean="0"/>
              <a:t>критериев </a:t>
            </a:r>
            <a:r>
              <a:rPr lang="ru-RU" dirty="0"/>
              <a:t>является основанием для отказа в присвоении категории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443549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4700654EB3735B49B9C82255B9548565" ma:contentTypeVersion="49" ma:contentTypeDescription="Создание документа." ma:contentTypeScope="" ma:versionID="9d8c627ec886d5d7d63d60cbc20d2eb8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45d92a831f630846e920fd49d9864d72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AWJJH2MPE6E2-35520243-946</_dlc_DocId>
    <_dlc_DocIdUrl xmlns="4a252ca3-5a62-4c1c-90a6-29f4710e47f8">
      <Url>http://edu-sps.koiro.local/koiro/august_konf/_layouts/15/DocIdRedir.aspx?ID=AWJJH2MPE6E2-35520243-946</Url>
      <Description>AWJJH2MPE6E2-35520243-946</Description>
    </_dlc_DocIdUrl>
  </documentManagement>
</p:properties>
</file>

<file path=customXml/itemProps1.xml><?xml version="1.0" encoding="utf-8"?>
<ds:datastoreItem xmlns:ds="http://schemas.openxmlformats.org/officeDocument/2006/customXml" ds:itemID="{4D8FDD26-2443-42B1-B282-59122467286F}"/>
</file>

<file path=customXml/itemProps2.xml><?xml version="1.0" encoding="utf-8"?>
<ds:datastoreItem xmlns:ds="http://schemas.openxmlformats.org/officeDocument/2006/customXml" ds:itemID="{67CB3FEF-855C-4F39-9EFC-528D9368C2C0}"/>
</file>

<file path=customXml/itemProps3.xml><?xml version="1.0" encoding="utf-8"?>
<ds:datastoreItem xmlns:ds="http://schemas.openxmlformats.org/officeDocument/2006/customXml" ds:itemID="{1668B6DC-C5D7-4BD0-AE49-347E3BFD677C}"/>
</file>

<file path=customXml/itemProps4.xml><?xml version="1.0" encoding="utf-8"?>
<ds:datastoreItem xmlns:ds="http://schemas.openxmlformats.org/officeDocument/2006/customXml" ds:itemID="{D44ADE93-5D84-4631-9C43-41E473079FFB}"/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1408</Words>
  <Application>Microsoft Office PowerPoint</Application>
  <PresentationFormat>Широкоэкранный</PresentationFormat>
  <Paragraphs>77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Тема Office</vt:lpstr>
      <vt:lpstr>Методические рекомендации по проведению аттестации педагогов – психологов см. по адресу:http://psyq.herzen.spb.ru/q.  </vt:lpstr>
      <vt:lpstr>Цели и задачи аттестации</vt:lpstr>
      <vt:lpstr>Этапы аттестации и требования к профессиональным компетенциям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Методические рекомендации по проведению аттестации педагогов - психологов</dc:title>
  <dc:creator>Пользователь</dc:creator>
  <cp:lastModifiedBy>Пользователь</cp:lastModifiedBy>
  <cp:revision>21</cp:revision>
  <dcterms:created xsi:type="dcterms:W3CDTF">2017-08-04T11:12:24Z</dcterms:created>
  <dcterms:modified xsi:type="dcterms:W3CDTF">2017-08-30T11:17:19Z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0x0101004700654EB3735B49B9C82255B9548565</vt:lpwstr>
  </property>
  <property fmtid="{D5CDD505-2E9C-101B-9397-08002B2CF9AE}" pid="3" name="_dlc_DocIdItemGuid">
    <vt:lpwstr>78a7de4f-04a7-46e4-aaf1-c1cacd09e9a7</vt:lpwstr>
  </property>
</Properties>
</file>