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966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081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7976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5171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731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758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632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2338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255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6730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2096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D6A91-1993-489A-9681-CB824F00E63C}" type="datetimeFigureOut">
              <a:rPr lang="ru-RU" smtClean="0"/>
              <a:pPr/>
              <a:t>02.11.2022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87EB0-8668-4DE8-A4E3-1F1EE5E2D9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140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0" y="0"/>
            <a:ext cx="12192000" cy="1616075"/>
            <a:chOff x="165100" y="1162050"/>
            <a:chExt cx="12192000" cy="1616075"/>
          </a:xfrm>
        </p:grpSpPr>
        <p:sp>
          <p:nvSpPr>
            <p:cNvPr id="4" name="Прямоугольник 3"/>
            <p:cNvSpPr/>
            <p:nvPr/>
          </p:nvSpPr>
          <p:spPr bwMode="auto">
            <a:xfrm>
              <a:off x="165100" y="1162050"/>
              <a:ext cx="12192000" cy="161607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 bwMode="auto">
            <a:xfrm>
              <a:off x="6967538" y="1784350"/>
              <a:ext cx="3965575" cy="4000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ru-RU" sz="1000" dirty="0">
                  <a:solidFill>
                    <a:schemeClr val="bg1">
                      <a:lumMod val="85000"/>
                    </a:schemeClr>
                  </a:solidFill>
                  <a:latin typeface="Arial" charset="0"/>
                  <a:cs typeface="Arial" charset="0"/>
                </a:rPr>
                <a:t>Центр   непрерывного   повышения   профессионального мастерства   педагогических   работников</a:t>
              </a:r>
            </a:p>
          </p:txBody>
        </p:sp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1779802" y="1172728"/>
              <a:ext cx="2674538" cy="1584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Группа 32"/>
            <p:cNvGrpSpPr>
              <a:grpSpLocks/>
            </p:cNvGrpSpPr>
            <p:nvPr/>
          </p:nvGrpSpPr>
          <p:grpSpPr bwMode="auto">
            <a:xfrm>
              <a:off x="1749425" y="1509713"/>
              <a:ext cx="3503613" cy="968375"/>
              <a:chOff x="1757549" y="893060"/>
              <a:chExt cx="3503221" cy="969077"/>
            </a:xfrm>
          </p:grpSpPr>
          <p:sp>
            <p:nvSpPr>
              <p:cNvPr id="8" name="TextBox 13"/>
              <p:cNvSpPr txBox="1">
                <a:spLocks noChangeArrowheads="1"/>
              </p:cNvSpPr>
              <p:nvPr/>
            </p:nvSpPr>
            <p:spPr bwMode="auto">
              <a:xfrm>
                <a:off x="1757549" y="893060"/>
                <a:ext cx="3503221" cy="8315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4800" b="1">
                    <a:solidFill>
                      <a:schemeClr val="bg1"/>
                    </a:solidFill>
                    <a:latin typeface="Arial" panose="020B0604020202020204" pitchFamily="34" charset="0"/>
                  </a:rPr>
                  <a:t>ЦНППМ</a:t>
                </a:r>
              </a:p>
            </p:txBody>
          </p:sp>
          <p:sp>
            <p:nvSpPr>
              <p:cNvPr id="9" name="Прямоугольник 8"/>
              <p:cNvSpPr/>
              <p:nvPr/>
            </p:nvSpPr>
            <p:spPr bwMode="auto">
              <a:xfrm flipV="1">
                <a:off x="1898821" y="1457031"/>
                <a:ext cx="398417" cy="8419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 bwMode="auto">
              <a:xfrm flipV="1">
                <a:off x="3206775" y="950251"/>
                <a:ext cx="355560" cy="92142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 dirty="0"/>
              </a:p>
            </p:txBody>
          </p:sp>
          <p:sp>
            <p:nvSpPr>
              <p:cNvPr id="11" name="Прямоугольник 10"/>
              <p:cNvSpPr/>
              <p:nvPr/>
            </p:nvSpPr>
            <p:spPr bwMode="auto">
              <a:xfrm flipV="1">
                <a:off x="2771849" y="1088464"/>
                <a:ext cx="363496" cy="85787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2" name="Прямоугольник 11"/>
              <p:cNvSpPr/>
              <p:nvPr/>
            </p:nvSpPr>
            <p:spPr bwMode="auto">
              <a:xfrm flipV="1">
                <a:off x="2341684" y="1263215"/>
                <a:ext cx="365084" cy="95319"/>
              </a:xfrm>
              <a:prstGeom prst="rect">
                <a:avLst/>
              </a:prstGeom>
              <a:solidFill>
                <a:srgbClr val="DE420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ru-RU"/>
              </a:p>
            </p:txBody>
          </p:sp>
          <p:sp>
            <p:nvSpPr>
              <p:cNvPr id="13" name="TextBox 12"/>
              <p:cNvSpPr txBox="1"/>
              <p:nvPr/>
            </p:nvSpPr>
            <p:spPr bwMode="auto">
              <a:xfrm>
                <a:off x="2333748" y="1585712"/>
                <a:ext cx="1023822" cy="27642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ru-RU" sz="1200" dirty="0">
                    <a:solidFill>
                      <a:schemeClr val="bg1">
                        <a:lumMod val="75000"/>
                      </a:schemeClr>
                    </a:solidFill>
                  </a:rPr>
                  <a:t>Кострома</a:t>
                </a:r>
              </a:p>
            </p:txBody>
          </p:sp>
        </p:grpSp>
      </p:grpSp>
      <p:sp>
        <p:nvSpPr>
          <p:cNvPr id="14" name="TextBox 13"/>
          <p:cNvSpPr txBox="1"/>
          <p:nvPr/>
        </p:nvSpPr>
        <p:spPr>
          <a:xfrm>
            <a:off x="1346200" y="2644726"/>
            <a:ext cx="97789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Century Gothic" pitchFamily="34" charset="0"/>
              </a:rPr>
              <a:t>Типовой макет регионального индивидуального маршрута педагогического работника: </a:t>
            </a:r>
            <a:endParaRPr lang="ru-RU" sz="2800" dirty="0" smtClean="0">
              <a:latin typeface="Century Gothic" pitchFamily="34" charset="0"/>
            </a:endParaRPr>
          </a:p>
          <a:p>
            <a:pPr algn="ctr"/>
            <a:r>
              <a:rPr lang="ru-RU" sz="2800" dirty="0" smtClean="0">
                <a:latin typeface="Century Gothic" pitchFamily="34" charset="0"/>
              </a:rPr>
              <a:t>структура</a:t>
            </a:r>
            <a:r>
              <a:rPr lang="ru-RU" sz="2800" dirty="0" smtClean="0">
                <a:latin typeface="Century Gothic" pitchFamily="34" charset="0"/>
              </a:rPr>
              <a:t>, содержание, этапы формирования</a:t>
            </a:r>
            <a:endParaRPr lang="ru-RU" sz="28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498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096573" y="1533721"/>
            <a:ext cx="991843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/>
              <a:t>Целевой:</a:t>
            </a:r>
            <a:r>
              <a:rPr lang="ru-RU" sz="2000" dirty="0"/>
              <a:t> постановка целей, мотивов, потребностей </a:t>
            </a:r>
          </a:p>
          <a:p>
            <a:endParaRPr lang="ru-RU" sz="2000" dirty="0"/>
          </a:p>
          <a:p>
            <a:r>
              <a:rPr lang="ru-RU" sz="2000" b="1" dirty="0"/>
              <a:t>Диагностический:</a:t>
            </a:r>
            <a:r>
              <a:rPr lang="ru-RU" sz="2000" dirty="0"/>
              <a:t> определение системы диагностического сопровождения </a:t>
            </a:r>
          </a:p>
          <a:p>
            <a:endParaRPr lang="ru-RU" sz="2000" dirty="0"/>
          </a:p>
          <a:p>
            <a:r>
              <a:rPr lang="ru-RU" sz="2000" b="1" dirty="0"/>
              <a:t>Содержательный:</a:t>
            </a:r>
            <a:r>
              <a:rPr lang="ru-RU" sz="2000" dirty="0"/>
              <a:t> обоснование структуры и отбор содержания, их систематизация и </a:t>
            </a:r>
            <a:r>
              <a:rPr lang="ru-RU" sz="2000" dirty="0" smtClean="0"/>
              <a:t>группировка</a:t>
            </a:r>
            <a:endParaRPr lang="ru-RU" sz="2000" dirty="0"/>
          </a:p>
          <a:p>
            <a:endParaRPr lang="ru-RU" sz="2000" dirty="0"/>
          </a:p>
          <a:p>
            <a:r>
              <a:rPr lang="ru-RU" sz="2000" b="1" dirty="0"/>
              <a:t>Технологический:</a:t>
            </a:r>
            <a:r>
              <a:rPr lang="ru-RU" sz="2000" dirty="0"/>
              <a:t> определение используемых педагогических технологий, методов, методик </a:t>
            </a:r>
          </a:p>
          <a:p>
            <a:endParaRPr lang="ru-RU" sz="2000" dirty="0"/>
          </a:p>
          <a:p>
            <a:r>
              <a:rPr lang="ru-RU" sz="2000" b="1" dirty="0"/>
              <a:t>Результативный:</a:t>
            </a:r>
            <a:r>
              <a:rPr lang="ru-RU" sz="2000" dirty="0"/>
              <a:t> формулировка ожидаемых результатов, определение видов деятельности, подтверждающих результативность мероприятий ИОМ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96844" y="336941"/>
            <a:ext cx="7315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Компоненты ИОМ</a:t>
            </a:r>
          </a:p>
        </p:txBody>
      </p:sp>
      <p:pic>
        <p:nvPicPr>
          <p:cNvPr id="4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97088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 rot="16200000">
            <a:off x="-984739" y="3243888"/>
            <a:ext cx="3601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КОМПОНЕНТЫ</a:t>
            </a:r>
            <a:endParaRPr lang="ru-RU" sz="24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-745588" y="3418449"/>
            <a:ext cx="3502856" cy="140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830263" y="984250"/>
            <a:ext cx="10831512" cy="120015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200" b="1">
                <a:solidFill>
                  <a:srgbClr val="C00000"/>
                </a:solidFill>
              </a:rPr>
              <a:t>Индивидуальный образовательный маршрут </a:t>
            </a:r>
            <a:r>
              <a:rPr lang="ru-RU" altLang="ru-RU" sz="1200"/>
              <a:t>– комплекс мероприятий, включающий описание содержания, форм организации, технологий, темпа и общего времени освоения педагогическими работниками и управленческими кадрами необходимых знаний, умений, практических навыков и опыта, основанный на персонифицированном подходе к организации дополнительного профессионального образования, в том числе учитывающем актуальные дефициты профессиональных компетенций педагогических работников и управленческих кадров, их личностные ресурсы, педагогический и управленческий контекст образовательной организации, в которой они работают, а также возможности 4 и ресурсы системы дополнительного профессионального образования федерального и регионального уровней. </a:t>
            </a:r>
          </a:p>
        </p:txBody>
      </p:sp>
      <p:pic>
        <p:nvPicPr>
          <p:cNvPr id="3075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97088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700338" y="280988"/>
            <a:ext cx="5740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cs typeface="+mn-cs"/>
              </a:rPr>
              <a:t>Понятие ИОМ</a:t>
            </a:r>
          </a:p>
        </p:txBody>
      </p:sp>
      <p:sp>
        <p:nvSpPr>
          <p:cNvPr id="3077" name="Прямоугольник 6"/>
          <p:cNvSpPr>
            <a:spLocks noChangeArrowheads="1"/>
          </p:cNvSpPr>
          <p:nvPr/>
        </p:nvSpPr>
        <p:spPr bwMode="auto">
          <a:xfrm>
            <a:off x="801688" y="2544763"/>
            <a:ext cx="10888662" cy="329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 b="1"/>
              <a:t>Индивидуальный образовательный маршрут </a:t>
            </a:r>
            <a:r>
              <a:rPr lang="ru-RU" altLang="ru-RU" sz="1600"/>
              <a:t>– комплекс мероприятий, включающий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1600"/>
              <a:t>описание содержания,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1600"/>
              <a:t>форм организации,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1600"/>
              <a:t>технологий,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1600"/>
              <a:t>темпа и общего времени освоения педагогическими работниками и управленческими кадрами необходимых знаний, умений, практических навыков и опыта, </a:t>
            </a:r>
          </a:p>
          <a:p>
            <a:pPr eaLnBrk="1" hangingPunct="1"/>
            <a:r>
              <a:rPr lang="ru-RU" altLang="ru-RU" sz="1600"/>
              <a:t>основанный на персонифицированном подходе к организации дополнительного профессионального образования, в том числе учитывающем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1600"/>
              <a:t>актуальные дефициты профессиональных компетенций педагогических работников и управленческих кадров,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1600"/>
              <a:t>их личностные ресурсы,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1600"/>
              <a:t>педагогический и управленческий контекст образовательной организации, в которой они работают,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1600"/>
              <a:t>а также возможности и ресурсы системы дополнительного профессионального образования федерального и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altLang="ru-RU" sz="1600"/>
              <a:t>регионального уровней.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720"/>
            <a:ext cx="12192000" cy="6477061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1389" y="1851393"/>
            <a:ext cx="10293202" cy="2115697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1674" y="309489"/>
            <a:ext cx="9664133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8236" y="5000039"/>
            <a:ext cx="9595059" cy="1611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3985" y="1351402"/>
            <a:ext cx="10705758" cy="510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 t="31365"/>
          <a:stretch>
            <a:fillRect/>
          </a:stretch>
        </p:blipFill>
        <p:spPr bwMode="auto">
          <a:xfrm>
            <a:off x="1274274" y="1744394"/>
            <a:ext cx="10612926" cy="2948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096549" cy="8870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64567" y="4572001"/>
            <a:ext cx="1031161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«____» ___________202_ г.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Региональный методист ______________ /________________/ подпись фамилия, инициалы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Руководитель образовательной организации ______________ /________________/ подпись фамилия, инициалы 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 выводами ознакомлен(а) _________________ /_____________/ подпись педагогического фамилия, инициалы работника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19ABD8F6D586447BEC745CCCE922233" ma:contentTypeVersion="49" ma:contentTypeDescription="Создание документа." ma:contentTypeScope="" ma:versionID="e7ba8c9a17f5fac8e8a0ba3372aa7e3c">
  <xsd:schema xmlns:xsd="http://www.w3.org/2001/XMLSchema" xmlns:xs="http://www.w3.org/2001/XMLSchema" xmlns:p="http://schemas.microsoft.com/office/2006/metadata/properties" xmlns:ns2="f13cd17a-5410-446a-96bd-44fada269ec3" xmlns:ns3="4a252ca3-5a62-4c1c-90a6-29f4710e47f8" targetNamespace="http://schemas.microsoft.com/office/2006/metadata/properties" ma:root="true" ma:fieldsID="3ef2d5c7c49e63c501edd87c472c3fdd" ns2:_="" ns3:_="">
    <xsd:import namespace="f13cd17a-5410-446a-96bd-44fada269ec3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cd17a-5410-446a-96bd-44fada269e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007D46-11B2-4D13-BF86-918D94D51FBF}"/>
</file>

<file path=customXml/itemProps2.xml><?xml version="1.0" encoding="utf-8"?>
<ds:datastoreItem xmlns:ds="http://schemas.openxmlformats.org/officeDocument/2006/customXml" ds:itemID="{6A94FA00-5FD5-413E-9919-25C6AF342939}"/>
</file>

<file path=customXml/itemProps3.xml><?xml version="1.0" encoding="utf-8"?>
<ds:datastoreItem xmlns:ds="http://schemas.openxmlformats.org/officeDocument/2006/customXml" ds:itemID="{10CCAAE0-6C2F-42E5-8B58-0A679C890AB2}"/>
</file>

<file path=customXml/itemProps4.xml><?xml version="1.0" encoding="utf-8"?>
<ds:datastoreItem xmlns:ds="http://schemas.openxmlformats.org/officeDocument/2006/customXml" ds:itemID="{1052BEE9-6166-4B03-B7D5-144B5C2E2999}"/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259</Words>
  <Application>Microsoft Office PowerPoint</Application>
  <PresentationFormat>Произвольный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Людмила-ПК</cp:lastModifiedBy>
  <cp:revision>10</cp:revision>
  <dcterms:created xsi:type="dcterms:W3CDTF">2022-10-26T13:37:48Z</dcterms:created>
  <dcterms:modified xsi:type="dcterms:W3CDTF">2022-11-02T17:24:28Z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0x010100619ABD8F6D586447BEC745CCCE922233</vt:lpwstr>
  </property>
</Properties>
</file>