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066" autoAdjust="0"/>
  </p:normalViewPr>
  <p:slideViewPr>
    <p:cSldViewPr snapToGrid="0">
      <p:cViewPr varScale="1">
        <p:scale>
          <a:sx n="64" d="100"/>
          <a:sy n="64" d="100"/>
        </p:scale>
        <p:origin x="78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5BAFC-A465-4D2E-A874-ECB97EA5FA2E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DECC8-DE11-4133-B6DB-165F7F6777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764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ECC8-DE11-4133-B6DB-165F7F67772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286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Если говорить о сущности термина «сетевое взаимодействие», то он определяется как «система отношений,</a:t>
            </a:r>
            <a:r>
              <a:rPr lang="ru-RU" baseline="0" dirty="0" smtClean="0"/>
              <a:t> </a:t>
            </a:r>
            <a:r>
              <a:rPr lang="ru-RU" dirty="0" smtClean="0"/>
              <a:t>включающая процесс коммуникации», «взаимовыгодное объединение организаций», возможность для достижения </a:t>
            </a:r>
          </a:p>
          <a:p>
            <a:r>
              <a:rPr lang="ru-RU" dirty="0" smtClean="0"/>
              <a:t>качественного результата. Сетевое взаимодействие предполагает взаимоотношения участников, которые основаны на равноправии и взаимной заинтересованности друг в друге, совместном принятии решений, что повышает эффективность деятельности образовательных организаций в достижении поставленных задач.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ECC8-DE11-4133-B6DB-165F7F67772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104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1. Независимость членов сети – члены организации имеют определенную степень свободы, достаточную для возможности определять приоритеты по характеру и направленности собственной деятельности. Принципиальными являются два основных типа ответственности: перед самим собой за собственный успех и результат достижения самостоятельно поставленной цели и перед вышестоящей инстанцией за достижение результата, заданного целью, поставленной извне.</a:t>
            </a:r>
          </a:p>
          <a:p>
            <a:endParaRPr lang="ru-RU" dirty="0" smtClean="0"/>
          </a:p>
          <a:p>
            <a:r>
              <a:rPr lang="ru-RU" dirty="0" smtClean="0"/>
              <a:t>2. Множественность лидеров – понятие лидерства в сети не совпадает с понятием лидерства в организациях, построенных по принципу административной иерархии. Лидер в сетевой организации – это любой человек или компания, являющаяся носителем ресурсов. Необходимым условием лидерства в сети является готовность члена сети к использованию своего ресурса для достижения общих целей сети, естественно параллельно с реализацией его собственных целей. Для лидерства в сети нужно иметь необходимый для работы ресурс (включая знания, навыки работы и т.п.). Именно этот факт обеспечивает множественность уровней лидерства.</a:t>
            </a:r>
          </a:p>
          <a:p>
            <a:endParaRPr lang="ru-RU" dirty="0" smtClean="0"/>
          </a:p>
          <a:p>
            <a:r>
              <a:rPr lang="ru-RU" dirty="0" smtClean="0"/>
              <a:t>3. Объединяющая цель –</a:t>
            </a:r>
            <a:r>
              <a:rPr lang="ru-RU" baseline="0" dirty="0" smtClean="0"/>
              <a:t> </a:t>
            </a:r>
            <a:r>
              <a:rPr lang="ru-RU" dirty="0" smtClean="0"/>
              <a:t>в сетевой организации строится на индивидуальном прогрессе каждого члена сети, недостижимом вне сети. Как правило, объединяющая цель основана на заинтересованности членов сети в использовании совместных статусных, материальных, информационных ресурсов сети. </a:t>
            </a:r>
          </a:p>
          <a:p>
            <a:endParaRPr lang="ru-RU" dirty="0" smtClean="0"/>
          </a:p>
          <a:p>
            <a:r>
              <a:rPr lang="ru-RU" dirty="0" smtClean="0"/>
              <a:t>4. Добровольность связей – принимает разные формы в зависимости от типа сетевой организации и степени независимости её участников. Подразумевается, что сотрудники организации, опираясь на право выбора партнеров по проектной команде и принятие ответственности за свою ресурсную позицию, достаточно самостоятельно определяют структуру своего взаимодействия в рамках организации по конкретным проектам.</a:t>
            </a:r>
          </a:p>
          <a:p>
            <a:endParaRPr lang="ru-RU" dirty="0" smtClean="0"/>
          </a:p>
          <a:p>
            <a:r>
              <a:rPr lang="ru-RU" dirty="0" smtClean="0"/>
              <a:t>5. Множественность уровней взаимодействия – взаимодействие в рамках сети осуществляется не по административным каналам, а напрямую, между теми организациями и людьми, которые и должны реально вместе решать необходимые вопросы. В этой связи и возникает реальная множественность уровней взаимодействия, поскольку каждый член сети может взаимодействовать как с членами своей сети, так и с представителями других уровней, находящихся сколь угодно далеко или близко к корпоративному центру сети. </a:t>
            </a:r>
          </a:p>
          <a:p>
            <a:endParaRPr lang="ru-RU" dirty="0" smtClean="0"/>
          </a:p>
          <a:p>
            <a:r>
              <a:rPr lang="ru-RU" dirty="0" smtClean="0"/>
              <a:t>К</a:t>
            </a:r>
            <a:r>
              <a:rPr lang="ru-RU" baseline="0" dirty="0" smtClean="0"/>
              <a:t> </a:t>
            </a:r>
            <a:r>
              <a:rPr lang="ru-RU" dirty="0" smtClean="0"/>
              <a:t>важнейшим характеристикам сети можно отнести также вариативность (сеть</a:t>
            </a:r>
            <a:r>
              <a:rPr lang="ru-RU" baseline="0" dirty="0" smtClean="0"/>
              <a:t> </a:t>
            </a:r>
            <a:r>
              <a:rPr lang="ru-RU" dirty="0" smtClean="0"/>
              <a:t>состоит из взаимозаменяемых равноценных вариантов направлений развития,</a:t>
            </a:r>
            <a:r>
              <a:rPr lang="ru-RU" baseline="0" dirty="0" smtClean="0"/>
              <a:t> </a:t>
            </a:r>
            <a:r>
              <a:rPr lang="ru-RU" dirty="0" smtClean="0"/>
              <a:t>предлагаемых коллективными субъектами), гибкость (сеть должна и может</a:t>
            </a:r>
            <a:r>
              <a:rPr lang="ru-RU" baseline="0" dirty="0" smtClean="0"/>
              <a:t> </a:t>
            </a:r>
            <a:r>
              <a:rPr lang="ru-RU" dirty="0" smtClean="0"/>
              <a:t>быстро реагировать как на чрезвычайные ситуации внутри самой сети, так и на</a:t>
            </a:r>
            <a:r>
              <a:rPr lang="ru-RU" baseline="0" dirty="0" smtClean="0"/>
              <a:t> </a:t>
            </a:r>
            <a:r>
              <a:rPr lang="ru-RU" dirty="0" smtClean="0"/>
              <a:t>изменение внешних условий), мобильность (сеть должна удовлетворять</a:t>
            </a:r>
            <a:r>
              <a:rPr lang="ru-RU" baseline="0" dirty="0" smtClean="0"/>
              <a:t> </a:t>
            </a:r>
            <a:r>
              <a:rPr lang="ru-RU" dirty="0" smtClean="0"/>
              <a:t>потребности по движению в ней учащихся и ресурсов – перемещения как по</a:t>
            </a:r>
          </a:p>
          <a:p>
            <a:r>
              <a:rPr lang="ru-RU" dirty="0" smtClean="0"/>
              <a:t>вертикали, развивая свои способности, так и по горизонтали, то есть меняя свои</a:t>
            </a:r>
            <a:r>
              <a:rPr lang="ru-RU" baseline="0" dirty="0" smtClean="0"/>
              <a:t> </a:t>
            </a:r>
            <a:r>
              <a:rPr lang="ru-RU" dirty="0" smtClean="0"/>
              <a:t>интересы).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ECC8-DE11-4133-B6DB-165F7F67772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422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Среди основных задач сетевого взаимодействия выделяются: </a:t>
            </a:r>
          </a:p>
          <a:p>
            <a:r>
              <a:rPr lang="ru-RU" dirty="0" smtClean="0"/>
              <a:t>организация сотрудничества между субъектами образовательного процесса путем апробации различных механизмов, методов и форм сетевого взаимодействия; </a:t>
            </a:r>
          </a:p>
          <a:p>
            <a:r>
              <a:rPr lang="ru-RU" dirty="0" smtClean="0"/>
              <a:t>интеграция ресурсов для достижения поставленной цели; </a:t>
            </a:r>
          </a:p>
          <a:p>
            <a:r>
              <a:rPr lang="ru-RU" dirty="0" smtClean="0"/>
              <a:t>оказание помощи и поддержки при возникновении проблем.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ECC8-DE11-4133-B6DB-165F7F67772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27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 условиям, при которых возможно сетевое взаимодействие, относятся</a:t>
            </a:r>
          </a:p>
          <a:p>
            <a:r>
              <a:rPr lang="ru-RU" dirty="0" smtClean="0"/>
              <a:t>– осознание и принятие различий между образовательными учреждениями и их готовность;</a:t>
            </a:r>
          </a:p>
          <a:p>
            <a:r>
              <a:rPr lang="ru-RU" dirty="0" smtClean="0"/>
              <a:t>– использование имеющихся ресурсов для достижения высокого образовательного результата;</a:t>
            </a:r>
          </a:p>
          <a:p>
            <a:r>
              <a:rPr lang="ru-RU" dirty="0" smtClean="0"/>
              <a:t>– общее информационное пространство, которое позволяет образовательным организациям продемонстрировать актуальность, уникальность программ, курсов и т.д., разработанных на их базе. Данное условие предполагает создание </a:t>
            </a:r>
          </a:p>
          <a:p>
            <a:r>
              <a:rPr lang="ru-RU" dirty="0" smtClean="0"/>
              <a:t>конкурентного образовательного информационного пространства;</a:t>
            </a:r>
          </a:p>
          <a:p>
            <a:r>
              <a:rPr lang="ru-RU" dirty="0" smtClean="0"/>
              <a:t>– экономические, политические, социальные, педагогические, психологические и др. механизмы.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ECC8-DE11-4133-B6DB-165F7F67772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7672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Выделяют несколько типов сетевого взаимодействия. Первый тип – это взаимодействие на основе общей проблемы. Второй вариант – это «взаимовыгодное» сетевое взаимодействие, в основе которого на первое место выходит достижение общей цели,</a:t>
            </a:r>
            <a:r>
              <a:rPr lang="ru-RU" baseline="0" dirty="0" smtClean="0"/>
              <a:t> н</a:t>
            </a:r>
            <a:r>
              <a:rPr lang="ru-RU" dirty="0" smtClean="0"/>
              <a:t>апример, повышения качества образования. </a:t>
            </a:r>
          </a:p>
          <a:p>
            <a:r>
              <a:rPr lang="ru-RU" dirty="0" smtClean="0"/>
              <a:t>Сетевое взаимодействие в том числе в системе повышения квалификации предполагает создание сетевых образовательных программ и совместных образовательных программ, формирование сетевой формы реализации программ, разработку и реализацию </a:t>
            </a:r>
            <a:r>
              <a:rPr lang="ru-RU" dirty="0" err="1" smtClean="0"/>
              <a:t>франчайзинговых</a:t>
            </a:r>
            <a:r>
              <a:rPr lang="ru-RU" dirty="0" smtClean="0"/>
              <a:t> программ (программ, предполагающих передачу одной организацией другой права реализации своей образовательной программы при сохранении за собой контроль качества подготовки), привлечение к реализации программ ведущих специалистов образовательных организаций и промышленных предприятий.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ECC8-DE11-4133-B6DB-165F7F67772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985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Сетевое взаимодействие, независимо от типа, позволяет более эффективно перераспределить и использовать ресурсы, поддерживать горизонтальное принятие решений, решать сложные задачи, разделять обязанности, способствовать обмену знаниями и распространению практики, повышать профессиональное развитие педагогов, укрепить имидж образовательной организации. Оно способствует более быстрому и качественному развитию образовательных инноваций, так как позволяет увеличить охват участников, ускорить процесс обмена информацией.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ECC8-DE11-4133-B6DB-165F7F67772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514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17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810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435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18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69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7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8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116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73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200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596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42CB6-6ACA-40E8-9B92-9E0CEC74C040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0A5A1-2E30-4AB8-84D4-D27C6FC32C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43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50274" y="1628503"/>
            <a:ext cx="9144000" cy="23876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Методическое сопровождение педагогов в условиях сетевого взаимодействия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04354" y="5850161"/>
            <a:ext cx="3300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>
                <a:solidFill>
                  <a:schemeClr val="bg2">
                    <a:lumMod val="50000"/>
                  </a:schemeClr>
                </a:solidFill>
              </a:rPr>
              <a:t>Алла Александровна </a:t>
            </a:r>
            <a:r>
              <a:rPr lang="ru-RU" sz="1200" dirty="0" err="1">
                <a:solidFill>
                  <a:schemeClr val="bg2">
                    <a:lumMod val="50000"/>
                  </a:schemeClr>
                </a:solidFill>
              </a:rPr>
              <a:t>Гольцова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</a:rPr>
              <a:t>, </a:t>
            </a:r>
          </a:p>
          <a:p>
            <a:pPr algn="r"/>
            <a:r>
              <a:rPr lang="ru-RU" sz="1200" dirty="0">
                <a:solidFill>
                  <a:schemeClr val="bg2">
                    <a:lumMod val="50000"/>
                  </a:schemeClr>
                </a:solidFill>
              </a:rPr>
              <a:t>декан факультета повышения квалификации, </a:t>
            </a:r>
          </a:p>
          <a:p>
            <a:pPr algn="r"/>
            <a:r>
              <a:rPr lang="ru-RU" sz="1200" dirty="0">
                <a:solidFill>
                  <a:schemeClr val="bg2">
                    <a:lumMod val="50000"/>
                  </a:schemeClr>
                </a:solidFill>
              </a:rPr>
              <a:t>руководитель ЦНППМ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0" y="12428"/>
            <a:ext cx="12192000" cy="1616075"/>
            <a:chOff x="165100" y="1162050"/>
            <a:chExt cx="12192000" cy="1616075"/>
          </a:xfrm>
        </p:grpSpPr>
        <p:sp>
          <p:nvSpPr>
            <p:cNvPr id="7" name="Прямоугольник 6"/>
            <p:cNvSpPr/>
            <p:nvPr/>
          </p:nvSpPr>
          <p:spPr bwMode="auto">
            <a:xfrm>
              <a:off x="165100" y="1162050"/>
              <a:ext cx="12192000" cy="161607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 bwMode="auto">
            <a:xfrm>
              <a:off x="6967538" y="1784350"/>
              <a:ext cx="3965575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ru-RU" sz="1000" dirty="0">
                  <a:solidFill>
                    <a:schemeClr val="bg1">
                      <a:lumMod val="85000"/>
                    </a:schemeClr>
                  </a:solidFill>
                  <a:latin typeface="Arial" charset="0"/>
                  <a:cs typeface="Arial" charset="0"/>
                </a:rPr>
                <a:t>Центр   непрерывного   повышения   профессионального мастерства   педагогических   работников</a:t>
              </a:r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779802" y="1172728"/>
              <a:ext cx="2674538" cy="1584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" name="Группа 32"/>
            <p:cNvGrpSpPr>
              <a:grpSpLocks/>
            </p:cNvGrpSpPr>
            <p:nvPr/>
          </p:nvGrpSpPr>
          <p:grpSpPr bwMode="auto">
            <a:xfrm>
              <a:off x="1749425" y="1509713"/>
              <a:ext cx="3503613" cy="968375"/>
              <a:chOff x="1757549" y="893060"/>
              <a:chExt cx="3503221" cy="969077"/>
            </a:xfrm>
          </p:grpSpPr>
          <p:sp>
            <p:nvSpPr>
              <p:cNvPr id="11" name="TextBox 13"/>
              <p:cNvSpPr txBox="1">
                <a:spLocks noChangeArrowheads="1"/>
              </p:cNvSpPr>
              <p:nvPr/>
            </p:nvSpPr>
            <p:spPr bwMode="auto">
              <a:xfrm>
                <a:off x="1757549" y="893060"/>
                <a:ext cx="3503221" cy="8315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48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ЦНППМ</a:t>
                </a:r>
              </a:p>
            </p:txBody>
          </p:sp>
          <p:sp>
            <p:nvSpPr>
              <p:cNvPr id="12" name="Прямоугольник 11"/>
              <p:cNvSpPr/>
              <p:nvPr/>
            </p:nvSpPr>
            <p:spPr bwMode="auto">
              <a:xfrm flipV="1">
                <a:off x="1898821" y="1457031"/>
                <a:ext cx="398417" cy="84199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  <p:sp>
            <p:nvSpPr>
              <p:cNvPr id="13" name="Прямоугольник 12"/>
              <p:cNvSpPr/>
              <p:nvPr/>
            </p:nvSpPr>
            <p:spPr bwMode="auto">
              <a:xfrm flipV="1">
                <a:off x="3206775" y="950251"/>
                <a:ext cx="355560" cy="92142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 dirty="0"/>
              </a:p>
            </p:txBody>
          </p:sp>
          <p:sp>
            <p:nvSpPr>
              <p:cNvPr id="14" name="Прямоугольник 13"/>
              <p:cNvSpPr/>
              <p:nvPr/>
            </p:nvSpPr>
            <p:spPr bwMode="auto">
              <a:xfrm flipV="1">
                <a:off x="2771849" y="1088464"/>
                <a:ext cx="363496" cy="85787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  <p:sp>
            <p:nvSpPr>
              <p:cNvPr id="15" name="Прямоугольник 14"/>
              <p:cNvSpPr/>
              <p:nvPr/>
            </p:nvSpPr>
            <p:spPr bwMode="auto">
              <a:xfrm flipV="1">
                <a:off x="2341684" y="1263215"/>
                <a:ext cx="365084" cy="95319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  <p:sp>
            <p:nvSpPr>
              <p:cNvPr id="16" name="TextBox 15"/>
              <p:cNvSpPr txBox="1"/>
              <p:nvPr/>
            </p:nvSpPr>
            <p:spPr bwMode="auto">
              <a:xfrm>
                <a:off x="2333748" y="1585712"/>
                <a:ext cx="1023822" cy="27642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1200" dirty="0">
                    <a:solidFill>
                      <a:schemeClr val="bg1">
                        <a:lumMod val="75000"/>
                      </a:schemeClr>
                    </a:solidFill>
                  </a:rPr>
                  <a:t>Кострома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5600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96549" y="738909"/>
            <a:ext cx="9417440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Сетевое взаимодействие </a:t>
            </a:r>
          </a:p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endParaRPr lang="ru-RU" sz="28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494679" y="1792595"/>
            <a:ext cx="7450108" cy="146423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entury Gothic" panose="020B0502020202020204" pitchFamily="34" charset="0"/>
              </a:rPr>
              <a:t>Определяется как  «</a:t>
            </a:r>
            <a:r>
              <a:rPr lang="ru-RU" sz="2000" b="1" dirty="0">
                <a:latin typeface="Century Gothic" panose="020B0502020202020204" pitchFamily="34" charset="0"/>
              </a:rPr>
              <a:t>система отношений</a:t>
            </a:r>
            <a:r>
              <a:rPr lang="ru-RU" sz="2000" dirty="0">
                <a:latin typeface="Century Gothic" panose="020B0502020202020204" pitchFamily="34" charset="0"/>
              </a:rPr>
              <a:t>, включающая процесс коммуникации», «</a:t>
            </a:r>
            <a:r>
              <a:rPr lang="ru-RU" sz="2000" b="1" dirty="0">
                <a:latin typeface="Century Gothic" panose="020B0502020202020204" pitchFamily="34" charset="0"/>
              </a:rPr>
              <a:t>взаимовыгодное объединение </a:t>
            </a:r>
            <a:r>
              <a:rPr lang="ru-RU" sz="2000" dirty="0">
                <a:latin typeface="Century Gothic" panose="020B0502020202020204" pitchFamily="34" charset="0"/>
              </a:rPr>
              <a:t>организаций», возможность для достижения качественного результата</a:t>
            </a:r>
            <a:r>
              <a:rPr lang="ru-RU" sz="2000" dirty="0" smtClean="0">
                <a:latin typeface="Century Gothic" panose="020B0502020202020204" pitchFamily="34" charset="0"/>
              </a:rPr>
              <a:t>.</a:t>
            </a:r>
            <a:endParaRPr lang="ru-RU" sz="2000" dirty="0">
              <a:latin typeface="Century Gothic" panose="020B0502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45861F6-3CD2-7652-7327-53AB7E609DA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4"/>
          <a:stretch/>
        </p:blipFill>
        <p:spPr>
          <a:xfrm>
            <a:off x="299807" y="4645911"/>
            <a:ext cx="2131890" cy="1957257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2923082" y="4044150"/>
            <a:ext cx="8932062" cy="180474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Century Gothic" panose="020B0502020202020204" pitchFamily="34" charset="0"/>
              </a:rPr>
              <a:t>Сетевое </a:t>
            </a:r>
            <a:r>
              <a:rPr lang="ru-RU" sz="2000" dirty="0">
                <a:latin typeface="Century Gothic" panose="020B0502020202020204" pitchFamily="34" charset="0"/>
              </a:rPr>
              <a:t>взаимодействие предлагает </a:t>
            </a:r>
            <a:r>
              <a:rPr lang="ru-RU" sz="2000" b="1" dirty="0">
                <a:latin typeface="Century Gothic" panose="020B0502020202020204" pitchFamily="34" charset="0"/>
              </a:rPr>
              <a:t>взаимоотношения</a:t>
            </a:r>
            <a:r>
              <a:rPr lang="ru-RU" sz="2000" dirty="0">
                <a:latin typeface="Century Gothic" panose="020B0502020202020204" pitchFamily="34" charset="0"/>
              </a:rPr>
              <a:t> участников, которые основаны на </a:t>
            </a:r>
            <a:r>
              <a:rPr lang="ru-RU" sz="2000" b="1" dirty="0">
                <a:latin typeface="Century Gothic" panose="020B0502020202020204" pitchFamily="34" charset="0"/>
              </a:rPr>
              <a:t>равноправии и взаимной заинтересованности </a:t>
            </a:r>
            <a:r>
              <a:rPr lang="ru-RU" sz="2000" dirty="0">
                <a:latin typeface="Century Gothic" panose="020B0502020202020204" pitchFamily="34" charset="0"/>
              </a:rPr>
              <a:t>друг в друге, совместном принятии решений, что повышает эффективность деятельности образовательных организаций в достижении поставленных задач.</a:t>
            </a:r>
          </a:p>
        </p:txBody>
      </p:sp>
    </p:spTree>
    <p:extLst>
      <p:ext uri="{BB962C8B-B14F-4D97-AF65-F5344CB8AC3E}">
        <p14:creationId xmlns:p14="http://schemas.microsoft.com/office/powerpoint/2010/main" val="1296618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07801" y="245914"/>
            <a:ext cx="9417440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Ключевые характеристики сетевого взаимодействия </a:t>
            </a:r>
          </a:p>
        </p:txBody>
      </p:sp>
      <p:sp>
        <p:nvSpPr>
          <p:cNvPr id="9" name="Скругленный прямоугольник 8">
            <a:extLst>
              <a:ext uri="{FF2B5EF4-FFF2-40B4-BE49-F238E27FC236}">
                <a16:creationId xmlns:a16="http://schemas.microsoft.com/office/drawing/2014/main" id="{7FBB5F4F-2138-F841-900C-311417D5B938}"/>
              </a:ext>
            </a:extLst>
          </p:cNvPr>
          <p:cNvSpPr/>
          <p:nvPr/>
        </p:nvSpPr>
        <p:spPr>
          <a:xfrm>
            <a:off x="1913774" y="1148340"/>
            <a:ext cx="7252046" cy="521477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251999" tIns="45719" rIns="45719" bIns="45719" numCol="1" spcCol="38100" rtlCol="0" anchor="ctr">
            <a:noAutofit/>
          </a:bodyPr>
          <a:lstStyle/>
          <a:p>
            <a:pPr hangingPunct="0"/>
            <a:r>
              <a:rPr lang="ru-RU" sz="2000" b="1" dirty="0">
                <a:latin typeface="+mj-lt"/>
                <a:ea typeface="Calibri"/>
                <a:cs typeface="Calibri"/>
                <a:sym typeface="Calibri"/>
              </a:rPr>
              <a:t>Объединяющая цель</a:t>
            </a:r>
          </a:p>
        </p:txBody>
      </p:sp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2595FF28-D7DB-0942-BEAB-4E9BB2BE177A}"/>
              </a:ext>
            </a:extLst>
          </p:cNvPr>
          <p:cNvSpPr/>
          <p:nvPr/>
        </p:nvSpPr>
        <p:spPr>
          <a:xfrm>
            <a:off x="1913774" y="1807653"/>
            <a:ext cx="7252046" cy="597679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251999" tIns="45719" rIns="45719" bIns="45719" numCol="1" spcCol="38100" rtlCol="0" anchor="ctr">
            <a:noAutofit/>
          </a:bodyPr>
          <a:lstStyle/>
          <a:p>
            <a:pPr hangingPunct="0"/>
            <a:r>
              <a:rPr lang="ru-RU" sz="2000" b="1" dirty="0">
                <a:latin typeface="+mj-lt"/>
                <a:ea typeface="Calibri"/>
                <a:cs typeface="Calibri"/>
                <a:sym typeface="Calibri"/>
              </a:rPr>
              <a:t>Множественность уровней взаимодействия</a:t>
            </a:r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FC98B091-A065-A34E-BC99-51330E3A0517}"/>
              </a:ext>
            </a:extLst>
          </p:cNvPr>
          <p:cNvSpPr/>
          <p:nvPr/>
        </p:nvSpPr>
        <p:spPr>
          <a:xfrm>
            <a:off x="1938787" y="3164981"/>
            <a:ext cx="7252046" cy="511639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251999" tIns="45719" rIns="45719" bIns="45719" numCol="1" spcCol="38100" rtlCol="0" anchor="ctr">
            <a:noAutofit/>
          </a:bodyPr>
          <a:lstStyle/>
          <a:p>
            <a:pPr defTabSz="1121636">
              <a:spcBef>
                <a:spcPts val="500"/>
              </a:spcBef>
              <a:defRPr sz="2392">
                <a:solidFill>
                  <a:srgbClr val="005493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rPr lang="ru-RU" sz="2000" b="1" dirty="0">
                <a:solidFill>
                  <a:schemeClr val="tx1"/>
                </a:solidFill>
                <a:latin typeface="+mj-lt"/>
                <a:cs typeface="Calibri"/>
              </a:rPr>
              <a:t>Независимость членов сети</a:t>
            </a:r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id="{77E030C2-6148-F14D-B43C-81086A22C649}"/>
              </a:ext>
            </a:extLst>
          </p:cNvPr>
          <p:cNvSpPr/>
          <p:nvPr/>
        </p:nvSpPr>
        <p:spPr>
          <a:xfrm>
            <a:off x="1938787" y="3824830"/>
            <a:ext cx="7252046" cy="547412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251999" tIns="45719" rIns="45719" bIns="45719" numCol="1" spcCol="38100" rtlCol="0" anchor="ctr">
            <a:noAutofit/>
          </a:bodyPr>
          <a:lstStyle/>
          <a:p>
            <a:pPr hangingPunct="0"/>
            <a:r>
              <a:rPr lang="ru-RU" sz="2000" b="1" dirty="0">
                <a:latin typeface="+mj-lt"/>
                <a:ea typeface="Calibri"/>
                <a:cs typeface="Calibri"/>
                <a:sym typeface="Calibri"/>
              </a:rPr>
              <a:t>Взаимная совместная ответственность</a:t>
            </a:r>
          </a:p>
        </p:txBody>
      </p:sp>
      <p:sp>
        <p:nvSpPr>
          <p:cNvPr id="13" name="Скругленный прямоугольник 12">
            <a:extLst>
              <a:ext uri="{FF2B5EF4-FFF2-40B4-BE49-F238E27FC236}">
                <a16:creationId xmlns:a16="http://schemas.microsoft.com/office/drawing/2014/main" id="{E0F24CF8-DF5D-7440-B8CF-D54D51AF6B61}"/>
              </a:ext>
            </a:extLst>
          </p:cNvPr>
          <p:cNvSpPr/>
          <p:nvPr/>
        </p:nvSpPr>
        <p:spPr>
          <a:xfrm>
            <a:off x="1938787" y="5212116"/>
            <a:ext cx="7252046" cy="51164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251999" tIns="45719" rIns="45719" bIns="45719" numCol="1" spcCol="38100" rtlCol="0" anchor="ctr">
            <a:noAutofit/>
          </a:bodyPr>
          <a:lstStyle/>
          <a:p>
            <a:pPr hangingPunct="0"/>
            <a:r>
              <a:rPr lang="ru-RU" sz="2000" b="1" dirty="0">
                <a:latin typeface="+mj-lt"/>
                <a:ea typeface="Calibri"/>
                <a:cs typeface="Calibri"/>
                <a:sym typeface="Calibri"/>
              </a:rPr>
              <a:t>Формирование норм сетевого взаимодействия «снизу» </a:t>
            </a:r>
          </a:p>
        </p:txBody>
      </p:sp>
      <p:sp>
        <p:nvSpPr>
          <p:cNvPr id="14" name="Скругленный прямоугольник 6">
            <a:extLst>
              <a:ext uri="{FF2B5EF4-FFF2-40B4-BE49-F238E27FC236}">
                <a16:creationId xmlns:a16="http://schemas.microsoft.com/office/drawing/2014/main" id="{B530F062-010E-AAAA-2BB1-B7AC87D4B09E}"/>
              </a:ext>
            </a:extLst>
          </p:cNvPr>
          <p:cNvSpPr/>
          <p:nvPr/>
        </p:nvSpPr>
        <p:spPr>
          <a:xfrm>
            <a:off x="1938787" y="2541780"/>
            <a:ext cx="7252046" cy="470218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251999" tIns="45719" rIns="45719" bIns="45719" numCol="1" spcCol="38100" rtlCol="0" anchor="ctr">
            <a:noAutofit/>
          </a:bodyPr>
          <a:lstStyle/>
          <a:p>
            <a:pPr hangingPunct="0"/>
            <a:r>
              <a:rPr lang="ru-RU" sz="2000" b="1" dirty="0">
                <a:latin typeface="+mj-lt"/>
                <a:ea typeface="Calibri"/>
                <a:cs typeface="Calibri"/>
                <a:sym typeface="Calibri"/>
              </a:rPr>
              <a:t>Добровольность связей</a:t>
            </a:r>
          </a:p>
        </p:txBody>
      </p:sp>
      <p:sp>
        <p:nvSpPr>
          <p:cNvPr id="15" name="Скругленный прямоугольник 8">
            <a:extLst>
              <a:ext uri="{FF2B5EF4-FFF2-40B4-BE49-F238E27FC236}">
                <a16:creationId xmlns:a16="http://schemas.microsoft.com/office/drawing/2014/main" id="{23BE46B0-A79F-2206-2CB2-E29BE67309B0}"/>
              </a:ext>
            </a:extLst>
          </p:cNvPr>
          <p:cNvSpPr/>
          <p:nvPr/>
        </p:nvSpPr>
        <p:spPr>
          <a:xfrm>
            <a:off x="1938787" y="4532494"/>
            <a:ext cx="7252046" cy="521477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251999" tIns="45719" rIns="45719" bIns="45719" numCol="1" spcCol="38100" rtlCol="0" anchor="ctr">
            <a:noAutofit/>
          </a:bodyPr>
          <a:lstStyle/>
          <a:p>
            <a:pPr hangingPunct="0"/>
            <a:r>
              <a:rPr lang="ru-RU" sz="2000" b="1" dirty="0">
                <a:latin typeface="+mj-lt"/>
                <a:ea typeface="Calibri"/>
                <a:cs typeface="Calibri"/>
                <a:sym typeface="Calibri"/>
              </a:rPr>
              <a:t>Множественность лидеров</a:t>
            </a:r>
          </a:p>
        </p:txBody>
      </p:sp>
      <p:sp>
        <p:nvSpPr>
          <p:cNvPr id="16" name="Скругленный прямоугольник 9">
            <a:extLst>
              <a:ext uri="{FF2B5EF4-FFF2-40B4-BE49-F238E27FC236}">
                <a16:creationId xmlns:a16="http://schemas.microsoft.com/office/drawing/2014/main" id="{3E88B01D-20B6-91C2-F57F-2F6CFCE291ED}"/>
              </a:ext>
            </a:extLst>
          </p:cNvPr>
          <p:cNvSpPr/>
          <p:nvPr/>
        </p:nvSpPr>
        <p:spPr>
          <a:xfrm>
            <a:off x="1938787" y="5899917"/>
            <a:ext cx="9124122" cy="511639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251999" tIns="45719" rIns="45719" bIns="45719" numCol="1" spcCol="38100" rtlCol="0" anchor="ctr">
            <a:noAutofit/>
          </a:bodyPr>
          <a:lstStyle/>
          <a:p>
            <a:pPr hangingPunct="0"/>
            <a:r>
              <a:rPr lang="ru-RU" sz="2000" b="1" dirty="0">
                <a:latin typeface="+mj-lt"/>
                <a:ea typeface="Calibri"/>
                <a:cs typeface="Calibri"/>
                <a:sym typeface="Calibri"/>
              </a:rPr>
              <a:t>Широкая специализация </a:t>
            </a:r>
            <a:r>
              <a:rPr lang="ru-RU" sz="2000" b="1" dirty="0" smtClean="0">
                <a:latin typeface="+mj-lt"/>
                <a:ea typeface="Calibri"/>
                <a:cs typeface="Calibri"/>
                <a:sym typeface="Calibri"/>
              </a:rPr>
              <a:t>участников </a:t>
            </a:r>
            <a:r>
              <a:rPr lang="ru-RU" sz="2000" b="1" dirty="0">
                <a:latin typeface="+mj-lt"/>
                <a:ea typeface="Calibri"/>
                <a:cs typeface="Calibri"/>
                <a:sym typeface="Calibri"/>
              </a:rPr>
              <a:t>и </a:t>
            </a:r>
            <a:r>
              <a:rPr lang="ru-RU" sz="2000" b="1" dirty="0" smtClean="0">
                <a:latin typeface="+mj-lt"/>
                <a:ea typeface="Calibri"/>
                <a:cs typeface="Calibri"/>
                <a:sym typeface="Calibri"/>
              </a:rPr>
              <a:t>значимость </a:t>
            </a:r>
            <a:r>
              <a:rPr lang="ru-RU" sz="2000" b="1" dirty="0">
                <a:latin typeface="+mj-lt"/>
                <a:ea typeface="Calibri"/>
                <a:cs typeface="Calibri"/>
                <a:sym typeface="Calibri"/>
              </a:rPr>
              <a:t>их «капитала» (ресурсов)</a:t>
            </a:r>
            <a:endParaRPr lang="ru-RU" sz="2800" b="1" dirty="0">
              <a:latin typeface="+mj-lt"/>
              <a:ea typeface="Calibri"/>
              <a:cs typeface="Calibri"/>
              <a:sym typeface="Calibri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F45861F6-3CD2-7652-7327-53AB7E609DA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4"/>
          <a:stretch/>
        </p:blipFill>
        <p:spPr>
          <a:xfrm>
            <a:off x="0" y="5212116"/>
            <a:ext cx="1792735" cy="1645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69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07801" y="443501"/>
            <a:ext cx="9417440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Задачи сетевого взаимодействия 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65945" y="1847330"/>
            <a:ext cx="10628027" cy="248578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Century Gothic" panose="020B0502020202020204" pitchFamily="34" charset="0"/>
              </a:rPr>
              <a:t>организация сотрудничества между субъектами образовательного процесса путем апробации различных механизмов, методов и форм сетевого взаимодействия; </a:t>
            </a:r>
            <a:endParaRPr lang="ru-RU" sz="2000" dirty="0" smtClean="0"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000" dirty="0"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Century Gothic" panose="020B0502020202020204" pitchFamily="34" charset="0"/>
              </a:rPr>
              <a:t>интеграция ресурсов для достижения поставленной цели; </a:t>
            </a:r>
            <a:endParaRPr lang="ru-RU" sz="2000" dirty="0" smtClean="0"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000" dirty="0"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Century Gothic" panose="020B0502020202020204" pitchFamily="34" charset="0"/>
              </a:rPr>
              <a:t>оказание помощи и поддержки при возникновении проблем.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45861F6-3CD2-7652-7327-53AB7E609DA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4"/>
          <a:stretch/>
        </p:blipFill>
        <p:spPr>
          <a:xfrm>
            <a:off x="0" y="4900743"/>
            <a:ext cx="2131890" cy="195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044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07801" y="443501"/>
            <a:ext cx="9417440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Условия сетевого взаимодействия</a:t>
            </a: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DF0C12B8-B6A6-AF44-945B-4483A8BFD4FF}"/>
              </a:ext>
            </a:extLst>
          </p:cNvPr>
          <p:cNvSpPr>
            <a:spLocks/>
          </p:cNvSpPr>
          <p:nvPr/>
        </p:nvSpPr>
        <p:spPr>
          <a:xfrm>
            <a:off x="1902170" y="1398387"/>
            <a:ext cx="3163403" cy="4078543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совместная деятельность участников сети возможна при осознании и принятии различий между образовательными учреждениями и их готовности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использовать имеющиеся ресурсы для достижения высокого образовательного результата;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9489E615-15C3-954A-8CB9-C9F19BE607BA}"/>
              </a:ext>
            </a:extLst>
          </p:cNvPr>
          <p:cNvSpPr>
            <a:spLocks/>
          </p:cNvSpPr>
          <p:nvPr/>
        </p:nvSpPr>
        <p:spPr>
          <a:xfrm>
            <a:off x="5326610" y="2514419"/>
            <a:ext cx="3282265" cy="2962511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общее информационное пространство позволяет образовательным организациям продемонстрировать актуальность, уникальность программ, курсов и т.д., разработанных на их базе. </a:t>
            </a:r>
            <a:endParaRPr lang="ru-RU" sz="16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>
            <a:extLst>
              <a:ext uri="{FF2B5EF4-FFF2-40B4-BE49-F238E27FC236}">
                <a16:creationId xmlns:a16="http://schemas.microsoft.com/office/drawing/2014/main" id="{54DD25FC-2D20-3F47-9395-64F85B687CFC}"/>
              </a:ext>
            </a:extLst>
          </p:cNvPr>
          <p:cNvSpPr>
            <a:spLocks/>
          </p:cNvSpPr>
          <p:nvPr/>
        </p:nvSpPr>
        <p:spPr>
          <a:xfrm>
            <a:off x="8869912" y="3331664"/>
            <a:ext cx="3185531" cy="2145266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механизмы, создающие условия для сетевого взаимодействия (экономические, политические, социальные, педагогические, психологические и др</a:t>
            </a:r>
            <a:r>
              <a:rPr lang="ru-RU" sz="16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.).</a:t>
            </a:r>
            <a:endParaRPr lang="ru-RU" sz="14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45861F6-3CD2-7652-7327-53AB7E609DA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4"/>
          <a:stretch/>
        </p:blipFill>
        <p:spPr>
          <a:xfrm>
            <a:off x="0" y="5111646"/>
            <a:ext cx="1902170" cy="1746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566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07801" y="443501"/>
            <a:ext cx="9417440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Типы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сетевого взаимодействия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61425" y="1560781"/>
            <a:ext cx="4621522" cy="408623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/>
              <a:t>взаимодействие на основе общей проблемы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116521" y="1560780"/>
            <a:ext cx="4578882" cy="408623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/>
              <a:t>«взаимовыгодное» сетевое взаимодействие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45861F6-3CD2-7652-7327-53AB7E609DA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4"/>
          <a:stretch/>
        </p:blipFill>
        <p:spPr>
          <a:xfrm>
            <a:off x="0" y="4900743"/>
            <a:ext cx="2131890" cy="1957257"/>
          </a:xfrm>
          <a:prstGeom prst="rect">
            <a:avLst/>
          </a:prstGeom>
        </p:spPr>
      </p:pic>
      <p:sp>
        <p:nvSpPr>
          <p:cNvPr id="2" name="Скругленный прямоугольник 1"/>
          <p:cNvSpPr/>
          <p:nvPr/>
        </p:nvSpPr>
        <p:spPr>
          <a:xfrm>
            <a:off x="697271" y="4436037"/>
            <a:ext cx="9458794" cy="40862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привлечение </a:t>
            </a:r>
            <a:r>
              <a:rPr lang="ru-RU" dirty="0"/>
              <a:t>к реализации программ ведущих специалистов образовательных </a:t>
            </a:r>
            <a:r>
              <a:rPr lang="ru-RU" dirty="0" smtClean="0"/>
              <a:t>организаций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57832" y="2979064"/>
            <a:ext cx="8498233" cy="374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dirty="0"/>
              <a:t>создание сетевых образовательных программ и совместных образовательных программ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31539" y="3707515"/>
            <a:ext cx="5524526" cy="40862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/>
              <a:t>формирование сетевой формы реализации программ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70305" y="5164559"/>
            <a:ext cx="5585760" cy="40862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/>
              <a:t>разработку и реализацию </a:t>
            </a:r>
            <a:r>
              <a:rPr lang="ru-RU" dirty="0" err="1"/>
              <a:t>франчайзинговых</a:t>
            </a:r>
            <a:r>
              <a:rPr lang="ru-RU" dirty="0"/>
              <a:t> программ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0478125" y="2803161"/>
            <a:ext cx="0" cy="2953062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478125" y="3911826"/>
            <a:ext cx="1713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Повышение квалификации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607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07801" y="443501"/>
            <a:ext cx="9417440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Значимость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сетевого взаимодействия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697265" y="1582378"/>
            <a:ext cx="4842416" cy="408623"/>
          </a:xfrm>
          <a:prstGeom prst="round2Diag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dirty="0" smtClean="0"/>
              <a:t>перераспределение </a:t>
            </a:r>
            <a:r>
              <a:rPr lang="ru-RU" dirty="0"/>
              <a:t>и </a:t>
            </a:r>
            <a:r>
              <a:rPr lang="ru-RU" dirty="0" smtClean="0"/>
              <a:t>использование ресурсов</a:t>
            </a:r>
            <a:endParaRPr lang="ru-RU" dirty="0"/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2546580" y="2550375"/>
            <a:ext cx="3726772" cy="408623"/>
          </a:xfrm>
          <a:prstGeom prst="round2Diag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dirty="0"/>
              <a:t>горизонтальное принятие решений</a:t>
            </a: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1118083" y="3373372"/>
            <a:ext cx="2626641" cy="408623"/>
          </a:xfrm>
          <a:prstGeom prst="round2Diag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dirty="0" smtClean="0"/>
              <a:t>решение сложных задач</a:t>
            </a:r>
            <a:endParaRPr lang="ru-RU" dirty="0"/>
          </a:p>
        </p:txBody>
      </p:sp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1997016" y="4338251"/>
            <a:ext cx="3022289" cy="408623"/>
          </a:xfrm>
          <a:prstGeom prst="round2Diag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разделение обязанностей</a:t>
            </a:r>
            <a:endParaRPr lang="ru-RU" dirty="0"/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4847221" y="3546469"/>
            <a:ext cx="4796852" cy="408623"/>
          </a:xfrm>
          <a:prstGeom prst="round2Diag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обмен </a:t>
            </a:r>
            <a:r>
              <a:rPr lang="ru-RU" dirty="0"/>
              <a:t>знаниями и </a:t>
            </a:r>
            <a:r>
              <a:rPr lang="ru-RU" dirty="0" smtClean="0"/>
              <a:t>распространение </a:t>
            </a:r>
            <a:r>
              <a:rPr lang="ru-RU" dirty="0"/>
              <a:t>практики</a:t>
            </a: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6839178" y="1851173"/>
            <a:ext cx="4092037" cy="408623"/>
          </a:xfrm>
          <a:prstGeom prst="round2Diag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dirty="0" smtClean="0"/>
              <a:t>профессиональное </a:t>
            </a:r>
            <a:r>
              <a:rPr lang="ru-RU" dirty="0"/>
              <a:t>развитие педагогов</a:t>
            </a: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6569355" y="5834421"/>
            <a:ext cx="5287473" cy="408623"/>
          </a:xfrm>
          <a:prstGeom prst="round2Diag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dirty="0" smtClean="0"/>
              <a:t>укрепление имиджа </a:t>
            </a:r>
            <a:r>
              <a:rPr lang="ru-RU" dirty="0"/>
              <a:t>образовательной организации</a:t>
            </a: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3744724" y="5130033"/>
            <a:ext cx="4035065" cy="408623"/>
          </a:xfrm>
          <a:prstGeom prst="round2Diag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dirty="0" smtClean="0"/>
              <a:t>развитие </a:t>
            </a:r>
            <a:r>
              <a:rPr lang="ru-RU" dirty="0"/>
              <a:t>образовательных инноваций</a:t>
            </a: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8037252" y="4357513"/>
            <a:ext cx="3213641" cy="408623"/>
          </a:xfrm>
          <a:prstGeom prst="round2Diag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dirty="0" smtClean="0"/>
              <a:t>увеличение охвата </a:t>
            </a:r>
            <a:r>
              <a:rPr lang="ru-RU" dirty="0"/>
              <a:t>участников</a:t>
            </a: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7390878" y="2771636"/>
            <a:ext cx="4421916" cy="408623"/>
          </a:xfrm>
          <a:prstGeom prst="round2Diag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dirty="0" smtClean="0"/>
              <a:t>ускорение процесса </a:t>
            </a:r>
            <a:r>
              <a:rPr lang="ru-RU" dirty="0"/>
              <a:t>обмена информацией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F45861F6-3CD2-7652-7327-53AB7E609DA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4"/>
          <a:stretch/>
        </p:blipFill>
        <p:spPr>
          <a:xfrm>
            <a:off x="0" y="4900743"/>
            <a:ext cx="2131890" cy="195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37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19ABD8F6D586447BEC745CCCE922233" ma:contentTypeVersion="49" ma:contentTypeDescription="Создание документа." ma:contentTypeScope="" ma:versionID="e7ba8c9a17f5fac8e8a0ba3372aa7e3c">
  <xsd:schema xmlns:xsd="http://www.w3.org/2001/XMLSchema" xmlns:xs="http://www.w3.org/2001/XMLSchema" xmlns:p="http://schemas.microsoft.com/office/2006/metadata/properties" xmlns:ns2="f13cd17a-5410-446a-96bd-44fada269ec3" xmlns:ns3="4a252ca3-5a62-4c1c-90a6-29f4710e47f8" targetNamespace="http://schemas.microsoft.com/office/2006/metadata/properties" ma:root="true" ma:fieldsID="3ef2d5c7c49e63c501edd87c472c3fdd" ns2:_="" ns3:_="">
    <xsd:import namespace="f13cd17a-5410-446a-96bd-44fada269ec3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3cd17a-5410-446a-96bd-44fada269ec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46A69C-853C-48D9-92B8-6F332F7E2F36}"/>
</file>

<file path=customXml/itemProps2.xml><?xml version="1.0" encoding="utf-8"?>
<ds:datastoreItem xmlns:ds="http://schemas.openxmlformats.org/officeDocument/2006/customXml" ds:itemID="{27F454BB-0991-4C32-BE19-BCD26AFEE48C}"/>
</file>

<file path=customXml/itemProps3.xml><?xml version="1.0" encoding="utf-8"?>
<ds:datastoreItem xmlns:ds="http://schemas.openxmlformats.org/officeDocument/2006/customXml" ds:itemID="{1BBE7D47-78C2-4410-B233-95A5387855F8}"/>
</file>

<file path=customXml/itemProps4.xml><?xml version="1.0" encoding="utf-8"?>
<ds:datastoreItem xmlns:ds="http://schemas.openxmlformats.org/officeDocument/2006/customXml" ds:itemID="{1D6D85D1-4B37-45CD-A178-E01901426598}"/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1063</Words>
  <Application>Microsoft Office PowerPoint</Application>
  <PresentationFormat>Широкоэкранный</PresentationFormat>
  <Paragraphs>83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Times New Roman</vt:lpstr>
      <vt:lpstr>Тема Office</vt:lpstr>
      <vt:lpstr>Методическое сопровождение педагогов в условиях сетевого взаимодействия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Составление индивидуального образовательного маршрута педагогического работника</dc:title>
  <dc:creator>Администратор</dc:creator>
  <cp:lastModifiedBy>User</cp:lastModifiedBy>
  <cp:revision>24</cp:revision>
  <dcterms:created xsi:type="dcterms:W3CDTF">2022-10-18T13:38:42Z</dcterms:created>
  <dcterms:modified xsi:type="dcterms:W3CDTF">2022-11-01T13:55:46Z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0x010100619ABD8F6D586447BEC745CCCE922233</vt:lpwstr>
  </property>
</Properties>
</file>