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452" autoAdjust="0"/>
  </p:normalViewPr>
  <p:slideViewPr>
    <p:cSldViewPr snapToGrid="0">
      <p:cViewPr varScale="1">
        <p:scale>
          <a:sx n="64" d="100"/>
          <a:sy n="64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5BAFC-A465-4D2E-A874-ECB97EA5FA2E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DECC8-DE11-4133-B6DB-165F7F6777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76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104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Основной целью применения ИОМ является создание условий для непрерывного роста</a:t>
            </a:r>
            <a:r>
              <a:rPr lang="ru-RU" baseline="0" dirty="0" smtClean="0"/>
              <a:t> </a:t>
            </a:r>
            <a:r>
              <a:rPr lang="ru-RU" dirty="0" smtClean="0"/>
              <a:t>профессионального мастерства педагогических работников, а именно повышение уровня владения</a:t>
            </a:r>
            <a:r>
              <a:rPr lang="ru-RU" baseline="0" dirty="0" smtClean="0"/>
              <a:t> </a:t>
            </a:r>
            <a:r>
              <a:rPr lang="ru-RU" dirty="0" smtClean="0"/>
              <a:t>ключевыми профессиональными компетенциями, актуальными образовательными технологиями.</a:t>
            </a:r>
          </a:p>
          <a:p>
            <a:r>
              <a:rPr lang="ru-RU" dirty="0" smtClean="0"/>
              <a:t>2.2. Основные задачи:</a:t>
            </a:r>
          </a:p>
          <a:p>
            <a:r>
              <a:rPr lang="ru-RU" dirty="0" smtClean="0"/>
              <a:t> анализ профессионально-личностных дефицитов, выявленных в ходе оценки</a:t>
            </a:r>
            <a:r>
              <a:rPr lang="ru-RU" baseline="0" dirty="0" smtClean="0"/>
              <a:t> </a:t>
            </a:r>
            <a:r>
              <a:rPr lang="ru-RU" dirty="0" smtClean="0"/>
              <a:t>профессиональных компетентностей педагогов;</a:t>
            </a:r>
          </a:p>
          <a:p>
            <a:r>
              <a:rPr lang="ru-RU" dirty="0" smtClean="0"/>
              <a:t> формирование представлений у педагогов о своем профессионально – личностном</a:t>
            </a:r>
            <a:r>
              <a:rPr lang="ru-RU" baseline="0" dirty="0" smtClean="0"/>
              <a:t> </a:t>
            </a:r>
            <a:r>
              <a:rPr lang="ru-RU" dirty="0" smtClean="0"/>
              <a:t>развитии;</a:t>
            </a:r>
          </a:p>
          <a:p>
            <a:r>
              <a:rPr lang="ru-RU" dirty="0" smtClean="0"/>
              <a:t> обучение педагогов проектированию индивидуальной траектории </a:t>
            </a:r>
            <a:r>
              <a:rPr lang="ru-RU" dirty="0" err="1" smtClean="0"/>
              <a:t>профессиональноличностного</a:t>
            </a:r>
            <a:r>
              <a:rPr lang="ru-RU" dirty="0" smtClean="0"/>
              <a:t> роста с помощью ИОМ и его реализация;</a:t>
            </a:r>
          </a:p>
          <a:p>
            <a:r>
              <a:rPr lang="ru-RU" dirty="0" smtClean="0"/>
              <a:t> расширение возможностей и повышение значимости неформального и </a:t>
            </a:r>
            <a:r>
              <a:rPr lang="ru-RU" dirty="0" err="1" smtClean="0"/>
              <a:t>информального</a:t>
            </a:r>
            <a:r>
              <a:rPr lang="ru-RU" baseline="0" dirty="0" smtClean="0"/>
              <a:t> </a:t>
            </a:r>
            <a:r>
              <a:rPr lang="ru-RU" dirty="0" smtClean="0"/>
              <a:t>образования.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8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Индивидуальный образовательный маршрут (далее - ИОМ) представляет собой комплекс</a:t>
            </a:r>
            <a:r>
              <a:rPr lang="ru-RU" baseline="0" dirty="0" smtClean="0"/>
              <a:t> </a:t>
            </a:r>
            <a:r>
              <a:rPr lang="ru-RU" dirty="0" smtClean="0"/>
              <a:t>мероприятий, направленный на обеспечение повышения квалификации и профессионального</a:t>
            </a:r>
            <a:r>
              <a:rPr lang="ru-RU" baseline="0" dirty="0" smtClean="0"/>
              <a:t> </a:t>
            </a:r>
            <a:r>
              <a:rPr lang="ru-RU" dirty="0" smtClean="0"/>
              <a:t>развития педагога (группы), разрабатывается для него персонально (для группы педагогов) с</a:t>
            </a:r>
          </a:p>
          <a:p>
            <a:r>
              <a:rPr lang="ru-RU" dirty="0" smtClean="0"/>
              <a:t>учетом:</a:t>
            </a:r>
          </a:p>
          <a:p>
            <a:r>
              <a:rPr lang="ru-RU" dirty="0" smtClean="0"/>
              <a:t> особенностей его профессиональной деятельности, личностных характеристик, решаемых</a:t>
            </a:r>
            <a:r>
              <a:rPr lang="ru-RU" baseline="0" dirty="0" smtClean="0"/>
              <a:t> </a:t>
            </a:r>
            <a:r>
              <a:rPr lang="ru-RU" dirty="0" smtClean="0"/>
              <a:t>задач и поставленных целей при непрерывной методической поддержке и </a:t>
            </a:r>
            <a:r>
              <a:rPr lang="ru-RU" dirty="0" err="1" smtClean="0"/>
              <a:t>тьюторском</a:t>
            </a:r>
            <a:r>
              <a:rPr lang="ru-RU" baseline="0" dirty="0" smtClean="0"/>
              <a:t> </a:t>
            </a:r>
            <a:r>
              <a:rPr lang="ru-RU" dirty="0" smtClean="0"/>
              <a:t>сопровождении;</a:t>
            </a:r>
          </a:p>
          <a:p>
            <a:r>
              <a:rPr lang="ru-RU" dirty="0" smtClean="0"/>
              <a:t> дефицитов профессиональных компетенций, выявленных в ходе оценочных процедур,</a:t>
            </a:r>
            <a:r>
              <a:rPr lang="ru-RU" baseline="0" dirty="0" smtClean="0"/>
              <a:t> </a:t>
            </a:r>
            <a:r>
              <a:rPr lang="ru-RU" dirty="0" smtClean="0"/>
              <a:t>обеспечивающих возможность установления уровня их владения;</a:t>
            </a:r>
          </a:p>
          <a:p>
            <a:r>
              <a:rPr lang="ru-RU" dirty="0" smtClean="0"/>
              <a:t> педагогического контекста всей образовательной организации.</a:t>
            </a:r>
          </a:p>
          <a:p>
            <a:r>
              <a:rPr lang="ru-RU" dirty="0" smtClean="0"/>
              <a:t>ИОМ проектируется на основе анализа уровня и результатов профессиональной</a:t>
            </a:r>
            <a:r>
              <a:rPr lang="ru-RU" baseline="0" dirty="0" smtClean="0"/>
              <a:t> </a:t>
            </a:r>
            <a:r>
              <a:rPr lang="ru-RU" dirty="0" smtClean="0"/>
              <a:t>деятельности, личных образовательных потребностей педагога, специфики методической</a:t>
            </a:r>
            <a:r>
              <a:rPr lang="ru-RU" baseline="0" dirty="0" smtClean="0"/>
              <a:t> </a:t>
            </a:r>
            <a:r>
              <a:rPr lang="ru-RU" dirty="0" smtClean="0"/>
              <a:t>проблемы, над которой работает педагог, особенностей проблематики конкретного</a:t>
            </a:r>
            <a:r>
              <a:rPr lang="ru-RU" baseline="0" dirty="0" smtClean="0"/>
              <a:t> </a:t>
            </a:r>
            <a:r>
              <a:rPr lang="ru-RU" dirty="0" smtClean="0"/>
              <a:t>образовательного учреждения.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27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Психологическими механизмами реализации индивидуального маршрута</a:t>
            </a:r>
            <a:r>
              <a:rPr lang="ru-RU" baseline="0" dirty="0" smtClean="0"/>
              <a:t> </a:t>
            </a:r>
            <a:r>
              <a:rPr lang="ru-RU" dirty="0" smtClean="0"/>
              <a:t>является самодиагностика.</a:t>
            </a:r>
          </a:p>
          <a:p>
            <a:r>
              <a:rPr lang="ru-RU" dirty="0" smtClean="0"/>
              <a:t>В организационном контексте индивидуальный маршрут педагога реализуется в трех взаимосвязанных плоскостях, таких, как:</a:t>
            </a:r>
          </a:p>
          <a:p>
            <a:r>
              <a:rPr lang="ru-RU" dirty="0" smtClean="0"/>
              <a:t> профессиональное самообразование – предполагает изучение современных научных и методических разработок, инновационного опыта, в том числе и</a:t>
            </a:r>
            <a:r>
              <a:rPr lang="ru-RU" baseline="0" dirty="0" smtClean="0"/>
              <a:t> </a:t>
            </a:r>
            <a:r>
              <a:rPr lang="ru-RU" dirty="0" smtClean="0"/>
              <a:t>регионального, прохождение курсов повышения квалификации;</a:t>
            </a:r>
          </a:p>
          <a:p>
            <a:r>
              <a:rPr lang="ru-RU" dirty="0" smtClean="0"/>
              <a:t> деятельность специалиста в профессиональном сообществе – осуществляется через руководство или участие в работе профессиональных сообществ</a:t>
            </a:r>
            <a:r>
              <a:rPr lang="ru-RU" baseline="0" dirty="0" smtClean="0"/>
              <a:t> </a:t>
            </a:r>
            <a:r>
              <a:rPr lang="ru-RU" dirty="0" smtClean="0"/>
              <a:t>(методических объединений, творческих, рабочих и проблемных групп)</a:t>
            </a:r>
            <a:r>
              <a:rPr lang="ru-RU" baseline="0" dirty="0" smtClean="0"/>
              <a:t> </a:t>
            </a:r>
            <a:r>
              <a:rPr lang="ru-RU" dirty="0" smtClean="0"/>
              <a:t>на уровне учреждения, муниципалитета, региона;</a:t>
            </a:r>
          </a:p>
          <a:p>
            <a:r>
              <a:rPr lang="ru-RU" dirty="0" smtClean="0"/>
              <a:t> участие в методической работе своего учреждения, своего рода корпоративное обучение. Оно осуществляется в традиционных и интерактивных формах методической работы.</a:t>
            </a:r>
          </a:p>
          <a:p>
            <a:r>
              <a:rPr lang="ru-RU" dirty="0" smtClean="0"/>
              <a:t>Содержательную сторону маршрута составляет решение тех профессиональных проблем, которые актуальны не только для конкретного педагога, но и</a:t>
            </a:r>
            <a:r>
              <a:rPr lang="ru-RU" baseline="0" dirty="0" smtClean="0"/>
              <a:t> </a:t>
            </a:r>
            <a:r>
              <a:rPr lang="ru-RU" dirty="0" smtClean="0"/>
              <a:t>для педагогического сообщества, муниципалитета, региона, которые и определяют приоритетное развитие.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85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17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1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3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18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9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1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3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0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9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42CB6-6ACA-40E8-9B92-9E0CEC74C04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3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9389" y="1628503"/>
            <a:ext cx="10523095" cy="23876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Индивидуальный образовательный маршрут педагога: от диагностики к профессиональному росту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04354" y="5850161"/>
            <a:ext cx="330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Алла Александровна </a:t>
            </a:r>
            <a:r>
              <a:rPr lang="ru-RU" sz="1200" dirty="0" err="1">
                <a:solidFill>
                  <a:schemeClr val="bg2">
                    <a:lumMod val="50000"/>
                  </a:schemeClr>
                </a:solidFill>
              </a:rPr>
              <a:t>Гольцова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декан факультета повышения квалификации, </a:t>
            </a:r>
          </a:p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руководитель ЦНППМ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0" y="12428"/>
            <a:ext cx="12192000" cy="1616075"/>
            <a:chOff x="165100" y="1162050"/>
            <a:chExt cx="12192000" cy="1616075"/>
          </a:xfrm>
        </p:grpSpPr>
        <p:sp>
          <p:nvSpPr>
            <p:cNvPr id="7" name="Прямоугольник 6"/>
            <p:cNvSpPr/>
            <p:nvPr/>
          </p:nvSpPr>
          <p:spPr bwMode="auto">
            <a:xfrm>
              <a:off x="165100" y="1162050"/>
              <a:ext cx="12192000" cy="1616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6967538" y="1784350"/>
              <a:ext cx="396557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1000" dirty="0">
                  <a:solidFill>
                    <a:schemeClr val="bg1">
                      <a:lumMod val="85000"/>
                    </a:schemeClr>
                  </a:solidFill>
                  <a:latin typeface="Arial" charset="0"/>
                  <a:cs typeface="Arial" charset="0"/>
                </a:rPr>
                <a:t>Центр   непрерывного   повышения   профессионального мастерства   педагогических   работников</a:t>
              </a: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79802" y="1172728"/>
              <a:ext cx="2674538" cy="1584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Группа 32"/>
            <p:cNvGrpSpPr>
              <a:grpSpLocks/>
            </p:cNvGrpSpPr>
            <p:nvPr/>
          </p:nvGrpSpPr>
          <p:grpSpPr bwMode="auto">
            <a:xfrm>
              <a:off x="1749425" y="1509713"/>
              <a:ext cx="3503613" cy="968375"/>
              <a:chOff x="1757549" y="893060"/>
              <a:chExt cx="3503221" cy="969077"/>
            </a:xfrm>
          </p:grpSpPr>
          <p:sp>
            <p:nvSpPr>
              <p:cNvPr id="11" name="TextBox 13"/>
              <p:cNvSpPr txBox="1">
                <a:spLocks noChangeArrowheads="1"/>
              </p:cNvSpPr>
              <p:nvPr/>
            </p:nvSpPr>
            <p:spPr bwMode="auto">
              <a:xfrm>
                <a:off x="1757549" y="893060"/>
                <a:ext cx="3503221" cy="831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48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ЦНППМ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 bwMode="auto">
              <a:xfrm flipV="1">
                <a:off x="1898821" y="1457031"/>
                <a:ext cx="398417" cy="8419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3" name="Прямоугольник 12"/>
              <p:cNvSpPr/>
              <p:nvPr/>
            </p:nvSpPr>
            <p:spPr bwMode="auto">
              <a:xfrm flipV="1">
                <a:off x="3206775" y="950251"/>
                <a:ext cx="355560" cy="92142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 bwMode="auto">
              <a:xfrm flipV="1">
                <a:off x="2771849" y="1088464"/>
                <a:ext cx="363496" cy="85787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 bwMode="auto">
              <a:xfrm flipV="1">
                <a:off x="2341684" y="1263215"/>
                <a:ext cx="365084" cy="9531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2333748" y="1585712"/>
                <a:ext cx="1023822" cy="276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1200" dirty="0">
                    <a:solidFill>
                      <a:schemeClr val="bg1">
                        <a:lumMod val="75000"/>
                      </a:schemeClr>
                    </a:solidFill>
                  </a:rPr>
                  <a:t>Кострома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60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32806" y="443501"/>
            <a:ext cx="941744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Индивидуальный образовательный маршрут педагога</a:t>
            </a:r>
          </a:p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endParaRPr lang="ru-RU" sz="28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9469" y="3169579"/>
            <a:ext cx="10840777" cy="1873091"/>
          </a:xfrm>
          <a:prstGeom prst="roundRect">
            <a:avLst>
              <a:gd name="adj" fmla="val 1111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Индивидуальный </a:t>
            </a:r>
            <a:r>
              <a:rPr lang="ru-RU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образовательный маршрут следует рассматривать как  инструмент для оценки своих профессиональных достижений, который помогает педагогу совершенствовать навыки и проходить аттестацию. 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45525" y="5279614"/>
            <a:ext cx="10804721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Индивидуальный образовательный маршрут педагога не является обязательным документом.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45525" y="1669117"/>
            <a:ext cx="10804721" cy="13280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ИОМ - структурированная 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программа действий педагога на некотором фиксированном этапе работы.</a:t>
            </a:r>
          </a:p>
        </p:txBody>
      </p:sp>
    </p:spTree>
    <p:extLst>
      <p:ext uri="{BB962C8B-B14F-4D97-AF65-F5344CB8AC3E}">
        <p14:creationId xmlns:p14="http://schemas.microsoft.com/office/powerpoint/2010/main" val="129661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245914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Цель и задачи ИОМ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14398" y="1561226"/>
            <a:ext cx="107929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ЦЕЛЬ: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создание условий для непрерывного роста</a:t>
            </a:r>
            <a:r>
              <a:rPr lang="ru-RU" altLang="ru-RU" sz="1100" dirty="0"/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профессионального мастерства педагогических работников, а именно повышение уровня владения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ключевыми профессиональными компетенциями, актуальными образовательными технологиями.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67431" y="3193549"/>
            <a:ext cx="1083988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ЗАДАЧИ: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анализ профессионально-личностных дефицитов, выявленных в ходе оценки</a:t>
            </a:r>
            <a:r>
              <a:rPr lang="ru-RU" altLang="ru-RU" sz="1100" dirty="0"/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профессиональных компетентностей педагогов;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формирование представлений у педагогов о своем профессионально – личностном</a:t>
            </a:r>
            <a:r>
              <a:rPr lang="ru-RU" altLang="ru-RU" sz="1100" dirty="0"/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развитии;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обучение педагогов проектированию индивидуальной траектории профессионально-личностного роста с помощью ИОМ и его реализация;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расширение возможностей и повышение значимости неформального и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информального</a:t>
            </a:r>
            <a:r>
              <a:rPr lang="ru-RU" altLang="ru-RU" sz="1100" dirty="0"/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образования.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6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443501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Разработка ИОМ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63902" y="2072470"/>
            <a:ext cx="509725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особенностей его профессиональной деятельности, личностных характеристик, решаемых задач и поставленных целей при непрерывной методической поддержке и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тьюторском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сопровождении;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дефицитов профессиональных компетенций, выявленных в ходе оценочных процедур, обеспечивающих возможность установления уровня их владения;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педагогического контекста всей образовательной организации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730585" y="2146329"/>
            <a:ext cx="483301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анализа уровня и результатов профессиональной деятельности,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личных образовательных потребностей педагога,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специфики методической проблемы, над которой работает педагог,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особенностей проблематики конкретного образовательного учреждения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295869" y="1506340"/>
            <a:ext cx="0" cy="40100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48273" y="1506340"/>
            <a:ext cx="13595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с</a:t>
            </a:r>
            <a:r>
              <a:rPr kumimoji="0" lang="ru-RU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учетом: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992223" y="1537118"/>
            <a:ext cx="2874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на основе: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3902" y="5674053"/>
            <a:ext cx="1106133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включает </a:t>
            </a:r>
            <a:r>
              <a:rPr lang="ru-RU" dirty="0"/>
              <a:t>в себя </a:t>
            </a:r>
            <a:r>
              <a:rPr lang="ru-RU" dirty="0" smtClean="0"/>
              <a:t>самостоятельное определение </a:t>
            </a:r>
            <a:r>
              <a:rPr lang="ru-RU" dirty="0"/>
              <a:t>целей, тем и направлений </a:t>
            </a:r>
            <a:r>
              <a:rPr lang="ru-RU" dirty="0" smtClean="0"/>
              <a:t>творческой, исследовательской </a:t>
            </a:r>
            <a:r>
              <a:rPr lang="ru-RU" dirty="0"/>
              <a:t>и проектной деятельности </a:t>
            </a:r>
            <a:r>
              <a:rPr lang="ru-RU" dirty="0" smtClean="0"/>
              <a:t>педагога, обусловленных </a:t>
            </a:r>
            <a:r>
              <a:rPr lang="ru-RU" dirty="0"/>
              <a:t>позитивными социальными мотивами </a:t>
            </a:r>
            <a:r>
              <a:rPr lang="ru-RU" dirty="0" smtClean="0"/>
              <a:t>и личностными </a:t>
            </a:r>
            <a:r>
              <a:rPr lang="ru-RU" dirty="0"/>
              <a:t>смыслами профессионального </a:t>
            </a:r>
            <a:r>
              <a:rPr lang="ru-RU" dirty="0" smtClean="0"/>
              <a:t>развития педагога</a:t>
            </a:r>
            <a:r>
              <a:rPr lang="ru-RU" dirty="0"/>
              <a:t>, а также выявленными </a:t>
            </a:r>
            <a:r>
              <a:rPr lang="ru-RU" dirty="0" smtClean="0"/>
              <a:t>профессиональными дефицитами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04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23367" y="505196"/>
            <a:ext cx="8010363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Механизмы реализации ИОМ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29520" y="2143461"/>
            <a:ext cx="188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самодиагностика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1321" y="2602839"/>
            <a:ext cx="3944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профессиональное самообразование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51321" y="3292267"/>
            <a:ext cx="620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деятельность специалиста в профессиональном сообществе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51321" y="3876966"/>
            <a:ext cx="3694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участие в методической </a:t>
            </a:r>
            <a:r>
              <a:rPr lang="ru-RU" dirty="0" smtClean="0"/>
              <a:t>работе ОО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23589" y="4768475"/>
            <a:ext cx="3178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профессиональные проблемы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29520" y="1535675"/>
            <a:ext cx="3146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Психологические механизмы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1321" y="1780587"/>
            <a:ext cx="3274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Организационные механизмы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051674" y="4061632"/>
            <a:ext cx="3150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Содержательные механизмы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023589" y="5264037"/>
            <a:ext cx="2363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приоритетные задачи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3940" y="1720341"/>
            <a:ext cx="6695044" cy="319404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466010" y="1255945"/>
            <a:ext cx="3927423" cy="17879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708784" y="3876966"/>
            <a:ext cx="4002374" cy="2152350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ADB3D3-A1CF-45E7-AA23-2153BA75B5C0}"/>
</file>

<file path=customXml/itemProps2.xml><?xml version="1.0" encoding="utf-8"?>
<ds:datastoreItem xmlns:ds="http://schemas.openxmlformats.org/officeDocument/2006/customXml" ds:itemID="{8AE794E6-1B6F-4B9D-A25E-E9ECAE501D3B}"/>
</file>

<file path=customXml/itemProps3.xml><?xml version="1.0" encoding="utf-8"?>
<ds:datastoreItem xmlns:ds="http://schemas.openxmlformats.org/officeDocument/2006/customXml" ds:itemID="{F7468569-659B-4B4D-BBFB-CB5B68B213D7}"/>
</file>

<file path=customXml/itemProps4.xml><?xml version="1.0" encoding="utf-8"?>
<ds:datastoreItem xmlns:ds="http://schemas.openxmlformats.org/officeDocument/2006/customXml" ds:itemID="{73B75B0F-11C2-4993-B29E-3AFA97AD5AD5}"/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637</Words>
  <Application>Microsoft Office PowerPoint</Application>
  <PresentationFormat>Широкоэкранный</PresentationFormat>
  <Paragraphs>61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Times New Roman</vt:lpstr>
      <vt:lpstr>Тема Office</vt:lpstr>
      <vt:lpstr>Индивидуальный образовательный маршрут педагога: от диагностики к профессиональному росту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индивидуального образовательного маршрута педагогического работника</dc:title>
  <dc:creator>Администратор</dc:creator>
  <cp:lastModifiedBy>User</cp:lastModifiedBy>
  <cp:revision>27</cp:revision>
  <dcterms:created xsi:type="dcterms:W3CDTF">2022-10-18T13:38:42Z</dcterms:created>
  <dcterms:modified xsi:type="dcterms:W3CDTF">2022-11-03T05:39:09Z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