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6.xml" ContentType="application/vnd.openxmlformats-officedocument.presentationml.slide+xml"/>
  <Override PartName="/ppt/slides/slide11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15.xml" ContentType="application/vnd.openxmlformats-officedocument.presentationml.slide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s/slide4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5" r:id="rId9"/>
    <p:sldId id="274" r:id="rId10"/>
    <p:sldId id="269" r:id="rId11"/>
    <p:sldId id="266" r:id="rId12"/>
    <p:sldId id="268" r:id="rId13"/>
    <p:sldId id="275" r:id="rId14"/>
    <p:sldId id="270" r:id="rId15"/>
    <p:sldId id="271" r:id="rId16"/>
    <p:sldId id="272" r:id="rId17"/>
    <p:sldId id="273" r:id="rId18"/>
    <p:sldId id="276" r:id="rId19"/>
    <p:sldId id="277" r:id="rId20"/>
    <p:sldId id="278" r:id="rId21"/>
    <p:sldId id="279" r:id="rId2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6066" autoAdjust="0"/>
  </p:normalViewPr>
  <p:slideViewPr>
    <p:cSldViewPr snapToGrid="0">
      <p:cViewPr varScale="1">
        <p:scale>
          <a:sx n="64" d="100"/>
          <a:sy n="64" d="100"/>
        </p:scale>
        <p:origin x="48" y="9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customXml" Target="../customXml/item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customXml" Target="../customXml/item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Relationship Id="rId30" Type="http://schemas.openxmlformats.org/officeDocument/2006/relationships/customXml" Target="../customXml/item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F5BAFC-A465-4D2E-A874-ECB97EA5FA2E}" type="datetimeFigureOut">
              <a:rPr lang="ru-RU" smtClean="0"/>
              <a:t>01.11.2022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1DECC8-DE11-4133-B6DB-165F7F6777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37640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1DECC8-DE11-4133-B6DB-165F7F677721}" type="slidenum">
              <a:rPr lang="ru-RU" smtClean="0"/>
              <a:t>21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69975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42CB6-6ACA-40E8-9B92-9E0CEC74C040}" type="datetimeFigureOut">
              <a:rPr lang="ru-RU" smtClean="0"/>
              <a:t>01.11.2022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0A5A1-2E30-4AB8-84D4-D27C6FC32C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81759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42CB6-6ACA-40E8-9B92-9E0CEC74C040}" type="datetimeFigureOut">
              <a:rPr lang="ru-RU" smtClean="0"/>
              <a:t>01.11.2022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0A5A1-2E30-4AB8-84D4-D27C6FC32C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08104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42CB6-6ACA-40E8-9B92-9E0CEC74C040}" type="datetimeFigureOut">
              <a:rPr lang="ru-RU" smtClean="0"/>
              <a:t>01.11.2022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0A5A1-2E30-4AB8-84D4-D27C6FC32C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64356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42CB6-6ACA-40E8-9B92-9E0CEC74C040}" type="datetimeFigureOut">
              <a:rPr lang="ru-RU" smtClean="0"/>
              <a:t>01.11.2022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0A5A1-2E30-4AB8-84D4-D27C6FC32C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91864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42CB6-6ACA-40E8-9B92-9E0CEC74C040}" type="datetimeFigureOut">
              <a:rPr lang="ru-RU" smtClean="0"/>
              <a:t>01.11.2022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0A5A1-2E30-4AB8-84D4-D27C6FC32C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06983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42CB6-6ACA-40E8-9B92-9E0CEC74C040}" type="datetimeFigureOut">
              <a:rPr lang="ru-RU" smtClean="0"/>
              <a:t>01.11.2022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0A5A1-2E30-4AB8-84D4-D27C6FC32C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1760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42CB6-6ACA-40E8-9B92-9E0CEC74C040}" type="datetimeFigureOut">
              <a:rPr lang="ru-RU" smtClean="0"/>
              <a:t>01.11.2022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0A5A1-2E30-4AB8-84D4-D27C6FC32C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8823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42CB6-6ACA-40E8-9B92-9E0CEC74C040}" type="datetimeFigureOut">
              <a:rPr lang="ru-RU" smtClean="0"/>
              <a:t>01.11.2022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0A5A1-2E30-4AB8-84D4-D27C6FC32C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41168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42CB6-6ACA-40E8-9B92-9E0CEC74C040}" type="datetimeFigureOut">
              <a:rPr lang="ru-RU" smtClean="0"/>
              <a:t>01.11.2022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0A5A1-2E30-4AB8-84D4-D27C6FC32C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77361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42CB6-6ACA-40E8-9B92-9E0CEC74C040}" type="datetimeFigureOut">
              <a:rPr lang="ru-RU" smtClean="0"/>
              <a:t>01.11.2022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0A5A1-2E30-4AB8-84D4-D27C6FC32C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12009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42CB6-6ACA-40E8-9B92-9E0CEC74C040}" type="datetimeFigureOut">
              <a:rPr lang="ru-RU" smtClean="0"/>
              <a:t>01.11.2022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0A5A1-2E30-4AB8-84D4-D27C6FC32C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65966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842CB6-6ACA-40E8-9B92-9E0CEC74C040}" type="datetimeFigureOut">
              <a:rPr lang="ru-RU" smtClean="0"/>
              <a:t>01.11.2022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F0A5A1-2E30-4AB8-84D4-D27C6FC32C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04365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89154" y="1618332"/>
            <a:ext cx="9864884" cy="2387600"/>
          </a:xfrm>
        </p:spPr>
        <p:txBody>
          <a:bodyPr>
            <a:normAutofit/>
          </a:bodyPr>
          <a:lstStyle/>
          <a:p>
            <a:r>
              <a:rPr lang="ru-RU" sz="2800" b="1" dirty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Единая система научно-методического сопровождения педагогов и управленческих </a:t>
            </a:r>
            <a:r>
              <a:rPr lang="ru-RU" sz="2800" b="1" dirty="0" smtClean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кадров</a:t>
            </a:r>
            <a:endParaRPr lang="ru-RU" sz="2800" b="1" dirty="0">
              <a:solidFill>
                <a:schemeClr val="accent5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604354" y="5850161"/>
            <a:ext cx="33002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200" dirty="0">
                <a:solidFill>
                  <a:schemeClr val="bg2">
                    <a:lumMod val="50000"/>
                  </a:schemeClr>
                </a:solidFill>
              </a:rPr>
              <a:t>Алла Александровна </a:t>
            </a:r>
            <a:r>
              <a:rPr lang="ru-RU" sz="1200" dirty="0" err="1">
                <a:solidFill>
                  <a:schemeClr val="bg2">
                    <a:lumMod val="50000"/>
                  </a:schemeClr>
                </a:solidFill>
              </a:rPr>
              <a:t>Гольцова</a:t>
            </a:r>
            <a:r>
              <a:rPr lang="ru-RU" sz="1200" dirty="0">
                <a:solidFill>
                  <a:schemeClr val="bg2">
                    <a:lumMod val="50000"/>
                  </a:schemeClr>
                </a:solidFill>
              </a:rPr>
              <a:t>, </a:t>
            </a:r>
          </a:p>
          <a:p>
            <a:pPr algn="r"/>
            <a:r>
              <a:rPr lang="ru-RU" sz="1200" dirty="0">
                <a:solidFill>
                  <a:schemeClr val="bg2">
                    <a:lumMod val="50000"/>
                  </a:schemeClr>
                </a:solidFill>
              </a:rPr>
              <a:t>декан факультета повышения квалификации, </a:t>
            </a:r>
          </a:p>
          <a:p>
            <a:pPr algn="r"/>
            <a:r>
              <a:rPr lang="ru-RU" sz="1200" dirty="0">
                <a:solidFill>
                  <a:schemeClr val="bg2">
                    <a:lumMod val="50000"/>
                  </a:schemeClr>
                </a:solidFill>
              </a:rPr>
              <a:t>руководитель ЦНППМ</a:t>
            </a:r>
          </a:p>
        </p:txBody>
      </p:sp>
      <p:grpSp>
        <p:nvGrpSpPr>
          <p:cNvPr id="6" name="Группа 5"/>
          <p:cNvGrpSpPr/>
          <p:nvPr/>
        </p:nvGrpSpPr>
        <p:grpSpPr>
          <a:xfrm>
            <a:off x="0" y="12428"/>
            <a:ext cx="12192000" cy="1616075"/>
            <a:chOff x="165100" y="1162050"/>
            <a:chExt cx="12192000" cy="1616075"/>
          </a:xfrm>
        </p:grpSpPr>
        <p:sp>
          <p:nvSpPr>
            <p:cNvPr id="7" name="Прямоугольник 6"/>
            <p:cNvSpPr/>
            <p:nvPr/>
          </p:nvSpPr>
          <p:spPr bwMode="auto">
            <a:xfrm>
              <a:off x="165100" y="1162050"/>
              <a:ext cx="12192000" cy="1616075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ru-RU"/>
            </a:p>
          </p:txBody>
        </p:sp>
        <p:sp>
          <p:nvSpPr>
            <p:cNvPr id="8" name="TextBox 7"/>
            <p:cNvSpPr txBox="1"/>
            <p:nvPr/>
          </p:nvSpPr>
          <p:spPr bwMode="auto">
            <a:xfrm>
              <a:off x="6967538" y="1784350"/>
              <a:ext cx="3965575" cy="400050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eaLnBrk="1" hangingPunct="1">
                <a:defRPr/>
              </a:pPr>
              <a:r>
                <a:rPr lang="ru-RU" sz="1000" dirty="0">
                  <a:solidFill>
                    <a:schemeClr val="bg1">
                      <a:lumMod val="85000"/>
                    </a:schemeClr>
                  </a:solidFill>
                  <a:latin typeface="Arial" charset="0"/>
                  <a:cs typeface="Arial" charset="0"/>
                </a:rPr>
                <a:t>Центр   непрерывного   повышения   профессионального мастерства   педагогических   работников</a:t>
              </a:r>
            </a:p>
          </p:txBody>
        </p:sp>
        <p:pic>
          <p:nvPicPr>
            <p:cNvPr id="9" name="Рисунок 8"/>
            <p:cNvPicPr>
              <a:picLocks noChangeAspect="1"/>
            </p:cNvPicPr>
            <p:nvPr/>
          </p:nvPicPr>
          <p:blipFill>
            <a:blip r:embed="rId2">
              <a:duotone>
                <a:schemeClr val="accent5">
                  <a:shade val="45000"/>
                  <a:satMod val="135000"/>
                </a:schemeClr>
                <a:prstClr val="white"/>
              </a:duotone>
            </a:blip>
            <a:srcRect/>
            <a:stretch>
              <a:fillRect/>
            </a:stretch>
          </p:blipFill>
          <p:spPr bwMode="auto">
            <a:xfrm>
              <a:off x="1779802" y="1172728"/>
              <a:ext cx="2674538" cy="15845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10" name="Группа 32"/>
            <p:cNvGrpSpPr>
              <a:grpSpLocks/>
            </p:cNvGrpSpPr>
            <p:nvPr/>
          </p:nvGrpSpPr>
          <p:grpSpPr bwMode="auto">
            <a:xfrm>
              <a:off x="1749425" y="1509713"/>
              <a:ext cx="3503613" cy="968375"/>
              <a:chOff x="1757549" y="893060"/>
              <a:chExt cx="3503221" cy="969077"/>
            </a:xfrm>
          </p:grpSpPr>
          <p:sp>
            <p:nvSpPr>
              <p:cNvPr id="11" name="TextBox 13"/>
              <p:cNvSpPr txBox="1">
                <a:spLocks noChangeArrowheads="1"/>
              </p:cNvSpPr>
              <p:nvPr/>
            </p:nvSpPr>
            <p:spPr bwMode="auto">
              <a:xfrm>
                <a:off x="1757549" y="893060"/>
                <a:ext cx="3503221" cy="8315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ru-RU" altLang="ru-RU" sz="4800" b="1">
                    <a:solidFill>
                      <a:schemeClr val="bg1"/>
                    </a:solidFill>
                    <a:latin typeface="Arial" panose="020B0604020202020204" pitchFamily="34" charset="0"/>
                  </a:rPr>
                  <a:t>ЦНППМ</a:t>
                </a:r>
              </a:p>
            </p:txBody>
          </p:sp>
          <p:sp>
            <p:nvSpPr>
              <p:cNvPr id="12" name="Прямоугольник 11"/>
              <p:cNvSpPr/>
              <p:nvPr/>
            </p:nvSpPr>
            <p:spPr bwMode="auto">
              <a:xfrm flipV="1">
                <a:off x="1898821" y="1457031"/>
                <a:ext cx="398417" cy="84199"/>
              </a:xfrm>
              <a:prstGeom prst="rect">
                <a:avLst/>
              </a:prstGeom>
              <a:solidFill>
                <a:srgbClr val="DE420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ru-RU"/>
              </a:p>
            </p:txBody>
          </p:sp>
          <p:sp>
            <p:nvSpPr>
              <p:cNvPr id="13" name="Прямоугольник 12"/>
              <p:cNvSpPr/>
              <p:nvPr/>
            </p:nvSpPr>
            <p:spPr bwMode="auto">
              <a:xfrm flipV="1">
                <a:off x="3206775" y="950251"/>
                <a:ext cx="355560" cy="92142"/>
              </a:xfrm>
              <a:prstGeom prst="rect">
                <a:avLst/>
              </a:prstGeom>
              <a:solidFill>
                <a:srgbClr val="DE420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ru-RU" dirty="0"/>
              </a:p>
            </p:txBody>
          </p:sp>
          <p:sp>
            <p:nvSpPr>
              <p:cNvPr id="14" name="Прямоугольник 13"/>
              <p:cNvSpPr/>
              <p:nvPr/>
            </p:nvSpPr>
            <p:spPr bwMode="auto">
              <a:xfrm flipV="1">
                <a:off x="2771849" y="1088464"/>
                <a:ext cx="363496" cy="85787"/>
              </a:xfrm>
              <a:prstGeom prst="rect">
                <a:avLst/>
              </a:prstGeom>
              <a:solidFill>
                <a:srgbClr val="DE420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ru-RU"/>
              </a:p>
            </p:txBody>
          </p:sp>
          <p:sp>
            <p:nvSpPr>
              <p:cNvPr id="15" name="Прямоугольник 14"/>
              <p:cNvSpPr/>
              <p:nvPr/>
            </p:nvSpPr>
            <p:spPr bwMode="auto">
              <a:xfrm flipV="1">
                <a:off x="2341684" y="1263215"/>
                <a:ext cx="365084" cy="95319"/>
              </a:xfrm>
              <a:prstGeom prst="rect">
                <a:avLst/>
              </a:prstGeom>
              <a:solidFill>
                <a:srgbClr val="DE420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ru-RU"/>
              </a:p>
            </p:txBody>
          </p:sp>
          <p:sp>
            <p:nvSpPr>
              <p:cNvPr id="16" name="TextBox 15"/>
              <p:cNvSpPr txBox="1"/>
              <p:nvPr/>
            </p:nvSpPr>
            <p:spPr bwMode="auto">
              <a:xfrm>
                <a:off x="2333748" y="1585712"/>
                <a:ext cx="1023822" cy="276425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eaLnBrk="1" hangingPunct="1">
                  <a:defRPr/>
                </a:pPr>
                <a:r>
                  <a:rPr lang="ru-RU" sz="1200" dirty="0">
                    <a:solidFill>
                      <a:schemeClr val="bg1">
                        <a:lumMod val="75000"/>
                      </a:schemeClr>
                    </a:solidFill>
                  </a:rPr>
                  <a:t>Кострома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756006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2096549" cy="88700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775447" y="221750"/>
            <a:ext cx="4273234" cy="4435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  <a:spcBef>
                <a:spcPct val="0"/>
              </a:spcBef>
              <a:defRPr/>
            </a:pPr>
            <a:r>
              <a:rPr lang="ru-RU" sz="2800" b="1" dirty="0" smtClean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Субъекты РСНМС 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867430" y="1947395"/>
            <a:ext cx="10912841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 smtClean="0">
                <a:latin typeface="Century Gothic" panose="020B0502020202020204" pitchFamily="34" charset="0"/>
              </a:rPr>
              <a:t>обеспечивает </a:t>
            </a:r>
            <a:r>
              <a:rPr lang="ru-RU" b="1" dirty="0">
                <a:latin typeface="Century Gothic" panose="020B0502020202020204" pitchFamily="34" charset="0"/>
              </a:rPr>
              <a:t>условия</a:t>
            </a:r>
            <a:r>
              <a:rPr lang="ru-RU" dirty="0">
                <a:latin typeface="Century Gothic" panose="020B0502020202020204" pitchFamily="34" charset="0"/>
              </a:rPr>
              <a:t> (материально-технические, финансовые, кадровые и иные) для достижения показателей национального проекта «Образование»;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 smtClean="0">
                <a:latin typeface="Century Gothic" panose="020B0502020202020204" pitchFamily="34" charset="0"/>
              </a:rPr>
              <a:t>разрабатывает </a:t>
            </a:r>
            <a:r>
              <a:rPr lang="ru-RU" dirty="0">
                <a:latin typeface="Century Gothic" panose="020B0502020202020204" pitchFamily="34" charset="0"/>
              </a:rPr>
              <a:t>и утверждает </a:t>
            </a:r>
            <a:r>
              <a:rPr lang="ru-RU" b="1" dirty="0">
                <a:latin typeface="Century Gothic" panose="020B0502020202020204" pitchFamily="34" charset="0"/>
              </a:rPr>
              <a:t>паспорт региональной системы</a:t>
            </a:r>
            <a:r>
              <a:rPr lang="ru-RU" dirty="0">
                <a:latin typeface="Century Gothic" panose="020B0502020202020204" pitchFamily="34" charset="0"/>
              </a:rPr>
              <a:t> научно-методического сопровождения педагогических работников и управленческих кадров </a:t>
            </a:r>
            <a:r>
              <a:rPr lang="ru-RU" dirty="0" smtClean="0">
                <a:latin typeface="Century Gothic" panose="020B0502020202020204" pitchFamily="34" charset="0"/>
              </a:rPr>
              <a:t>и </a:t>
            </a:r>
            <a:r>
              <a:rPr lang="ru-RU" dirty="0">
                <a:latin typeface="Century Gothic" panose="020B0502020202020204" pitchFamily="34" charset="0"/>
              </a:rPr>
              <a:t>направляет на согласование Федеральному оператору в сроки, определяемые Федеральным оператором;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 smtClean="0">
                <a:latin typeface="Century Gothic" panose="020B0502020202020204" pitchFamily="34" charset="0"/>
              </a:rPr>
              <a:t>обеспечивает </a:t>
            </a:r>
            <a:r>
              <a:rPr lang="ru-RU" b="1" dirty="0">
                <a:latin typeface="Century Gothic" panose="020B0502020202020204" pitchFamily="34" charset="0"/>
              </a:rPr>
              <a:t>заключение трехсторонних соглашений </a:t>
            </a:r>
            <a:r>
              <a:rPr lang="ru-RU" dirty="0">
                <a:latin typeface="Century Gothic" panose="020B0502020202020204" pitchFamily="34" charset="0"/>
              </a:rPr>
              <a:t>между муниципальными органами управления образованием, департаментом образования и науки Костромской области и </a:t>
            </a:r>
            <a:r>
              <a:rPr lang="ru-RU" dirty="0" smtClean="0">
                <a:latin typeface="Century Gothic" panose="020B0502020202020204" pitchFamily="34" charset="0"/>
              </a:rPr>
              <a:t>ОГБОУ </a:t>
            </a:r>
            <a:r>
              <a:rPr lang="ru-RU" dirty="0">
                <a:latin typeface="Century Gothic" panose="020B0502020202020204" pitchFamily="34" charset="0"/>
              </a:rPr>
              <a:t>ДПО «КОИРО</a:t>
            </a:r>
            <a:r>
              <a:rPr lang="ru-RU" dirty="0" smtClean="0">
                <a:latin typeface="Century Gothic" panose="020B0502020202020204" pitchFamily="34" charset="0"/>
              </a:rPr>
              <a:t>», </a:t>
            </a:r>
            <a:r>
              <a:rPr lang="ru-RU" dirty="0">
                <a:latin typeface="Century Gothic" panose="020B0502020202020204" pitchFamily="34" charset="0"/>
              </a:rPr>
              <a:t>на базе которого создан и функционирует ЦНППМ, о взаимодействии и совместной реализации мероприятий, направленных на научно-методическое сопровождение педагогических работников и управленческих кадров;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 smtClean="0">
                <a:latin typeface="Century Gothic" panose="020B0502020202020204" pitchFamily="34" charset="0"/>
              </a:rPr>
              <a:t>обеспечивает </a:t>
            </a:r>
            <a:r>
              <a:rPr lang="ru-RU" b="1" dirty="0">
                <a:latin typeface="Century Gothic" panose="020B0502020202020204" pitchFamily="34" charset="0"/>
              </a:rPr>
              <a:t>финансирование</a:t>
            </a:r>
            <a:r>
              <a:rPr lang="ru-RU" dirty="0">
                <a:latin typeface="Century Gothic" panose="020B0502020202020204" pitchFamily="34" charset="0"/>
              </a:rPr>
              <a:t> региональной системы.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668518" y="1337846"/>
            <a:ext cx="9310663" cy="3877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  <a:spcBef>
                <a:spcPct val="0"/>
              </a:spcBef>
              <a:defRPr/>
            </a:pPr>
            <a:r>
              <a:rPr lang="ru-RU" sz="2400" b="1" dirty="0">
                <a:latin typeface="Century Gothic" panose="020B0502020202020204" pitchFamily="34" charset="0"/>
              </a:rPr>
              <a:t>Департамент образования и науки Костромской области</a:t>
            </a:r>
          </a:p>
        </p:txBody>
      </p:sp>
    </p:spTree>
    <p:extLst>
      <p:ext uri="{BB962C8B-B14F-4D97-AF65-F5344CB8AC3E}">
        <p14:creationId xmlns:p14="http://schemas.microsoft.com/office/powerpoint/2010/main" val="2150526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2096549" cy="88700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760844" y="391908"/>
            <a:ext cx="10431156" cy="7817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lnSpc>
                <a:spcPct val="80000"/>
              </a:lnSpc>
              <a:spcBef>
                <a:spcPct val="0"/>
              </a:spcBef>
              <a:defRPr/>
            </a:pPr>
            <a:r>
              <a:rPr lang="ru-RU" sz="2800" b="1" dirty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Центры непрерывного повышения профессионального мастерства педагогических работников (ЦНППМ)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445633" y="2077424"/>
            <a:ext cx="11379608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b="1" dirty="0">
                <a:latin typeface="Century Gothic" panose="020B0502020202020204" pitchFamily="34" charset="0"/>
              </a:rPr>
              <a:t>Задачи ЦНППМ: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1400" b="1" dirty="0">
                <a:latin typeface="Century Gothic" panose="020B0502020202020204" pitchFamily="34" charset="0"/>
              </a:rPr>
              <a:t>взаимодействие</a:t>
            </a:r>
            <a:r>
              <a:rPr lang="ru-RU" sz="1400" dirty="0">
                <a:latin typeface="Century Gothic" panose="020B0502020202020204" pitchFamily="34" charset="0"/>
              </a:rPr>
              <a:t> с федеральным координатором ЕФС, в том числе – работу на едином федеральном портале дополнительного профессионального педагогического образования;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1400" b="1" dirty="0">
                <a:latin typeface="Century Gothic" panose="020B0502020202020204" pitchFamily="34" charset="0"/>
              </a:rPr>
              <a:t>координация</a:t>
            </a:r>
            <a:r>
              <a:rPr lang="ru-RU" sz="1400" dirty="0">
                <a:latin typeface="Century Gothic" panose="020B0502020202020204" pitchFamily="34" charset="0"/>
              </a:rPr>
              <a:t> деятельности </a:t>
            </a:r>
            <a:r>
              <a:rPr lang="ru-RU" sz="1400" dirty="0" smtClean="0">
                <a:latin typeface="Century Gothic" panose="020B0502020202020204" pitchFamily="34" charset="0"/>
              </a:rPr>
              <a:t>РСНМС</a:t>
            </a:r>
            <a:r>
              <a:rPr lang="ru-RU" sz="1400" dirty="0">
                <a:latin typeface="Century Gothic" panose="020B0502020202020204" pitchFamily="34" charset="0"/>
              </a:rPr>
              <a:t>;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1400" dirty="0">
                <a:latin typeface="Century Gothic" panose="020B0502020202020204" pitchFamily="34" charset="0"/>
              </a:rPr>
              <a:t>выстраивание </a:t>
            </a:r>
            <a:r>
              <a:rPr lang="ru-RU" sz="1400" b="1" dirty="0">
                <a:latin typeface="Century Gothic" panose="020B0502020202020204" pitchFamily="34" charset="0"/>
              </a:rPr>
              <a:t>единой системы </a:t>
            </a:r>
            <a:r>
              <a:rPr lang="ru-RU" sz="1400" dirty="0">
                <a:latin typeface="Century Gothic" panose="020B0502020202020204" pitchFamily="34" charset="0"/>
              </a:rPr>
              <a:t>профессионального развития педагогических работников и управленческих кадров, организацию процесса выявления </a:t>
            </a:r>
            <a:r>
              <a:rPr lang="ru-RU" sz="1400" b="1" dirty="0">
                <a:latin typeface="Century Gothic" panose="020B0502020202020204" pitchFamily="34" charset="0"/>
              </a:rPr>
              <a:t>профессиональных дефицитов </a:t>
            </a:r>
            <a:r>
              <a:rPr lang="ru-RU" sz="1400" dirty="0">
                <a:latin typeface="Century Gothic" panose="020B0502020202020204" pitchFamily="34" charset="0"/>
              </a:rPr>
              <a:t>педагогических работников и управленческих кадров; организацию разработки и сопровождения </a:t>
            </a:r>
            <a:r>
              <a:rPr lang="ru-RU" sz="1400" b="1" dirty="0">
                <a:latin typeface="Century Gothic" panose="020B0502020202020204" pitchFamily="34" charset="0"/>
              </a:rPr>
              <a:t>индивидуальных образовательных маршрутов</a:t>
            </a:r>
            <a:r>
              <a:rPr lang="ru-RU" sz="1400" dirty="0">
                <a:latin typeface="Century Gothic" panose="020B0502020202020204" pitchFamily="34" charset="0"/>
              </a:rPr>
              <a:t>;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1400" dirty="0">
                <a:latin typeface="Century Gothic" panose="020B0502020202020204" pitchFamily="34" charset="0"/>
              </a:rPr>
              <a:t>организацию разработки и внедрения различных </a:t>
            </a:r>
            <a:r>
              <a:rPr lang="ru-RU" sz="1400" b="1" dirty="0">
                <a:latin typeface="Century Gothic" panose="020B0502020202020204" pitchFamily="34" charset="0"/>
              </a:rPr>
              <a:t>форм адресной поддержки </a:t>
            </a:r>
            <a:r>
              <a:rPr lang="ru-RU" sz="1400" dirty="0">
                <a:latin typeface="Century Gothic" panose="020B0502020202020204" pitchFamily="34" charset="0"/>
              </a:rPr>
              <a:t>и сопровождения педагогических работников в </a:t>
            </a:r>
            <a:r>
              <a:rPr lang="ru-RU" sz="1400" b="1" dirty="0">
                <a:latin typeface="Century Gothic" panose="020B0502020202020204" pitchFamily="34" charset="0"/>
              </a:rPr>
              <a:t>возрасте до 35 лет</a:t>
            </a:r>
            <a:r>
              <a:rPr lang="ru-RU" sz="1400" dirty="0">
                <a:latin typeface="Century Gothic" panose="020B0502020202020204" pitchFamily="34" charset="0"/>
              </a:rPr>
              <a:t> и в первые три года работы; организацию внедрения </a:t>
            </a:r>
            <a:r>
              <a:rPr lang="ru-RU" sz="1400" b="1" dirty="0">
                <a:latin typeface="Century Gothic" panose="020B0502020202020204" pitchFamily="34" charset="0"/>
              </a:rPr>
              <a:t>целевой модели наставничества </a:t>
            </a:r>
            <a:r>
              <a:rPr lang="ru-RU" sz="1400" dirty="0">
                <a:latin typeface="Century Gothic" panose="020B0502020202020204" pitchFamily="34" charset="0"/>
              </a:rPr>
              <a:t>педагогических работников; организацию внедрения и тиражирования лучших инновационных педагогических и управленческих практик;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1400" b="1" dirty="0" smtClean="0">
                <a:latin typeface="Century Gothic" panose="020B0502020202020204" pitchFamily="34" charset="0"/>
              </a:rPr>
              <a:t>координацию</a:t>
            </a:r>
            <a:r>
              <a:rPr lang="ru-RU" sz="1400" dirty="0" smtClean="0">
                <a:latin typeface="Century Gothic" panose="020B0502020202020204" pitchFamily="34" charset="0"/>
              </a:rPr>
              <a:t> </a:t>
            </a:r>
            <a:r>
              <a:rPr lang="ru-RU" sz="1400" dirty="0">
                <a:latin typeface="Century Gothic" panose="020B0502020202020204" pitchFamily="34" charset="0"/>
              </a:rPr>
              <a:t>методической (научно-методической) деятельности общественно-профессиональных объединений; проведение стажировок педагогических работников и управленческих кадров;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1400" b="1" dirty="0">
                <a:latin typeface="Century Gothic" panose="020B0502020202020204" pitchFamily="34" charset="0"/>
              </a:rPr>
              <a:t>организацию обучения </a:t>
            </a:r>
            <a:r>
              <a:rPr lang="ru-RU" sz="1400" dirty="0">
                <a:latin typeface="Century Gothic" panose="020B0502020202020204" pitchFamily="34" charset="0"/>
              </a:rPr>
              <a:t>педагогических работников и управленческих кадров субъекта Российской Федерации, в том числе – по новейшим программам ДПО;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1400" dirty="0">
                <a:latin typeface="Century Gothic" panose="020B0502020202020204" pitchFamily="34" charset="0"/>
              </a:rPr>
              <a:t>вовлечение педагогических работников </a:t>
            </a:r>
            <a:r>
              <a:rPr lang="ru-RU" sz="1400" b="1" dirty="0">
                <a:latin typeface="Century Gothic" panose="020B0502020202020204" pitchFamily="34" charset="0"/>
              </a:rPr>
              <a:t>в экспертную деятельность</a:t>
            </a:r>
            <a:r>
              <a:rPr lang="ru-RU" sz="1400" dirty="0">
                <a:latin typeface="Century Gothic" panose="020B0502020202020204" pitchFamily="34" charset="0"/>
              </a:rPr>
              <a:t>;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1400" dirty="0" smtClean="0">
                <a:latin typeface="Century Gothic" panose="020B0502020202020204" pitchFamily="34" charset="0"/>
              </a:rPr>
              <a:t>создание </a:t>
            </a:r>
            <a:r>
              <a:rPr lang="ru-RU" sz="1400" dirty="0">
                <a:latin typeface="Century Gothic" panose="020B0502020202020204" pitchFamily="34" charset="0"/>
              </a:rPr>
              <a:t>условий для овладения навыками использования современных цифровых технологий;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1400" dirty="0">
                <a:latin typeface="Century Gothic" panose="020B0502020202020204" pitchFamily="34" charset="0"/>
              </a:rPr>
              <a:t>организацию внедрения в образовательный процесс </a:t>
            </a:r>
            <a:r>
              <a:rPr lang="ru-RU" sz="1400" b="1" dirty="0">
                <a:latin typeface="Century Gothic" panose="020B0502020202020204" pitchFamily="34" charset="0"/>
              </a:rPr>
              <a:t>современных технологий обучения и воспитания</a:t>
            </a:r>
            <a:r>
              <a:rPr lang="ru-RU" sz="1400" dirty="0">
                <a:latin typeface="Century Gothic" panose="020B0502020202020204" pitchFamily="34" charset="0"/>
              </a:rPr>
              <a:t>, в том числе проектных форм работы с обучающимися;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1400" dirty="0">
                <a:latin typeface="Century Gothic" panose="020B0502020202020204" pitchFamily="34" charset="0"/>
              </a:rPr>
              <a:t>оказание методической помощи педагогическим работникам </a:t>
            </a:r>
            <a:r>
              <a:rPr lang="ru-RU" sz="1400" b="1" dirty="0">
                <a:latin typeface="Century Gothic" panose="020B0502020202020204" pitchFamily="34" charset="0"/>
              </a:rPr>
              <a:t>школ с низкими образовательными результатами</a:t>
            </a:r>
            <a:r>
              <a:rPr lang="ru-RU" sz="1400" dirty="0">
                <a:latin typeface="Century Gothic" panose="020B0502020202020204" pitchFamily="34" charset="0"/>
              </a:rPr>
              <a:t>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038632" y="1348543"/>
            <a:ext cx="9033447" cy="64633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ru-RU" sz="1200" b="1" dirty="0"/>
              <a:t>отдельные юридические лица или структурные подразделения организаций дополнительного профессионального образования – институтов развития образования, институтов повышения квалификации и профессиональной переподготовки работников, профессиональных образовательных организаций, образовательных организаций высшего образования</a:t>
            </a:r>
            <a:endParaRPr lang="ru-RU" sz="12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45633" y="1256210"/>
            <a:ext cx="2203918" cy="73866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ru-RU" sz="1400" b="1" dirty="0"/>
              <a:t>ЦНППМ – координаторы регионального сегмента </a:t>
            </a:r>
            <a:r>
              <a:rPr lang="ru-RU" sz="1400" b="1" dirty="0" smtClean="0"/>
              <a:t>ЕФСНМС.</a:t>
            </a:r>
            <a:endParaRPr lang="ru-RU" sz="1400" b="1" dirty="0"/>
          </a:p>
        </p:txBody>
      </p:sp>
    </p:spTree>
    <p:extLst>
      <p:ext uri="{BB962C8B-B14F-4D97-AF65-F5344CB8AC3E}">
        <p14:creationId xmlns:p14="http://schemas.microsoft.com/office/powerpoint/2010/main" val="1128172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2096549" cy="88700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096549" y="491054"/>
            <a:ext cx="9417440" cy="4370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lnSpc>
                <a:spcPct val="80000"/>
              </a:lnSpc>
              <a:spcBef>
                <a:spcPct val="0"/>
              </a:spcBef>
              <a:defRPr/>
            </a:pPr>
            <a:r>
              <a:rPr lang="ru-RU" sz="2800" b="1" dirty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Основные направления деятельности ЦНППМ</a:t>
            </a:r>
            <a:endParaRPr lang="ru-RU" sz="2000" b="1" dirty="0"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328542" y="1432204"/>
            <a:ext cx="5382710" cy="251426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5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ru-RU" sz="2900" b="1" dirty="0" smtClean="0"/>
              <a:t>Анализ</a:t>
            </a:r>
            <a:r>
              <a:rPr lang="ru-RU" dirty="0" smtClean="0"/>
              <a:t> </a:t>
            </a:r>
          </a:p>
          <a:p>
            <a:pPr algn="just"/>
            <a:r>
              <a:rPr lang="ru-RU" dirty="0" smtClean="0"/>
              <a:t>результатов диагностики профессиональных компетенций</a:t>
            </a:r>
          </a:p>
          <a:p>
            <a:pPr algn="just"/>
            <a:r>
              <a:rPr lang="ru-RU" dirty="0" smtClean="0"/>
              <a:t>результатов деятельности муниципальных и иных методических служб</a:t>
            </a:r>
          </a:p>
          <a:p>
            <a:pPr algn="just"/>
            <a:r>
              <a:rPr lang="ru-RU" dirty="0" smtClean="0"/>
              <a:t>запросов по направлениям профессионального развития</a:t>
            </a:r>
          </a:p>
          <a:p>
            <a:pPr algn="just"/>
            <a:r>
              <a:rPr lang="ru-RU" dirty="0" smtClean="0"/>
              <a:t>затруднений слушателей при освоении программ ДППО для улучшения курсов</a:t>
            </a:r>
          </a:p>
          <a:p>
            <a:pPr algn="just"/>
            <a:r>
              <a:rPr lang="ru-RU" dirty="0" smtClean="0"/>
              <a:t>данных Единого федерального портала ДППО</a:t>
            </a:r>
          </a:p>
          <a:p>
            <a:pPr algn="just"/>
            <a:r>
              <a:rPr lang="ru-RU" dirty="0" smtClean="0"/>
              <a:t>лучших практик</a:t>
            </a:r>
            <a:endParaRPr lang="ru-RU" dirty="0"/>
          </a:p>
        </p:txBody>
      </p:sp>
      <p:sp>
        <p:nvSpPr>
          <p:cNvPr id="7" name="Объект 2"/>
          <p:cNvSpPr txBox="1">
            <a:spLocks/>
          </p:cNvSpPr>
          <p:nvPr/>
        </p:nvSpPr>
        <p:spPr>
          <a:xfrm>
            <a:off x="350838" y="4328487"/>
            <a:ext cx="5360414" cy="199012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ru-RU" sz="1600" b="1" dirty="0" smtClean="0"/>
              <a:t>Информирование</a:t>
            </a:r>
          </a:p>
          <a:p>
            <a:pPr algn="just"/>
            <a:r>
              <a:rPr lang="ru-RU" sz="1400" dirty="0"/>
              <a:t>о новых тенденциях развития образования </a:t>
            </a:r>
            <a:r>
              <a:rPr lang="ru-RU" sz="1400" dirty="0" smtClean="0"/>
              <a:t>и приоритетных </a:t>
            </a:r>
            <a:r>
              <a:rPr lang="ru-RU" sz="1400" dirty="0"/>
              <a:t>направлениях развития отрасли</a:t>
            </a:r>
          </a:p>
          <a:p>
            <a:pPr algn="just"/>
            <a:r>
              <a:rPr lang="ru-RU" sz="1400" dirty="0" smtClean="0"/>
              <a:t>об </a:t>
            </a:r>
            <a:r>
              <a:rPr lang="ru-RU" sz="1400" dirty="0"/>
              <a:t>актуальных программам федерального </a:t>
            </a:r>
            <a:r>
              <a:rPr lang="ru-RU" sz="1400" dirty="0" smtClean="0"/>
              <a:t>реестра образовательных </a:t>
            </a:r>
            <a:r>
              <a:rPr lang="ru-RU" sz="1400" dirty="0"/>
              <a:t>программ ДППО</a:t>
            </a:r>
          </a:p>
          <a:p>
            <a:pPr algn="just"/>
            <a:r>
              <a:rPr lang="ru-RU" sz="1400" dirty="0" smtClean="0"/>
              <a:t>о </a:t>
            </a:r>
            <a:r>
              <a:rPr lang="ru-RU" sz="1400" dirty="0"/>
              <a:t>ресурсах и возможностях </a:t>
            </a:r>
            <a:r>
              <a:rPr lang="ru-RU" sz="1400" dirty="0" smtClean="0"/>
              <a:t>профессионального развития </a:t>
            </a:r>
            <a:r>
              <a:rPr lang="ru-RU" sz="1400" dirty="0"/>
              <a:t>в субъекте и за его пределами, в </a:t>
            </a:r>
            <a:r>
              <a:rPr lang="ru-RU" sz="1400" dirty="0" smtClean="0"/>
              <a:t>открытом образовательном </a:t>
            </a:r>
            <a:r>
              <a:rPr lang="ru-RU" sz="1400" dirty="0"/>
              <a:t>пространстве </a:t>
            </a:r>
            <a:endParaRPr lang="ru-RU" sz="1400" dirty="0" smtClean="0"/>
          </a:p>
        </p:txBody>
      </p:sp>
      <p:sp>
        <p:nvSpPr>
          <p:cNvPr id="8" name="Объект 2"/>
          <p:cNvSpPr txBox="1">
            <a:spLocks/>
          </p:cNvSpPr>
          <p:nvPr/>
        </p:nvSpPr>
        <p:spPr>
          <a:xfrm>
            <a:off x="6068690" y="1432204"/>
            <a:ext cx="5923441" cy="25142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rmAutofit fontScale="5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ru-RU" sz="3400" b="1" dirty="0" smtClean="0"/>
              <a:t>Организационно-методическое сопровождение</a:t>
            </a:r>
          </a:p>
          <a:p>
            <a:pPr algn="just"/>
            <a:r>
              <a:rPr lang="ru-RU" dirty="0"/>
              <a:t>разработка индивидуальных </a:t>
            </a:r>
            <a:r>
              <a:rPr lang="ru-RU" dirty="0" smtClean="0"/>
              <a:t>образовательных маршрутов</a:t>
            </a:r>
            <a:endParaRPr lang="ru-RU" dirty="0"/>
          </a:p>
          <a:p>
            <a:pPr algn="just"/>
            <a:r>
              <a:rPr lang="ru-RU" dirty="0" smtClean="0"/>
              <a:t>методическое </a:t>
            </a:r>
            <a:r>
              <a:rPr lang="ru-RU" dirty="0"/>
              <a:t>сопровождение в процессе </a:t>
            </a:r>
            <a:r>
              <a:rPr lang="ru-RU" dirty="0" smtClean="0"/>
              <a:t>прохождения индивидуальных </a:t>
            </a:r>
            <a:r>
              <a:rPr lang="ru-RU" dirty="0"/>
              <a:t>образовательных маршрутов </a:t>
            </a:r>
            <a:r>
              <a:rPr lang="ru-RU" dirty="0" smtClean="0"/>
              <a:t>по программам </a:t>
            </a:r>
            <a:r>
              <a:rPr lang="ru-RU" dirty="0"/>
              <a:t>ДППО из федерального реестра</a:t>
            </a:r>
          </a:p>
          <a:p>
            <a:pPr algn="just"/>
            <a:r>
              <a:rPr lang="ru-RU" dirty="0" smtClean="0"/>
              <a:t>сопровождение </a:t>
            </a:r>
            <a:r>
              <a:rPr lang="ru-RU" dirty="0"/>
              <a:t>переноса </a:t>
            </a:r>
            <a:r>
              <a:rPr lang="ru-RU" dirty="0" err="1" smtClean="0"/>
              <a:t>пед.работниками</a:t>
            </a:r>
            <a:r>
              <a:rPr lang="ru-RU" dirty="0" smtClean="0"/>
              <a:t> новых компетенций </a:t>
            </a:r>
            <a:r>
              <a:rPr lang="ru-RU" dirty="0"/>
              <a:t>в практику обучения и воспитания</a:t>
            </a:r>
          </a:p>
          <a:p>
            <a:pPr algn="just"/>
            <a:r>
              <a:rPr lang="ru-RU" dirty="0" smtClean="0"/>
              <a:t>организация </a:t>
            </a:r>
            <a:r>
              <a:rPr lang="ru-RU" dirty="0"/>
              <a:t>«горизонтального» обучения, стажировок</a:t>
            </a:r>
          </a:p>
          <a:p>
            <a:pPr algn="just"/>
            <a:r>
              <a:rPr lang="ru-RU" dirty="0" smtClean="0"/>
              <a:t>сопровождение </a:t>
            </a:r>
            <a:r>
              <a:rPr lang="ru-RU" dirty="0"/>
              <a:t>на региональном уровне </a:t>
            </a:r>
            <a:r>
              <a:rPr lang="ru-RU" dirty="0" smtClean="0"/>
              <a:t>мероприятий, проводимых </a:t>
            </a:r>
            <a:r>
              <a:rPr lang="ru-RU" dirty="0"/>
              <a:t>Федеральным </a:t>
            </a:r>
            <a:r>
              <a:rPr lang="ru-RU" dirty="0" smtClean="0"/>
              <a:t>оператором</a:t>
            </a:r>
          </a:p>
        </p:txBody>
      </p:sp>
      <p:sp>
        <p:nvSpPr>
          <p:cNvPr id="9" name="Объект 2"/>
          <p:cNvSpPr txBox="1">
            <a:spLocks/>
          </p:cNvSpPr>
          <p:nvPr/>
        </p:nvSpPr>
        <p:spPr>
          <a:xfrm>
            <a:off x="6068691" y="4328487"/>
            <a:ext cx="5923440" cy="199012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rmAutofit fontScale="5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ru-RU" sz="2900" b="1" dirty="0" smtClean="0"/>
              <a:t>Консультирование</a:t>
            </a:r>
          </a:p>
          <a:p>
            <a:pPr algn="just"/>
            <a:r>
              <a:rPr lang="ru-RU" dirty="0"/>
              <a:t>по вопросам прохождения индивидуального </a:t>
            </a:r>
            <a:r>
              <a:rPr lang="ru-RU" dirty="0" smtClean="0"/>
              <a:t>образовательного маршрута </a:t>
            </a:r>
            <a:r>
              <a:rPr lang="ru-RU" dirty="0"/>
              <a:t>и освоения программ из федерального </a:t>
            </a:r>
            <a:r>
              <a:rPr lang="ru-RU" dirty="0" smtClean="0"/>
              <a:t>реестра ДППО</a:t>
            </a:r>
            <a:endParaRPr lang="ru-RU" dirty="0"/>
          </a:p>
          <a:p>
            <a:pPr algn="just"/>
            <a:r>
              <a:rPr lang="ru-RU" dirty="0" smtClean="0"/>
              <a:t>по вопросам функционирования </a:t>
            </a:r>
            <a:r>
              <a:rPr lang="ru-RU" dirty="0"/>
              <a:t>Единого федерального портала ДППО</a:t>
            </a:r>
          </a:p>
          <a:p>
            <a:pPr algn="just"/>
            <a:r>
              <a:rPr lang="ru-RU" dirty="0" smtClean="0"/>
              <a:t>методических </a:t>
            </a:r>
            <a:r>
              <a:rPr lang="ru-RU" dirty="0"/>
              <a:t>служб по вопросам </a:t>
            </a:r>
            <a:r>
              <a:rPr lang="ru-RU" dirty="0" smtClean="0"/>
              <a:t>эффективного методического </a:t>
            </a:r>
            <a:r>
              <a:rPr lang="ru-RU" dirty="0"/>
              <a:t>сопровождения</a:t>
            </a:r>
          </a:p>
          <a:p>
            <a:pPr algn="just"/>
            <a:r>
              <a:rPr lang="ru-RU" dirty="0" smtClean="0"/>
              <a:t>по </a:t>
            </a:r>
            <a:r>
              <a:rPr lang="ru-RU" dirty="0"/>
              <a:t>вопросам внедрения целевой модели наставничества</a:t>
            </a: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4260860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2096549" cy="88700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775447" y="221750"/>
            <a:ext cx="4273234" cy="4435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  <a:spcBef>
                <a:spcPct val="0"/>
              </a:spcBef>
              <a:defRPr/>
            </a:pPr>
            <a:r>
              <a:rPr lang="ru-RU" sz="2800" b="1" dirty="0" smtClean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Субъекты РСНМС 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726022" y="2064836"/>
            <a:ext cx="10912841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600" dirty="0">
                <a:latin typeface="Century Gothic" panose="020B0502020202020204" pitchFamily="34" charset="0"/>
              </a:rPr>
              <a:t>обеспечивает </a:t>
            </a:r>
            <a:r>
              <a:rPr lang="ru-RU" sz="1600" b="1" dirty="0">
                <a:latin typeface="Century Gothic" panose="020B0502020202020204" pitchFamily="34" charset="0"/>
              </a:rPr>
              <a:t>разработку ДПП </a:t>
            </a:r>
            <a:r>
              <a:rPr lang="ru-RU" sz="1600" dirty="0">
                <a:latin typeface="Century Gothic" panose="020B0502020202020204" pitchFamily="34" charset="0"/>
              </a:rPr>
              <a:t>в соответствии с запросом, сформулированным на основе выявленных ЦНППМ у педагогических работников дефицитов;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600" dirty="0" smtClean="0">
                <a:latin typeface="Century Gothic" panose="020B0502020202020204" pitchFamily="34" charset="0"/>
              </a:rPr>
              <a:t>обеспечивает </a:t>
            </a:r>
            <a:r>
              <a:rPr lang="ru-RU" sz="1600" b="1" dirty="0">
                <a:latin typeface="Century Gothic" panose="020B0502020202020204" pitchFamily="34" charset="0"/>
              </a:rPr>
              <a:t>федеральный реестр</a:t>
            </a:r>
            <a:r>
              <a:rPr lang="ru-RU" sz="1600" dirty="0">
                <a:latin typeface="Century Gothic" panose="020B0502020202020204" pitchFamily="34" charset="0"/>
              </a:rPr>
              <a:t> дополнительных профессиональных педагогических программ (ФР ДПП) программами переподготовки и повышения квалификации педагогических работников и управленческих кадров, в том числе с использованием дистанционных образовательных технологий, отвечающих запросам системы образования;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600" dirty="0" smtClean="0">
                <a:latin typeface="Century Gothic" panose="020B0502020202020204" pitchFamily="34" charset="0"/>
              </a:rPr>
              <a:t>осуществляет </a:t>
            </a:r>
            <a:r>
              <a:rPr lang="ru-RU" sz="1600" b="1" dirty="0">
                <a:latin typeface="Century Gothic" panose="020B0502020202020204" pitchFamily="34" charset="0"/>
              </a:rPr>
              <a:t>анализ показателей эффективности </a:t>
            </a:r>
            <a:r>
              <a:rPr lang="ru-RU" sz="1600" dirty="0">
                <a:latin typeface="Century Gothic" panose="020B0502020202020204" pitchFamily="34" charset="0"/>
              </a:rPr>
              <a:t>функционирования РСНМС, разрабатывает рекомендации по повышению эффективности функционирования РСНМС и предоставляет их в РОИВ.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600" dirty="0" smtClean="0">
                <a:latin typeface="Century Gothic" panose="020B0502020202020204" pitchFamily="34" charset="0"/>
              </a:rPr>
              <a:t>организует </a:t>
            </a:r>
            <a:r>
              <a:rPr lang="ru-RU" sz="1600" dirty="0">
                <a:latin typeface="Century Gothic" panose="020B0502020202020204" pitchFamily="34" charset="0"/>
              </a:rPr>
              <a:t>и проводит </a:t>
            </a:r>
            <a:r>
              <a:rPr lang="ru-RU" sz="1600" b="1" dirty="0">
                <a:latin typeface="Century Gothic" panose="020B0502020202020204" pitchFamily="34" charset="0"/>
              </a:rPr>
              <a:t>образовательные мероприятия </a:t>
            </a:r>
            <a:r>
              <a:rPr lang="ru-RU" sz="1600" dirty="0">
                <a:latin typeface="Century Gothic" panose="020B0502020202020204" pitchFamily="34" charset="0"/>
              </a:rPr>
              <a:t>для педагогических работников;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600" dirty="0" smtClean="0">
                <a:latin typeface="Century Gothic" panose="020B0502020202020204" pitchFamily="34" charset="0"/>
              </a:rPr>
              <a:t>обеспечивает </a:t>
            </a:r>
            <a:r>
              <a:rPr lang="ru-RU" sz="1600" dirty="0">
                <a:latin typeface="Century Gothic" panose="020B0502020202020204" pitchFamily="34" charset="0"/>
              </a:rPr>
              <a:t>проведение </a:t>
            </a:r>
            <a:r>
              <a:rPr lang="ru-RU" sz="1600" b="1" dirty="0">
                <a:latin typeface="Century Gothic" panose="020B0502020202020204" pitchFamily="34" charset="0"/>
              </a:rPr>
              <a:t>региональных конкурсов </a:t>
            </a:r>
            <a:r>
              <a:rPr lang="ru-RU" sz="1600" dirty="0">
                <a:latin typeface="Century Gothic" panose="020B0502020202020204" pitchFamily="34" charset="0"/>
              </a:rPr>
              <a:t>профессионального мастерства педагогических работников;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600" dirty="0" smtClean="0">
                <a:latin typeface="Century Gothic" panose="020B0502020202020204" pitchFamily="34" charset="0"/>
              </a:rPr>
              <a:t>обеспечивает </a:t>
            </a:r>
            <a:r>
              <a:rPr lang="ru-RU" sz="1600" dirty="0">
                <a:latin typeface="Century Gothic" panose="020B0502020202020204" pitchFamily="34" charset="0"/>
              </a:rPr>
              <a:t>разработку и </a:t>
            </a:r>
            <a:r>
              <a:rPr lang="ru-RU" sz="1600" b="1" dirty="0">
                <a:latin typeface="Century Gothic" panose="020B0502020202020204" pitchFamily="34" charset="0"/>
              </a:rPr>
              <a:t>внедрение нового содержания образования</a:t>
            </a:r>
            <a:r>
              <a:rPr lang="ru-RU" sz="1600" dirty="0">
                <a:latin typeface="Century Gothic" panose="020B0502020202020204" pitchFamily="34" charset="0"/>
              </a:rPr>
              <a:t>, технологий обучения;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600" dirty="0" smtClean="0">
                <a:latin typeface="Century Gothic" panose="020B0502020202020204" pitchFamily="34" charset="0"/>
              </a:rPr>
              <a:t>обеспечивает </a:t>
            </a:r>
            <a:r>
              <a:rPr lang="ru-RU" sz="1600" b="1" dirty="0">
                <a:latin typeface="Century Gothic" panose="020B0502020202020204" pitchFamily="34" charset="0"/>
              </a:rPr>
              <a:t>вовлечение профессиональных сообществ </a:t>
            </a:r>
            <a:r>
              <a:rPr lang="ru-RU" sz="1600" dirty="0">
                <a:latin typeface="Century Gothic" panose="020B0502020202020204" pitchFamily="34" charset="0"/>
              </a:rPr>
              <a:t>в региональную систему научно-методического сопровождения педагогических работников и управленческих кадров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008837" y="949545"/>
            <a:ext cx="1063002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  <a:spcBef>
                <a:spcPct val="0"/>
              </a:spcBef>
              <a:defRPr/>
            </a:pPr>
            <a:r>
              <a:rPr lang="ru-RU" sz="2000" b="1" dirty="0">
                <a:latin typeface="Century Gothic" panose="020B0502020202020204" pitchFamily="34" charset="0"/>
              </a:rPr>
              <a:t>Областное государственное бюджетное образовательное учреждение дополнительного профессионального образования «Костромской областной институт развития образования»</a:t>
            </a:r>
          </a:p>
        </p:txBody>
      </p:sp>
    </p:spTree>
    <p:extLst>
      <p:ext uri="{BB962C8B-B14F-4D97-AF65-F5344CB8AC3E}">
        <p14:creationId xmlns:p14="http://schemas.microsoft.com/office/powerpoint/2010/main" val="2995748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2096549" cy="88700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096549" y="845322"/>
            <a:ext cx="9417440" cy="3877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lnSpc>
                <a:spcPct val="80000"/>
              </a:lnSpc>
              <a:spcBef>
                <a:spcPct val="0"/>
              </a:spcBef>
              <a:defRPr/>
            </a:pPr>
            <a:r>
              <a:rPr lang="ru-RU" sz="2400" b="1" dirty="0">
                <a:latin typeface="Century Gothic" panose="020B0502020202020204" pitchFamily="34" charset="0"/>
                <a:cs typeface="Arial" panose="020B0604020202020204" pitchFamily="34" charset="0"/>
              </a:rPr>
              <a:t>Региональный методический актив (РМА) </a:t>
            </a:r>
            <a:endParaRPr lang="ru-RU" b="1" dirty="0"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526368" y="2435456"/>
            <a:ext cx="11379608" cy="37240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>
                <a:latin typeface="Century Gothic" panose="020B0502020202020204" pitchFamily="34" charset="0"/>
              </a:rPr>
              <a:t>Задачи РМА: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b="1" dirty="0">
                <a:latin typeface="Century Gothic" panose="020B0502020202020204" pitchFamily="34" charset="0"/>
              </a:rPr>
              <a:t>выявление</a:t>
            </a:r>
            <a:r>
              <a:rPr lang="ru-RU" dirty="0">
                <a:latin typeface="Century Gothic" panose="020B0502020202020204" pitchFamily="34" charset="0"/>
              </a:rPr>
              <a:t> профессиональных </a:t>
            </a:r>
            <a:r>
              <a:rPr lang="ru-RU" b="1" dirty="0">
                <a:latin typeface="Century Gothic" panose="020B0502020202020204" pitchFamily="34" charset="0"/>
              </a:rPr>
              <a:t>дефицитов</a:t>
            </a:r>
            <a:r>
              <a:rPr lang="ru-RU" dirty="0">
                <a:latin typeface="Century Gothic" panose="020B0502020202020204" pitchFamily="34" charset="0"/>
              </a:rPr>
              <a:t> педагогических работников;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b="1" dirty="0">
                <a:latin typeface="Century Gothic" panose="020B0502020202020204" pitchFamily="34" charset="0"/>
              </a:rPr>
              <a:t>совершенствование</a:t>
            </a:r>
            <a:r>
              <a:rPr lang="ru-RU" dirty="0">
                <a:latin typeface="Century Gothic" panose="020B0502020202020204" pitchFamily="34" charset="0"/>
              </a:rPr>
              <a:t> профессиональных </a:t>
            </a:r>
            <a:r>
              <a:rPr lang="ru-RU" b="1" dirty="0">
                <a:latin typeface="Century Gothic" panose="020B0502020202020204" pitchFamily="34" charset="0"/>
              </a:rPr>
              <a:t>компетенций</a:t>
            </a:r>
            <a:r>
              <a:rPr lang="ru-RU" dirty="0">
                <a:latin typeface="Century Gothic" panose="020B0502020202020204" pitchFamily="34" charset="0"/>
              </a:rPr>
              <a:t> педагогических работников;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dirty="0">
                <a:latin typeface="Century Gothic" panose="020B0502020202020204" pitchFamily="34" charset="0"/>
              </a:rPr>
              <a:t>организация </a:t>
            </a:r>
            <a:r>
              <a:rPr lang="ru-RU" b="1" dirty="0">
                <a:latin typeface="Century Gothic" panose="020B0502020202020204" pitchFamily="34" charset="0"/>
              </a:rPr>
              <a:t>анализа</a:t>
            </a:r>
            <a:r>
              <a:rPr lang="ru-RU" dirty="0">
                <a:latin typeface="Century Gothic" panose="020B0502020202020204" pitchFamily="34" charset="0"/>
              </a:rPr>
              <a:t> и интерпретации результатов </a:t>
            </a:r>
            <a:r>
              <a:rPr lang="ru-RU" b="1" dirty="0">
                <a:latin typeface="Century Gothic" panose="020B0502020202020204" pitchFamily="34" charset="0"/>
              </a:rPr>
              <a:t>процедур оценки качества образования</a:t>
            </a:r>
            <a:r>
              <a:rPr lang="ru-RU" dirty="0">
                <a:latin typeface="Century Gothic" panose="020B0502020202020204" pitchFamily="34" charset="0"/>
              </a:rPr>
              <a:t>, формирование на их основе и последующая реализация рекомендаций по совершенствованию методик преподавания;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dirty="0">
                <a:latin typeface="Century Gothic" panose="020B0502020202020204" pitchFamily="34" charset="0"/>
              </a:rPr>
              <a:t>выстраивание </a:t>
            </a:r>
            <a:r>
              <a:rPr lang="ru-RU" b="1" dirty="0">
                <a:latin typeface="Century Gothic" panose="020B0502020202020204" pitchFamily="34" charset="0"/>
              </a:rPr>
              <a:t>индивидуальных образовательных маршрутов </a:t>
            </a:r>
            <a:r>
              <a:rPr lang="ru-RU" dirty="0">
                <a:latin typeface="Century Gothic" panose="020B0502020202020204" pitchFamily="34" charset="0"/>
              </a:rPr>
              <a:t>педагогических работников;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dirty="0">
                <a:latin typeface="Century Gothic" panose="020B0502020202020204" pitchFamily="34" charset="0"/>
              </a:rPr>
              <a:t>вовлечение педагогов в </a:t>
            </a:r>
            <a:r>
              <a:rPr lang="ru-RU" b="1" dirty="0">
                <a:latin typeface="Century Gothic" panose="020B0502020202020204" pitchFamily="34" charset="0"/>
              </a:rPr>
              <a:t>экспертную деятельность</a:t>
            </a:r>
            <a:r>
              <a:rPr lang="ru-RU" dirty="0">
                <a:latin typeface="Century Gothic" panose="020B0502020202020204" pitchFamily="34" charset="0"/>
              </a:rPr>
              <a:t>;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dirty="0">
                <a:latin typeface="Century Gothic" panose="020B0502020202020204" pitchFamily="34" charset="0"/>
              </a:rPr>
              <a:t>проведение </a:t>
            </a:r>
            <a:r>
              <a:rPr lang="ru-RU" b="1" dirty="0">
                <a:latin typeface="Century Gothic" panose="020B0502020202020204" pitchFamily="34" charset="0"/>
              </a:rPr>
              <a:t>профилактики профессионального выгорания </a:t>
            </a:r>
            <a:r>
              <a:rPr lang="ru-RU" dirty="0">
                <a:latin typeface="Century Gothic" panose="020B0502020202020204" pitchFamily="34" charset="0"/>
              </a:rPr>
              <a:t>педагогов;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dirty="0">
                <a:latin typeface="Century Gothic" panose="020B0502020202020204" pitchFamily="34" charset="0"/>
              </a:rPr>
              <a:t>оказание </a:t>
            </a:r>
            <a:r>
              <a:rPr lang="ru-RU" b="1" dirty="0">
                <a:latin typeface="Century Gothic" panose="020B0502020202020204" pitchFamily="34" charset="0"/>
              </a:rPr>
              <a:t>поддержки молодым педагогам </a:t>
            </a:r>
            <a:r>
              <a:rPr lang="ru-RU" dirty="0">
                <a:latin typeface="Century Gothic" panose="020B0502020202020204" pitchFamily="34" charset="0"/>
              </a:rPr>
              <a:t>и реализация программы наставничества педагогических работников;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dirty="0">
                <a:latin typeface="Century Gothic" panose="020B0502020202020204" pitchFamily="34" charset="0"/>
              </a:rPr>
              <a:t>оказание методической помощи педагогическим работникам </a:t>
            </a:r>
            <a:r>
              <a:rPr lang="ru-RU" b="1" dirty="0">
                <a:latin typeface="Century Gothic" panose="020B0502020202020204" pitchFamily="34" charset="0"/>
              </a:rPr>
              <a:t>школ с низкими образовательными результатами</a:t>
            </a:r>
            <a:r>
              <a:rPr lang="ru-RU" dirty="0">
                <a:latin typeface="Century Gothic" panose="020B0502020202020204" pitchFamily="34" charset="0"/>
              </a:rPr>
              <a:t>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14793" y="1270659"/>
            <a:ext cx="1159118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b="1" i="1" dirty="0"/>
              <a:t>пул региональных методистов на базе ЦНППМ, сформированный из числа лиц, прошедших диагностику профессиональных компетенций и повышение квалификации в области методической поддержки педагогических работников.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775447" y="221750"/>
            <a:ext cx="4273234" cy="4435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  <a:spcBef>
                <a:spcPct val="0"/>
              </a:spcBef>
              <a:defRPr/>
            </a:pPr>
            <a:r>
              <a:rPr lang="ru-RU" sz="2800" b="1" dirty="0" smtClean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Субъекты РСНМС </a:t>
            </a:r>
          </a:p>
        </p:txBody>
      </p:sp>
    </p:spTree>
    <p:extLst>
      <p:ext uri="{BB962C8B-B14F-4D97-AF65-F5344CB8AC3E}">
        <p14:creationId xmlns:p14="http://schemas.microsoft.com/office/powerpoint/2010/main" val="3378518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2096549" cy="887002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445633" y="2156131"/>
            <a:ext cx="11379608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000" dirty="0" smtClean="0">
                <a:latin typeface="Century Gothic" panose="020B0502020202020204" pitchFamily="34" charset="0"/>
              </a:rPr>
              <a:t>создаёт </a:t>
            </a:r>
            <a:r>
              <a:rPr lang="ru-RU" sz="2000" b="1" dirty="0">
                <a:latin typeface="Century Gothic" panose="020B0502020202020204" pitchFamily="34" charset="0"/>
              </a:rPr>
              <a:t>образовательную среду </a:t>
            </a:r>
            <a:r>
              <a:rPr lang="ru-RU" sz="2000" dirty="0">
                <a:latin typeface="Century Gothic" panose="020B0502020202020204" pitchFamily="34" charset="0"/>
              </a:rPr>
              <a:t>для проявления творческой активности педагогических работников, развития профессиональных компетенций и преодоления профессиональных дефицитов;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000" dirty="0" smtClean="0">
                <a:latin typeface="Century Gothic" panose="020B0502020202020204" pitchFamily="34" charset="0"/>
              </a:rPr>
              <a:t>создаёт </a:t>
            </a:r>
            <a:r>
              <a:rPr lang="ru-RU" sz="2000" dirty="0">
                <a:latin typeface="Century Gothic" panose="020B0502020202020204" pitchFamily="34" charset="0"/>
              </a:rPr>
              <a:t>условия для предъявления, </a:t>
            </a:r>
            <a:r>
              <a:rPr lang="ru-RU" sz="2000" b="1" dirty="0">
                <a:latin typeface="Century Gothic" panose="020B0502020202020204" pitchFamily="34" charset="0"/>
              </a:rPr>
              <a:t>анализа и обобщения опыта </a:t>
            </a:r>
            <a:r>
              <a:rPr lang="ru-RU" sz="2000" dirty="0">
                <a:latin typeface="Century Gothic" panose="020B0502020202020204" pitchFamily="34" charset="0"/>
              </a:rPr>
              <a:t>в рамках единого информационно-методического пространства для совместной деятельности профессионального сообщества региональной системы образования;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000" dirty="0" smtClean="0">
                <a:latin typeface="Century Gothic" panose="020B0502020202020204" pitchFamily="34" charset="0"/>
              </a:rPr>
              <a:t>осуществляет </a:t>
            </a:r>
            <a:r>
              <a:rPr lang="ru-RU" sz="2000" b="1" dirty="0">
                <a:latin typeface="Century Gothic" panose="020B0502020202020204" pitchFamily="34" charset="0"/>
              </a:rPr>
              <a:t>развитие горизонтального обучения </a:t>
            </a:r>
            <a:r>
              <a:rPr lang="ru-RU" sz="2000" dirty="0">
                <a:latin typeface="Century Gothic" panose="020B0502020202020204" pitchFamily="34" charset="0"/>
              </a:rPr>
              <a:t>педагогических работников;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000" dirty="0" smtClean="0">
                <a:latin typeface="Century Gothic" panose="020B0502020202020204" pitchFamily="34" charset="0"/>
              </a:rPr>
              <a:t>обеспечивает </a:t>
            </a:r>
            <a:r>
              <a:rPr lang="ru-RU" sz="2000" b="1" dirty="0">
                <a:latin typeface="Century Gothic" panose="020B0502020202020204" pitchFamily="34" charset="0"/>
              </a:rPr>
              <a:t>развитие мобильности </a:t>
            </a:r>
            <a:r>
              <a:rPr lang="ru-RU" sz="2000" dirty="0">
                <a:latin typeface="Century Gothic" panose="020B0502020202020204" pitchFamily="34" charset="0"/>
              </a:rPr>
              <a:t>педагогических </a:t>
            </a:r>
            <a:r>
              <a:rPr lang="ru-RU" sz="2000" b="1" dirty="0">
                <a:latin typeface="Century Gothic" panose="020B0502020202020204" pitchFamily="34" charset="0"/>
              </a:rPr>
              <a:t>ресурсов</a:t>
            </a:r>
            <a:r>
              <a:rPr lang="ru-RU" sz="2000" dirty="0">
                <a:latin typeface="Century Gothic" panose="020B0502020202020204" pitchFamily="34" charset="0"/>
              </a:rPr>
              <a:t> путем взаимодействия с коллегами образовательных организаций региона с использованием открытых, бесплатных и свободных электронных ресурсов;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000" dirty="0" smtClean="0">
                <a:latin typeface="Century Gothic" panose="020B0502020202020204" pitchFamily="34" charset="0"/>
              </a:rPr>
              <a:t>обеспечивает </a:t>
            </a:r>
            <a:r>
              <a:rPr lang="ru-RU" sz="2000" dirty="0">
                <a:latin typeface="Century Gothic" panose="020B0502020202020204" pitchFamily="34" charset="0"/>
              </a:rPr>
              <a:t>распространение </a:t>
            </a:r>
            <a:r>
              <a:rPr lang="ru-RU" sz="2000" b="1" dirty="0">
                <a:latin typeface="Century Gothic" panose="020B0502020202020204" pitchFamily="34" charset="0"/>
              </a:rPr>
              <a:t>успешных практик </a:t>
            </a:r>
            <a:r>
              <a:rPr lang="ru-RU" sz="2000" dirty="0">
                <a:latin typeface="Century Gothic" panose="020B0502020202020204" pitchFamily="34" charset="0"/>
              </a:rPr>
              <a:t>образовательной деятельности внутри профессиональных сообществ педагогов и руководителей образовательных организаций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998820" y="443501"/>
            <a:ext cx="4273234" cy="4435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  <a:spcBef>
                <a:spcPct val="0"/>
              </a:spcBef>
              <a:defRPr/>
            </a:pPr>
            <a:r>
              <a:rPr lang="ru-RU" sz="2800" b="1" dirty="0" smtClean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Субъекты РСНМС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222226" y="1295092"/>
            <a:ext cx="782642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latin typeface="Century Gothic" panose="020B0502020202020204" pitchFamily="34" charset="0"/>
                <a:ea typeface="Times New Roman" panose="02020603050405020304" pitchFamily="18" charset="0"/>
              </a:rPr>
              <a:t>Региональное сетевое методическое объединение работников образования Костромской области </a:t>
            </a:r>
            <a:r>
              <a:rPr lang="ru-RU" sz="2000" b="1" dirty="0" smtClean="0">
                <a:latin typeface="Century Gothic" panose="020B0502020202020204" pitchFamily="34" charset="0"/>
                <a:ea typeface="Times New Roman" panose="02020603050405020304" pitchFamily="18" charset="0"/>
              </a:rPr>
              <a:t>(РСМО)</a:t>
            </a:r>
            <a:endParaRPr lang="ru-RU" sz="2000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0492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2096549" cy="88700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407801" y="443501"/>
            <a:ext cx="9417440" cy="7817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lnSpc>
                <a:spcPct val="80000"/>
              </a:lnSpc>
              <a:spcBef>
                <a:spcPct val="0"/>
              </a:spcBef>
              <a:defRPr/>
            </a:pPr>
            <a:r>
              <a:rPr lang="ru-RU" sz="2800" b="1" dirty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Основные направления деятельности </a:t>
            </a:r>
            <a:r>
              <a:rPr lang="ru-RU" sz="2800" b="1" dirty="0" smtClean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ЕФСНМС </a:t>
            </a:r>
            <a:r>
              <a:rPr lang="ru-RU" sz="2800" b="1" dirty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на муниципальном уровне: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689548" y="1674957"/>
            <a:ext cx="10999744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000" b="1" dirty="0">
                <a:latin typeface="Century Gothic" panose="020B0502020202020204" pitchFamily="34" charset="0"/>
              </a:rPr>
              <a:t>сопровождение персональных траекторий </a:t>
            </a:r>
            <a:r>
              <a:rPr lang="ru-RU" sz="2000" dirty="0">
                <a:latin typeface="Century Gothic" panose="020B0502020202020204" pitchFamily="34" charset="0"/>
              </a:rPr>
              <a:t>профессионального развития педагогов;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000" b="1" dirty="0">
                <a:latin typeface="Century Gothic" panose="020B0502020202020204" pitchFamily="34" charset="0"/>
              </a:rPr>
              <a:t>информирование</a:t>
            </a:r>
            <a:r>
              <a:rPr lang="ru-RU" sz="2000" dirty="0">
                <a:latin typeface="Century Gothic" panose="020B0502020202020204" pitchFamily="34" charset="0"/>
              </a:rPr>
              <a:t> педагогических работников об инновационных формах обучения;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000" b="1" dirty="0">
                <a:latin typeface="Century Gothic" panose="020B0502020202020204" pitchFamily="34" charset="0"/>
              </a:rPr>
              <a:t>изучение запросов</a:t>
            </a:r>
            <a:r>
              <a:rPr lang="ru-RU" sz="2000" dirty="0">
                <a:latin typeface="Century Gothic" panose="020B0502020202020204" pitchFamily="34" charset="0"/>
              </a:rPr>
              <a:t>, методическое сопровождение и оказание практической помощи педагогическим работникам;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000" b="1" dirty="0">
                <a:latin typeface="Century Gothic" panose="020B0502020202020204" pitchFamily="34" charset="0"/>
              </a:rPr>
              <a:t>стимулирование участия </a:t>
            </a:r>
            <a:r>
              <a:rPr lang="ru-RU" sz="2000" dirty="0">
                <a:latin typeface="Century Gothic" panose="020B0502020202020204" pitchFamily="34" charset="0"/>
              </a:rPr>
              <a:t>педагогических работников в деятельности профессиональных ассоциаций, сопровождение деятельности объединений педагогов, способствующих их профессиональному развитию, с учетом конкретной ситуации в образовательной организации для обеспечения возможности каждому педагогу повысить свой профессиональный уровень;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000" dirty="0">
                <a:latin typeface="Century Gothic" panose="020B0502020202020204" pitchFamily="34" charset="0"/>
              </a:rPr>
              <a:t>организация </a:t>
            </a:r>
            <a:r>
              <a:rPr lang="ru-RU" sz="2000" b="1" dirty="0">
                <a:latin typeface="Century Gothic" panose="020B0502020202020204" pitchFamily="34" charset="0"/>
              </a:rPr>
              <a:t>взаимодействия и </a:t>
            </a:r>
            <a:r>
              <a:rPr lang="ru-RU" sz="2000" b="1" dirty="0" err="1">
                <a:latin typeface="Century Gothic" panose="020B0502020202020204" pitchFamily="34" charset="0"/>
              </a:rPr>
              <a:t>взаимообучения</a:t>
            </a:r>
            <a:r>
              <a:rPr lang="ru-RU" sz="2000" dirty="0">
                <a:latin typeface="Century Gothic" panose="020B0502020202020204" pitchFamily="34" charset="0"/>
              </a:rPr>
              <a:t> работников образования;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000" dirty="0">
                <a:latin typeface="Century Gothic" panose="020B0502020202020204" pitchFamily="34" charset="0"/>
              </a:rPr>
              <a:t>помощь педагогам в обобщении и </a:t>
            </a:r>
            <a:r>
              <a:rPr lang="ru-RU" sz="2000" b="1" dirty="0">
                <a:latin typeface="Century Gothic" panose="020B0502020202020204" pitchFamily="34" charset="0"/>
              </a:rPr>
              <a:t>презентации</a:t>
            </a:r>
            <a:r>
              <a:rPr lang="ru-RU" sz="2000" dirty="0">
                <a:latin typeface="Century Gothic" panose="020B0502020202020204" pitchFamily="34" charset="0"/>
              </a:rPr>
              <a:t> своего </a:t>
            </a:r>
            <a:r>
              <a:rPr lang="ru-RU" sz="2000" b="1" dirty="0">
                <a:latin typeface="Century Gothic" panose="020B0502020202020204" pitchFamily="34" charset="0"/>
              </a:rPr>
              <a:t>опыта работы</a:t>
            </a:r>
            <a:r>
              <a:rPr lang="ru-RU" sz="2000" dirty="0">
                <a:latin typeface="Century Gothic" panose="020B0502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13222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2096549" cy="88700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780212" y="4994004"/>
            <a:ext cx="94174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lnSpc>
                <a:spcPct val="80000"/>
              </a:lnSpc>
              <a:spcBef>
                <a:spcPct val="0"/>
              </a:spcBef>
              <a:defRPr/>
            </a:pPr>
            <a:r>
              <a:rPr lang="ru-RU" sz="2000" b="1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Муниципальная методическая служба (ММС)</a:t>
            </a:r>
            <a:endParaRPr lang="ru-RU" sz="2000" b="1" dirty="0"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953223" y="1768849"/>
            <a:ext cx="1070705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dirty="0" smtClean="0">
                <a:latin typeface="Century Gothic" panose="020B0502020202020204" pitchFamily="34" charset="0"/>
              </a:rPr>
              <a:t>обеспечивает </a:t>
            </a:r>
            <a:r>
              <a:rPr lang="ru-RU" dirty="0" err="1">
                <a:latin typeface="Century Gothic" panose="020B0502020202020204" pitchFamily="34" charset="0"/>
              </a:rPr>
              <a:t>фасилитацию</a:t>
            </a:r>
            <a:r>
              <a:rPr lang="ru-RU" dirty="0">
                <a:latin typeface="Century Gothic" panose="020B0502020202020204" pitchFamily="34" charset="0"/>
              </a:rPr>
              <a:t> </a:t>
            </a:r>
            <a:r>
              <a:rPr lang="ru-RU" b="1" dirty="0">
                <a:latin typeface="Century Gothic" panose="020B0502020202020204" pitchFamily="34" charset="0"/>
              </a:rPr>
              <a:t>переноса</a:t>
            </a:r>
            <a:r>
              <a:rPr lang="ru-RU" dirty="0">
                <a:latin typeface="Century Gothic" panose="020B0502020202020204" pitchFamily="34" charset="0"/>
              </a:rPr>
              <a:t> приобретенных в ходе освоения индивидуальных образовательных маршрутов </a:t>
            </a:r>
            <a:r>
              <a:rPr lang="ru-RU" b="1" dirty="0">
                <a:latin typeface="Century Gothic" panose="020B0502020202020204" pitchFamily="34" charset="0"/>
              </a:rPr>
              <a:t>компетенций</a:t>
            </a:r>
            <a:r>
              <a:rPr lang="ru-RU" dirty="0">
                <a:latin typeface="Century Gothic" panose="020B0502020202020204" pitchFamily="34" charset="0"/>
              </a:rPr>
              <a:t> </a:t>
            </a:r>
            <a:r>
              <a:rPr lang="ru-RU" b="1" dirty="0">
                <a:latin typeface="Century Gothic" panose="020B0502020202020204" pitchFamily="34" charset="0"/>
              </a:rPr>
              <a:t>в</a:t>
            </a:r>
            <a:r>
              <a:rPr lang="ru-RU" dirty="0">
                <a:latin typeface="Century Gothic" panose="020B0502020202020204" pitchFamily="34" charset="0"/>
              </a:rPr>
              <a:t> реальную педагогическую </a:t>
            </a:r>
            <a:r>
              <a:rPr lang="ru-RU" b="1" dirty="0">
                <a:latin typeface="Century Gothic" panose="020B0502020202020204" pitchFamily="34" charset="0"/>
              </a:rPr>
              <a:t>практику</a:t>
            </a:r>
            <a:r>
              <a:rPr lang="ru-RU" dirty="0">
                <a:latin typeface="Century Gothic" panose="020B0502020202020204" pitchFamily="34" charset="0"/>
              </a:rPr>
              <a:t> во взаимодействии с ЦНППМ (в формате стажировок, мастер-классов, организация обмена опытом, посещения учебных занятий педагогических работников);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dirty="0" smtClean="0">
                <a:latin typeface="Century Gothic" panose="020B0502020202020204" pitchFamily="34" charset="0"/>
              </a:rPr>
              <a:t>обеспечивает </a:t>
            </a:r>
            <a:r>
              <a:rPr lang="ru-RU" b="1" dirty="0">
                <a:latin typeface="Century Gothic" panose="020B0502020202020204" pitchFamily="34" charset="0"/>
              </a:rPr>
              <a:t>изучение запросов </a:t>
            </a:r>
            <a:r>
              <a:rPr lang="ru-RU" dirty="0">
                <a:latin typeface="Century Gothic" panose="020B0502020202020204" pitchFamily="34" charset="0"/>
              </a:rPr>
              <a:t>и оказание практической помощи педагогическим работникам;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b="1" dirty="0" smtClean="0">
                <a:latin typeface="Century Gothic" panose="020B0502020202020204" pitchFamily="34" charset="0"/>
              </a:rPr>
              <a:t>координирует</a:t>
            </a:r>
            <a:r>
              <a:rPr lang="ru-RU" dirty="0" smtClean="0">
                <a:latin typeface="Century Gothic" panose="020B0502020202020204" pitchFamily="34" charset="0"/>
              </a:rPr>
              <a:t> </a:t>
            </a:r>
            <a:r>
              <a:rPr lang="ru-RU" b="1" dirty="0">
                <a:latin typeface="Century Gothic" panose="020B0502020202020204" pitchFamily="34" charset="0"/>
              </a:rPr>
              <a:t>методическую работу </a:t>
            </a:r>
            <a:r>
              <a:rPr lang="ru-RU" dirty="0">
                <a:latin typeface="Century Gothic" panose="020B0502020202020204" pitchFamily="34" charset="0"/>
              </a:rPr>
              <a:t>и формирует методическую инфраструктуру </a:t>
            </a:r>
            <a:r>
              <a:rPr lang="ru-RU" b="1" dirty="0">
                <a:latin typeface="Century Gothic" panose="020B0502020202020204" pitchFamily="34" charset="0"/>
              </a:rPr>
              <a:t>муниципальной системы образования </a:t>
            </a:r>
            <a:r>
              <a:rPr lang="ru-RU" dirty="0">
                <a:latin typeface="Century Gothic" panose="020B0502020202020204" pitchFamily="34" charset="0"/>
              </a:rPr>
              <a:t>для сопровождения профессиональной деятельности педагогических работников и управленческих кадров, образовательных организаций.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998820" y="443501"/>
            <a:ext cx="4273234" cy="4435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  <a:spcBef>
                <a:spcPct val="0"/>
              </a:spcBef>
              <a:defRPr/>
            </a:pPr>
            <a:r>
              <a:rPr lang="ru-RU" sz="2800" b="1" dirty="0" smtClean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Субъекты РСНМС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780212" y="1249835"/>
            <a:ext cx="94174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lnSpc>
                <a:spcPct val="80000"/>
              </a:lnSpc>
              <a:spcBef>
                <a:spcPct val="0"/>
              </a:spcBef>
              <a:defRPr/>
            </a:pPr>
            <a:r>
              <a:rPr lang="ru-RU" sz="2000" b="1" dirty="0">
                <a:latin typeface="Century Gothic" panose="020B0502020202020204" pitchFamily="34" charset="0"/>
                <a:cs typeface="Arial" panose="020B0604020202020204" pitchFamily="34" charset="0"/>
              </a:rPr>
              <a:t>Муниципальные методические объединения 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953223" y="5332558"/>
            <a:ext cx="1070705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dirty="0" smtClean="0">
                <a:latin typeface="Century Gothic" panose="020B0502020202020204" pitchFamily="34" charset="0"/>
              </a:rPr>
              <a:t>осуществляют </a:t>
            </a:r>
            <a:r>
              <a:rPr lang="ru-RU" b="1" dirty="0">
                <a:latin typeface="Century Gothic" panose="020B0502020202020204" pitchFamily="34" charset="0"/>
              </a:rPr>
              <a:t>методическую поддержку </a:t>
            </a:r>
            <a:r>
              <a:rPr lang="ru-RU" dirty="0">
                <a:latin typeface="Century Gothic" panose="020B0502020202020204" pitchFamily="34" charset="0"/>
              </a:rPr>
              <a:t>педагогических работников по наиболее актуальным вопросам обучения и воспитания;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dirty="0" smtClean="0">
                <a:latin typeface="Century Gothic" panose="020B0502020202020204" pitchFamily="34" charset="0"/>
              </a:rPr>
              <a:t>создают </a:t>
            </a:r>
            <a:r>
              <a:rPr lang="ru-RU" dirty="0">
                <a:latin typeface="Century Gothic" panose="020B0502020202020204" pitchFamily="34" charset="0"/>
              </a:rPr>
              <a:t>среду для </a:t>
            </a:r>
            <a:r>
              <a:rPr lang="ru-RU" b="1" dirty="0">
                <a:latin typeface="Century Gothic" panose="020B0502020202020204" pitchFamily="34" charset="0"/>
              </a:rPr>
              <a:t>мотивации</a:t>
            </a:r>
            <a:r>
              <a:rPr lang="ru-RU" dirty="0">
                <a:latin typeface="Century Gothic" panose="020B0502020202020204" pitchFamily="34" charset="0"/>
              </a:rPr>
              <a:t> педагогических работников к непрерывному совершенствованию и с</a:t>
            </a:r>
            <a:r>
              <a:rPr lang="ru-RU" b="1" dirty="0">
                <a:latin typeface="Century Gothic" panose="020B0502020202020204" pitchFamily="34" charset="0"/>
              </a:rPr>
              <a:t>аморазвитию</a:t>
            </a:r>
            <a:r>
              <a:rPr lang="ru-RU" dirty="0">
                <a:latin typeface="Century Gothic" panose="020B0502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97981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2096549" cy="88700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780212" y="1249835"/>
            <a:ext cx="94174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lnSpc>
                <a:spcPct val="80000"/>
              </a:lnSpc>
              <a:spcBef>
                <a:spcPct val="0"/>
              </a:spcBef>
              <a:defRPr/>
            </a:pPr>
            <a:r>
              <a:rPr lang="ru-RU" sz="2000" b="1" dirty="0">
                <a:latin typeface="Century Gothic" panose="020B0502020202020204" pitchFamily="34" charset="0"/>
                <a:cs typeface="Arial" panose="020B0604020202020204" pitchFamily="34" charset="0"/>
              </a:rPr>
              <a:t>Методический (научно-методический) совет образовательной организации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940307" y="2049712"/>
            <a:ext cx="1070705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dirty="0" smtClean="0">
                <a:latin typeface="Century Gothic" panose="020B0502020202020204" pitchFamily="34" charset="0"/>
              </a:rPr>
              <a:t>обеспечивает </a:t>
            </a:r>
            <a:r>
              <a:rPr lang="ru-RU" b="1" dirty="0">
                <a:latin typeface="Century Gothic" panose="020B0502020202020204" pitchFamily="34" charset="0"/>
              </a:rPr>
              <a:t>взаимодействие с ММС и ЦНППМ </a:t>
            </a:r>
            <a:r>
              <a:rPr lang="ru-RU" dirty="0">
                <a:latin typeface="Century Gothic" panose="020B0502020202020204" pitchFamily="34" charset="0"/>
              </a:rPr>
              <a:t>в целях организации повышения профессионального мастерства педагогических работников в соответствии с индивидуальными образовательными маршрутами на основе выявленных профессиональных дефицитов;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dirty="0" smtClean="0">
                <a:latin typeface="Century Gothic" panose="020B0502020202020204" pitchFamily="34" charset="0"/>
              </a:rPr>
              <a:t>организует </a:t>
            </a:r>
            <a:r>
              <a:rPr lang="ru-RU" dirty="0">
                <a:latin typeface="Century Gothic" panose="020B0502020202020204" pitchFamily="34" charset="0"/>
              </a:rPr>
              <a:t>и </a:t>
            </a:r>
            <a:r>
              <a:rPr lang="ru-RU" b="1" dirty="0">
                <a:latin typeface="Century Gothic" panose="020B0502020202020204" pitchFamily="34" charset="0"/>
              </a:rPr>
              <a:t>сопровождает деятельность профессиональных объединений </a:t>
            </a:r>
            <a:r>
              <a:rPr lang="ru-RU" dirty="0">
                <a:latin typeface="Century Gothic" panose="020B0502020202020204" pitchFamily="34" charset="0"/>
              </a:rPr>
              <a:t>педагогических работников организации, в том числе создает в образовательной организации профессиональные сообщества (самообучающиеся организации) на основе </a:t>
            </a:r>
            <a:r>
              <a:rPr lang="ru-RU" b="1" dirty="0">
                <a:latin typeface="Century Gothic" panose="020B0502020202020204" pitchFamily="34" charset="0"/>
              </a:rPr>
              <a:t>индивидуальных</a:t>
            </a:r>
            <a:r>
              <a:rPr lang="ru-RU" dirty="0">
                <a:latin typeface="Century Gothic" panose="020B0502020202020204" pitchFamily="34" charset="0"/>
              </a:rPr>
              <a:t> профессиональных профилей каждого педагогического работника;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dirty="0" smtClean="0">
                <a:latin typeface="Century Gothic" panose="020B0502020202020204" pitchFamily="34" charset="0"/>
              </a:rPr>
              <a:t>обеспечивает </a:t>
            </a:r>
            <a:r>
              <a:rPr lang="ru-RU" b="1" dirty="0">
                <a:latin typeface="Century Gothic" panose="020B0502020202020204" pitchFamily="34" charset="0"/>
              </a:rPr>
              <a:t>условия для повышения уровня профессионального мастерства </a:t>
            </a:r>
            <a:r>
              <a:rPr lang="ru-RU" dirty="0">
                <a:latin typeface="Century Gothic" panose="020B0502020202020204" pitchFamily="34" charset="0"/>
              </a:rPr>
              <a:t>педагогических работников, в том числе реализующих программы наставничества;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b="1" dirty="0" smtClean="0">
                <a:latin typeface="Century Gothic" panose="020B0502020202020204" pitchFamily="34" charset="0"/>
              </a:rPr>
              <a:t>проводит </a:t>
            </a:r>
            <a:r>
              <a:rPr lang="ru-RU" dirty="0">
                <a:latin typeface="Century Gothic" panose="020B0502020202020204" pitchFamily="34" charset="0"/>
              </a:rPr>
              <a:t>семинары, мастер-классы, стажировки для освоения педагогическими работниками организации компетенций, необходимых для повышения их профессионального </a:t>
            </a:r>
            <a:r>
              <a:rPr lang="ru-RU" dirty="0" smtClean="0">
                <a:latin typeface="Century Gothic" panose="020B0502020202020204" pitchFamily="34" charset="0"/>
              </a:rPr>
              <a:t>мастерства.</a:t>
            </a:r>
            <a:endParaRPr lang="ru-RU" dirty="0">
              <a:latin typeface="Century Gothic" panose="020B0502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998820" y="443501"/>
            <a:ext cx="4273234" cy="4435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  <a:spcBef>
                <a:spcPct val="0"/>
              </a:spcBef>
              <a:defRPr/>
            </a:pPr>
            <a:r>
              <a:rPr lang="ru-RU" sz="2800" b="1" dirty="0" smtClean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Субъекты РСНМС </a:t>
            </a:r>
          </a:p>
        </p:txBody>
      </p:sp>
    </p:spTree>
    <p:extLst>
      <p:ext uri="{BB962C8B-B14F-4D97-AF65-F5344CB8AC3E}">
        <p14:creationId xmlns:p14="http://schemas.microsoft.com/office/powerpoint/2010/main" val="27524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2096549" cy="88700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825183" y="1068418"/>
            <a:ext cx="94174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lnSpc>
                <a:spcPct val="80000"/>
              </a:lnSpc>
              <a:spcBef>
                <a:spcPct val="0"/>
              </a:spcBef>
              <a:defRPr/>
            </a:pPr>
            <a:r>
              <a:rPr lang="ru-RU" sz="2000" b="1" dirty="0">
                <a:latin typeface="Century Gothic" panose="020B0502020202020204" pitchFamily="34" charset="0"/>
                <a:cs typeface="Arial" panose="020B0604020202020204" pitchFamily="34" charset="0"/>
              </a:rPr>
              <a:t>Методические объединения, профессиональные объединения педагогических работников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781912" y="1838884"/>
            <a:ext cx="1070705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dirty="0">
                <a:latin typeface="Century Gothic" panose="020B0502020202020204" pitchFamily="34" charset="0"/>
              </a:rPr>
              <a:t>создают </a:t>
            </a:r>
            <a:r>
              <a:rPr lang="ru-RU" b="1" dirty="0">
                <a:latin typeface="Century Gothic" panose="020B0502020202020204" pitchFamily="34" charset="0"/>
              </a:rPr>
              <a:t>образовательную среду </a:t>
            </a:r>
            <a:r>
              <a:rPr lang="ru-RU" dirty="0">
                <a:latin typeface="Century Gothic" panose="020B0502020202020204" pitchFamily="34" charset="0"/>
              </a:rPr>
              <a:t>для проявления творческой активности педагогических работников, </a:t>
            </a:r>
            <a:r>
              <a:rPr lang="ru-RU" b="1" dirty="0">
                <a:latin typeface="Century Gothic" panose="020B0502020202020204" pitchFamily="34" charset="0"/>
              </a:rPr>
              <a:t>развития профессиональных компетенций </a:t>
            </a:r>
            <a:r>
              <a:rPr lang="ru-RU" dirty="0">
                <a:latin typeface="Century Gothic" panose="020B0502020202020204" pitchFamily="34" charset="0"/>
              </a:rPr>
              <a:t>и преодоления профессиональных дефицитов;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dirty="0" smtClean="0">
                <a:latin typeface="Century Gothic" panose="020B0502020202020204" pitchFamily="34" charset="0"/>
              </a:rPr>
              <a:t>организуют </a:t>
            </a:r>
            <a:r>
              <a:rPr lang="ru-RU" b="1" dirty="0">
                <a:latin typeface="Century Gothic" panose="020B0502020202020204" pitchFamily="34" charset="0"/>
              </a:rPr>
              <a:t>непрерывное внутрикорпоративное обучение </a:t>
            </a:r>
            <a:r>
              <a:rPr lang="ru-RU" dirty="0">
                <a:latin typeface="Century Gothic" panose="020B0502020202020204" pitchFamily="34" charset="0"/>
              </a:rPr>
              <a:t>в процессе совместного решения актуальных задач организации и возникающих в работе проблем;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dirty="0" smtClean="0">
                <a:latin typeface="Century Gothic" panose="020B0502020202020204" pitchFamily="34" charset="0"/>
              </a:rPr>
              <a:t>организуют </a:t>
            </a:r>
            <a:r>
              <a:rPr lang="ru-RU" dirty="0">
                <a:latin typeface="Century Gothic" panose="020B0502020202020204" pitchFamily="34" charset="0"/>
              </a:rPr>
              <a:t>взаимодействие и </a:t>
            </a:r>
            <a:r>
              <a:rPr lang="ru-RU" b="1" dirty="0">
                <a:latin typeface="Century Gothic" panose="020B0502020202020204" pitchFamily="34" charset="0"/>
              </a:rPr>
              <a:t>«горизонтальное» обучение </a:t>
            </a:r>
            <a:r>
              <a:rPr lang="ru-RU" dirty="0">
                <a:latin typeface="Century Gothic" panose="020B0502020202020204" pitchFamily="34" charset="0"/>
              </a:rPr>
              <a:t>педагогических работников на основе обмена опытом, в том числе реализуют программы наставничества;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dirty="0" smtClean="0">
                <a:latin typeface="Century Gothic" panose="020B0502020202020204" pitchFamily="34" charset="0"/>
              </a:rPr>
              <a:t>оказывают </a:t>
            </a:r>
            <a:r>
              <a:rPr lang="ru-RU" dirty="0">
                <a:latin typeface="Century Gothic" panose="020B0502020202020204" pitchFamily="34" charset="0"/>
              </a:rPr>
              <a:t>помощь педагогическим работникам в обобщении и </a:t>
            </a:r>
            <a:r>
              <a:rPr lang="ru-RU" b="1" dirty="0">
                <a:latin typeface="Century Gothic" panose="020B0502020202020204" pitchFamily="34" charset="0"/>
              </a:rPr>
              <a:t>презентации</a:t>
            </a:r>
            <a:r>
              <a:rPr lang="ru-RU" dirty="0">
                <a:latin typeface="Century Gothic" panose="020B0502020202020204" pitchFamily="34" charset="0"/>
              </a:rPr>
              <a:t> своего </a:t>
            </a:r>
            <a:r>
              <a:rPr lang="ru-RU" b="1" dirty="0">
                <a:latin typeface="Century Gothic" panose="020B0502020202020204" pitchFamily="34" charset="0"/>
              </a:rPr>
              <a:t>опыта </a:t>
            </a:r>
            <a:r>
              <a:rPr lang="ru-RU" b="1" dirty="0" smtClean="0">
                <a:latin typeface="Century Gothic" panose="020B0502020202020204" pitchFamily="34" charset="0"/>
              </a:rPr>
              <a:t>работы</a:t>
            </a:r>
            <a:r>
              <a:rPr lang="ru-RU" dirty="0" smtClean="0">
                <a:latin typeface="Century Gothic" panose="020B0502020202020204" pitchFamily="34" charset="0"/>
              </a:rPr>
              <a:t>.</a:t>
            </a:r>
            <a:endParaRPr lang="ru-RU" dirty="0">
              <a:latin typeface="Century Gothic" panose="020B0502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998820" y="443501"/>
            <a:ext cx="4273234" cy="4435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  <a:spcBef>
                <a:spcPct val="0"/>
              </a:spcBef>
              <a:defRPr/>
            </a:pPr>
            <a:r>
              <a:rPr lang="ru-RU" sz="2800" b="1" dirty="0" smtClean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Субъекты РСНМС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15093" y="4726449"/>
            <a:ext cx="10707050" cy="6832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lnSpc>
                <a:spcPct val="80000"/>
              </a:lnSpc>
              <a:spcBef>
                <a:spcPct val="0"/>
              </a:spcBef>
              <a:defRPr/>
            </a:pPr>
            <a:r>
              <a:rPr lang="ru-RU" sz="2000" b="1" dirty="0">
                <a:latin typeface="Century Gothic" panose="020B0502020202020204" pitchFamily="34" charset="0"/>
                <a:cs typeface="Arial" panose="020B0604020202020204" pitchFamily="34" charset="0"/>
              </a:rPr>
              <a:t>«Пары» педагогов, объединенных на разных </a:t>
            </a:r>
            <a:r>
              <a:rPr lang="ru-RU" sz="2000" b="1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основаниях </a:t>
            </a:r>
          </a:p>
          <a:p>
            <a:pPr lvl="0" algn="ctr">
              <a:lnSpc>
                <a:spcPct val="80000"/>
              </a:lnSpc>
              <a:spcBef>
                <a:spcPct val="0"/>
              </a:spcBef>
              <a:defRPr/>
            </a:pPr>
            <a:r>
              <a:rPr lang="ru-RU" sz="1400" b="1" i="1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(по </a:t>
            </a:r>
            <a:r>
              <a:rPr lang="ru-RU" sz="1400" b="1" i="1" dirty="0">
                <a:latin typeface="Century Gothic" panose="020B0502020202020204" pitchFamily="34" charset="0"/>
                <a:cs typeface="Arial" panose="020B0604020202020204" pitchFamily="34" charset="0"/>
              </a:rPr>
              <a:t>предметному принципу, «наставник – молодой специалист», «учитель, владеющий определенной компетенцией, и учитель, которому необходимо сформировать эту компетенцию</a:t>
            </a:r>
            <a:r>
              <a:rPr lang="ru-RU" sz="1400" b="1" i="1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»)</a:t>
            </a:r>
            <a:endParaRPr lang="ru-RU" sz="1400" b="1" i="1" dirty="0"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81912" y="5785486"/>
            <a:ext cx="1097341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>
                <a:latin typeface="Century Gothic" panose="020B0502020202020204" pitchFamily="34" charset="0"/>
                <a:ea typeface="Times New Roman" panose="02020603050405020304" pitchFamily="18" charset="0"/>
              </a:rPr>
              <a:t>осуществляют </a:t>
            </a:r>
            <a:r>
              <a:rPr lang="ru-RU" b="1" dirty="0">
                <a:latin typeface="Century Gothic" panose="020B0502020202020204" pitchFamily="34" charset="0"/>
                <a:ea typeface="Times New Roman" panose="02020603050405020304" pitchFamily="18" charset="0"/>
              </a:rPr>
              <a:t>«горизонтальное» обучение </a:t>
            </a:r>
            <a:r>
              <a:rPr lang="ru-RU" dirty="0">
                <a:latin typeface="Century Gothic" panose="020B0502020202020204" pitchFamily="34" charset="0"/>
                <a:ea typeface="Times New Roman" panose="02020603050405020304" pitchFamily="18" charset="0"/>
              </a:rPr>
              <a:t>педагогических работников на основе обмена опытом, в том числе реализуют программы наставничества.</a:t>
            </a:r>
            <a:endParaRPr lang="ru-RU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8583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2096549" cy="88700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407801" y="245914"/>
            <a:ext cx="9417440" cy="4370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lnSpc>
                <a:spcPct val="80000"/>
              </a:lnSpc>
              <a:spcBef>
                <a:spcPct val="0"/>
              </a:spcBef>
              <a:defRPr/>
            </a:pPr>
            <a:r>
              <a:rPr lang="ru-RU" sz="2800" b="1" dirty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НОРМАТИВНАЯ ПРАВОВАЯ БАЗА: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314793" y="1354064"/>
            <a:ext cx="11632368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400" dirty="0">
                <a:latin typeface="Century Gothic" panose="020B0502020202020204" pitchFamily="34" charset="0"/>
              </a:rPr>
              <a:t>Указ Президента Российской Федерации от 21 июля 2020 г. № 474 «Об национальных целях развития Российской Федерации на период до 2030 года»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400" dirty="0">
                <a:latin typeface="Century Gothic" panose="020B0502020202020204" pitchFamily="34" charset="0"/>
              </a:rPr>
              <a:t>Распоряжение Правительства Российской Федерации от 31 декабря 2019 г.  № 3273-р «Об утверждении основных принципов национальной системы профессионального роста педагогических работников Российской Федерации, включая национальную систему учительского роста» (с изменениями, внесёнными распоряжением Правительства Российской Федерации от 7 октября 2020 г. № 2580-р)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400" dirty="0">
                <a:latin typeface="Century Gothic" panose="020B0502020202020204" pitchFamily="34" charset="0"/>
              </a:rPr>
              <a:t>Распоряжение Минпросвещения России от 16 декабря 2020 г. № Р-174 «Об утверждении Концепции создания единой федеральной системы научно-методического сопровождения педагогических работников и управленческих кадров»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400" dirty="0">
                <a:latin typeface="Century Gothic" panose="020B0502020202020204" pitchFamily="34" charset="0"/>
              </a:rPr>
              <a:t>Распоряжение Министерства просвещения Российской Федерации от 20 июня 2022 г. № Р-128 « «О внесении изменений в Концепцию создания единой федеральной системы научно-методического сопровождения педагогических работников управленческих кадров, утверждённую Распоряжением Министерства просвещения Российской Федерации от 16 декабря 2020 г. № Р-174»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400" dirty="0">
                <a:latin typeface="Century Gothic" panose="020B0502020202020204" pitchFamily="34" charset="0"/>
              </a:rPr>
              <a:t>Распоряжение Минпросвещения России от 4 февраля 2021 г. «Об утверждении методических рекомендаций по реализации мероприятий по формированию и обеспечению функционирования единой федеральной системы научно-методического сопровождения педагогических работников и управленческих кадров»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400" dirty="0">
                <a:latin typeface="Century Gothic" panose="020B0502020202020204" pitchFamily="34" charset="0"/>
              </a:rPr>
              <a:t>Методические рекомендации для субъектов Российской Федерации по созданию и внедрению региональной системы научно-методического сопровождения педагогических работников и управленческих кадров, утверждённой А.В. </a:t>
            </a:r>
            <a:r>
              <a:rPr lang="ru-RU" sz="1400" dirty="0" err="1">
                <a:latin typeface="Century Gothic" panose="020B0502020202020204" pitchFamily="34" charset="0"/>
              </a:rPr>
              <a:t>Милёхиным</a:t>
            </a:r>
            <a:r>
              <a:rPr lang="ru-RU" sz="1400" dirty="0">
                <a:latin typeface="Century Gothic" panose="020B0502020202020204" pitchFamily="34" charset="0"/>
              </a:rPr>
              <a:t> 30 апреля 2021 г., с дополнениями, направленными письмом ФГАОУ ДПО «Академия Минпросвещения России» от 6 июня 2021 г. № 2163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400" dirty="0">
                <a:latin typeface="Century Gothic" panose="020B0502020202020204" pitchFamily="34" charset="0"/>
              </a:rPr>
              <a:t>Распоряжение Минпросвещения России от 27 августа 2021 г. № Р-201 «Об утверждении методических рекомендаций по порядку и формам диагностики профессиональных дефицитов педагогических работников и управленческих кадров образовательных организаций с возможностью получения индивидуального плана»</a:t>
            </a:r>
          </a:p>
        </p:txBody>
      </p:sp>
    </p:spTree>
    <p:extLst>
      <p:ext uri="{BB962C8B-B14F-4D97-AF65-F5344CB8AC3E}">
        <p14:creationId xmlns:p14="http://schemas.microsoft.com/office/powerpoint/2010/main" val="1296618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2096549" cy="88700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096549" y="231232"/>
            <a:ext cx="990000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  <a:spcBef>
                <a:spcPct val="0"/>
              </a:spcBef>
              <a:defRPr/>
            </a:pPr>
            <a:r>
              <a:rPr lang="ru-RU" sz="2000" b="1" dirty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Региональная </a:t>
            </a:r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модель научно-методического </a:t>
            </a:r>
            <a:r>
              <a:rPr lang="ru-RU" sz="2000" b="1" dirty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сопровождения </a:t>
            </a:r>
          </a:p>
          <a:p>
            <a:pPr algn="ctr">
              <a:lnSpc>
                <a:spcPct val="80000"/>
              </a:lnSpc>
              <a:spcBef>
                <a:spcPct val="0"/>
              </a:spcBef>
              <a:defRPr/>
            </a:pPr>
            <a:r>
              <a:rPr lang="ru-RU" sz="2000" b="1" dirty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педагогов общеобразовательных организаций Костромской области</a:t>
            </a:r>
            <a:endParaRPr lang="ru-RU" sz="2000" b="1" dirty="0" smtClean="0">
              <a:solidFill>
                <a:schemeClr val="accent5">
                  <a:lumMod val="50000"/>
                </a:schemeClr>
              </a:solidFill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336640"/>
            <a:ext cx="1274164" cy="1521360"/>
          </a:xfrm>
          <a:prstGeom prst="rect">
            <a:avLst/>
          </a:prstGeom>
        </p:spPr>
      </p:pic>
      <p:sp>
        <p:nvSpPr>
          <p:cNvPr id="11" name="Прямоугольник 10"/>
          <p:cNvSpPr/>
          <p:nvPr/>
        </p:nvSpPr>
        <p:spPr>
          <a:xfrm>
            <a:off x="626461" y="1096813"/>
            <a:ext cx="5155450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dirty="0"/>
              <a:t>ФГАОУ ДПО «Академия Минпросвещения России»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206826" y="3142395"/>
            <a:ext cx="5779596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dirty="0"/>
              <a:t>Департамент образования и науки Костромской области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4509221" y="1623831"/>
            <a:ext cx="962123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dirty="0"/>
              <a:t>ЦНППМ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168757" y="2148951"/>
            <a:ext cx="2308774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dirty="0" smtClean="0"/>
              <a:t>ОГБОУ ДПО «КОИРО»</a:t>
            </a:r>
            <a:endParaRPr lang="ru-RU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06826" y="1626318"/>
            <a:ext cx="3712555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dirty="0"/>
              <a:t>Региональный методический актив 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206826" y="3633117"/>
            <a:ext cx="5264518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dirty="0"/>
              <a:t>Региональное сетевое методическое объединение 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206826" y="4122581"/>
            <a:ext cx="4719369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dirty="0"/>
              <a:t>Муниципальные методические объединения 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206826" y="2640522"/>
            <a:ext cx="4026615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dirty="0"/>
              <a:t>Муниципальная методическая служба 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206826" y="4632693"/>
            <a:ext cx="5177603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dirty="0"/>
              <a:t>Методические объединения, профессиональные объединения </a:t>
            </a:r>
            <a:r>
              <a:rPr lang="ru-RU" dirty="0" smtClean="0"/>
              <a:t>образовательных организаций</a:t>
            </a:r>
            <a:endParaRPr lang="ru-RU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2754367" y="2162209"/>
            <a:ext cx="4292184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dirty="0"/>
              <a:t>Педагоги образовательных </a:t>
            </a:r>
            <a:r>
              <a:rPr lang="ru-RU" dirty="0" smtClean="0"/>
              <a:t>организаций</a:t>
            </a:r>
            <a:endParaRPr lang="ru-RU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1633928" y="6283862"/>
            <a:ext cx="8728229" cy="40011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ru-RU" sz="2000" b="1" dirty="0" smtClean="0"/>
              <a:t>Отразить взаимодействие всех субъектов РСНМС: направления, формы….</a:t>
            </a:r>
            <a:endParaRPr lang="ru-RU" sz="2000" b="1" dirty="0"/>
          </a:p>
        </p:txBody>
      </p:sp>
      <p:sp>
        <p:nvSpPr>
          <p:cNvPr id="23" name="Прямоугольник 22"/>
          <p:cNvSpPr/>
          <p:nvPr/>
        </p:nvSpPr>
        <p:spPr>
          <a:xfrm>
            <a:off x="7462606" y="1198571"/>
            <a:ext cx="1008609" cy="36933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dirty="0" smtClean="0"/>
              <a:t>запросы</a:t>
            </a:r>
            <a:endParaRPr lang="ru-RU" dirty="0"/>
          </a:p>
        </p:txBody>
      </p:sp>
      <p:sp>
        <p:nvSpPr>
          <p:cNvPr id="24" name="Прямоугольник 23"/>
          <p:cNvSpPr/>
          <p:nvPr/>
        </p:nvSpPr>
        <p:spPr>
          <a:xfrm>
            <a:off x="7951162" y="1942697"/>
            <a:ext cx="681597" cy="36933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dirty="0" smtClean="0"/>
              <a:t>ИОМ</a:t>
            </a:r>
            <a:endParaRPr lang="ru-RU" dirty="0"/>
          </a:p>
        </p:txBody>
      </p:sp>
      <p:sp>
        <p:nvSpPr>
          <p:cNvPr id="25" name="Прямоугольник 24"/>
          <p:cNvSpPr/>
          <p:nvPr/>
        </p:nvSpPr>
        <p:spPr>
          <a:xfrm>
            <a:off x="7599953" y="2531526"/>
            <a:ext cx="3930115" cy="36933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dirty="0" smtClean="0"/>
              <a:t>диагностика, оценка </a:t>
            </a:r>
            <a:r>
              <a:rPr lang="ru-RU" dirty="0" err="1" smtClean="0"/>
              <a:t>проф.дефицитов</a:t>
            </a:r>
            <a:endParaRPr lang="ru-RU" dirty="0"/>
          </a:p>
        </p:txBody>
      </p:sp>
      <p:sp>
        <p:nvSpPr>
          <p:cNvPr id="26" name="Прямоугольник 25"/>
          <p:cNvSpPr/>
          <p:nvPr/>
        </p:nvSpPr>
        <p:spPr>
          <a:xfrm>
            <a:off x="9467738" y="3396132"/>
            <a:ext cx="2060564" cy="36933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dirty="0" smtClean="0"/>
              <a:t>курсы, стажировки</a:t>
            </a:r>
            <a:endParaRPr lang="ru-RU" dirty="0"/>
          </a:p>
        </p:txBody>
      </p:sp>
      <p:sp>
        <p:nvSpPr>
          <p:cNvPr id="27" name="Прямоугольник 26"/>
          <p:cNvSpPr/>
          <p:nvPr/>
        </p:nvSpPr>
        <p:spPr>
          <a:xfrm>
            <a:off x="8998218" y="1227910"/>
            <a:ext cx="2659382" cy="36933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dirty="0" smtClean="0"/>
              <a:t>семинары, консультации</a:t>
            </a:r>
            <a:endParaRPr lang="ru-RU" dirty="0"/>
          </a:p>
        </p:txBody>
      </p:sp>
      <p:sp>
        <p:nvSpPr>
          <p:cNvPr id="28" name="Прямоугольник 27"/>
          <p:cNvSpPr/>
          <p:nvPr/>
        </p:nvSpPr>
        <p:spPr>
          <a:xfrm>
            <a:off x="7294989" y="4911593"/>
            <a:ext cx="2747034" cy="36933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dirty="0" smtClean="0"/>
              <a:t>горизонтальное обучение</a:t>
            </a:r>
            <a:endParaRPr lang="ru-RU" dirty="0"/>
          </a:p>
        </p:txBody>
      </p:sp>
      <p:sp>
        <p:nvSpPr>
          <p:cNvPr id="29" name="Прямоугольник 28"/>
          <p:cNvSpPr/>
          <p:nvPr/>
        </p:nvSpPr>
        <p:spPr>
          <a:xfrm>
            <a:off x="7294989" y="4119327"/>
            <a:ext cx="1762598" cy="36933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dirty="0" smtClean="0"/>
              <a:t>сопровождение</a:t>
            </a:r>
            <a:endParaRPr lang="ru-RU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9827854" y="4343797"/>
            <a:ext cx="1720343" cy="36933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dirty="0" smtClean="0"/>
              <a:t>наставничество</a:t>
            </a:r>
            <a:endParaRPr lang="ru-RU" dirty="0"/>
          </a:p>
        </p:txBody>
      </p:sp>
      <p:sp>
        <p:nvSpPr>
          <p:cNvPr id="31" name="Прямоугольник 30"/>
          <p:cNvSpPr/>
          <p:nvPr/>
        </p:nvSpPr>
        <p:spPr>
          <a:xfrm>
            <a:off x="9382106" y="1837537"/>
            <a:ext cx="2089033" cy="36933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dirty="0" smtClean="0"/>
              <a:t>эффективный опыт</a:t>
            </a:r>
            <a:endParaRPr lang="ru-RU" dirty="0"/>
          </a:p>
        </p:txBody>
      </p:sp>
      <p:sp>
        <p:nvSpPr>
          <p:cNvPr id="32" name="Прямоугольник 31"/>
          <p:cNvSpPr/>
          <p:nvPr/>
        </p:nvSpPr>
        <p:spPr>
          <a:xfrm>
            <a:off x="7012962" y="3327061"/>
            <a:ext cx="1907895" cy="36933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dirty="0" smtClean="0"/>
              <a:t>лучшие практики</a:t>
            </a:r>
            <a:endParaRPr lang="ru-RU" dirty="0"/>
          </a:p>
        </p:txBody>
      </p:sp>
      <p:sp>
        <p:nvSpPr>
          <p:cNvPr id="33" name="Прямоугольник 32"/>
          <p:cNvSpPr/>
          <p:nvPr/>
        </p:nvSpPr>
        <p:spPr>
          <a:xfrm>
            <a:off x="8205954" y="5489926"/>
            <a:ext cx="3113673" cy="36933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dirty="0" smtClean="0"/>
              <a:t>профессиональные конкурсы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99056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3"/>
          <a:srcRect l="8470" t="11567" r="10628" b="6248"/>
          <a:stretch/>
        </p:blipFill>
        <p:spPr>
          <a:xfrm>
            <a:off x="-1" y="0"/>
            <a:ext cx="1219200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5513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2096549" cy="88700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144093" y="268837"/>
            <a:ext cx="7687956" cy="53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lnSpc>
                <a:spcPct val="80000"/>
              </a:lnSpc>
              <a:spcBef>
                <a:spcPct val="0"/>
              </a:spcBef>
              <a:defRPr/>
            </a:pPr>
            <a:r>
              <a:rPr lang="ru-RU" sz="3600" b="1" dirty="0" smtClean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Цель ЕФСНМС</a:t>
            </a:r>
            <a:endParaRPr lang="ru-RU" sz="3600" b="1" dirty="0">
              <a:solidFill>
                <a:schemeClr val="accent5">
                  <a:lumMod val="50000"/>
                </a:schemeClr>
              </a:solidFill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64760" y="1022840"/>
            <a:ext cx="1167234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latin typeface="Century Gothic" panose="020B0502020202020204" pitchFamily="34" charset="0"/>
              </a:rPr>
              <a:t>создание </a:t>
            </a:r>
            <a:r>
              <a:rPr lang="ru-RU" b="1" dirty="0">
                <a:latin typeface="Century Gothic" panose="020B0502020202020204" pitchFamily="34" charset="0"/>
              </a:rPr>
              <a:t>единого</a:t>
            </a:r>
            <a:r>
              <a:rPr lang="ru-RU" dirty="0">
                <a:latin typeface="Century Gothic" panose="020B0502020202020204" pitchFamily="34" charset="0"/>
              </a:rPr>
              <a:t> </a:t>
            </a:r>
            <a:r>
              <a:rPr lang="ru-RU" b="1" dirty="0">
                <a:latin typeface="Century Gothic" panose="020B0502020202020204" pitchFamily="34" charset="0"/>
              </a:rPr>
              <a:t>научно-методического пространства </a:t>
            </a:r>
            <a:r>
              <a:rPr lang="ru-RU" dirty="0">
                <a:latin typeface="Century Gothic" panose="020B0502020202020204" pitchFamily="34" charset="0"/>
              </a:rPr>
              <a:t>в сфере повышения квалификации, профессиональной переподготовки и непрерывного развития профессионального мастерства педагогических работников и управленческих кадров в соответствии с приоритетными задачами в области образования.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57831" y="2290798"/>
            <a:ext cx="11460481" cy="5466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lnSpc>
                <a:spcPct val="80000"/>
              </a:lnSpc>
              <a:spcBef>
                <a:spcPct val="0"/>
              </a:spcBef>
              <a:defRPr/>
            </a:pPr>
            <a:r>
              <a:rPr lang="ru-RU" sz="3600" b="1" dirty="0" smtClean="0">
                <a:solidFill>
                  <a:schemeClr val="accent5">
                    <a:lumMod val="50000"/>
                  </a:schemeClr>
                </a:solidFill>
                <a:latin typeface="+mj-lt"/>
                <a:cs typeface="Arial" panose="020B0604020202020204" pitchFamily="34" charset="0"/>
              </a:rPr>
              <a:t>Концепция </a:t>
            </a:r>
            <a:r>
              <a:rPr lang="ru-RU" sz="3600" b="1" dirty="0">
                <a:solidFill>
                  <a:schemeClr val="accent5">
                    <a:lumMod val="50000"/>
                  </a:schemeClr>
                </a:solidFill>
                <a:latin typeface="+mj-lt"/>
                <a:cs typeface="Arial" panose="020B0604020202020204" pitchFamily="34" charset="0"/>
              </a:rPr>
              <a:t>создания  </a:t>
            </a:r>
            <a:r>
              <a:rPr lang="ru-RU" sz="3600" b="1" dirty="0" smtClean="0">
                <a:solidFill>
                  <a:schemeClr val="accent5">
                    <a:lumMod val="50000"/>
                  </a:schemeClr>
                </a:solidFill>
                <a:latin typeface="+mj-lt"/>
                <a:cs typeface="Arial" panose="020B0604020202020204" pitchFamily="34" charset="0"/>
              </a:rPr>
              <a:t>ЕФСНМС</a:t>
            </a:r>
            <a:endParaRPr lang="ru-RU" sz="3600" b="1" dirty="0">
              <a:solidFill>
                <a:schemeClr val="accent5">
                  <a:lumMod val="50000"/>
                </a:schemeClr>
              </a:solidFill>
              <a:latin typeface="+mj-lt"/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64760" y="3809899"/>
            <a:ext cx="1156741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latin typeface="Century Gothic" panose="020B0502020202020204" pitchFamily="34" charset="0"/>
              </a:rPr>
              <a:t>Методологическая основа Концепции:</a:t>
            </a:r>
            <a:endParaRPr lang="ru-RU" dirty="0">
              <a:latin typeface="Century Gothic" panose="020B0502020202020204" pitchFamily="34" charset="0"/>
            </a:endParaRPr>
          </a:p>
          <a:p>
            <a:pPr algn="just"/>
            <a:r>
              <a:rPr lang="ru-RU" dirty="0">
                <a:latin typeface="Century Gothic" panose="020B0502020202020204" pitchFamily="34" charset="0"/>
              </a:rPr>
              <a:t>- </a:t>
            </a:r>
            <a:r>
              <a:rPr lang="ru-RU" b="1" dirty="0">
                <a:latin typeface="Century Gothic" panose="020B0502020202020204" pitchFamily="34" charset="0"/>
              </a:rPr>
              <a:t>системный подход</a:t>
            </a:r>
            <a:r>
              <a:rPr lang="ru-RU" dirty="0">
                <a:latin typeface="Century Gothic" panose="020B0502020202020204" pitchFamily="34" charset="0"/>
              </a:rPr>
              <a:t>, отражающий связи между структурными элементами и </a:t>
            </a:r>
            <a:r>
              <a:rPr lang="ru-RU" dirty="0" smtClean="0">
                <a:latin typeface="Century Gothic" panose="020B0502020202020204" pitchFamily="34" charset="0"/>
              </a:rPr>
              <a:t>функциональными </a:t>
            </a:r>
            <a:r>
              <a:rPr lang="ru-RU" dirty="0">
                <a:latin typeface="Century Gothic" panose="020B0502020202020204" pitchFamily="34" charset="0"/>
              </a:rPr>
              <a:t>компонентами Системы;</a:t>
            </a:r>
          </a:p>
          <a:p>
            <a:pPr algn="just"/>
            <a:r>
              <a:rPr lang="ru-RU" dirty="0">
                <a:latin typeface="Century Gothic" panose="020B0502020202020204" pitchFamily="34" charset="0"/>
              </a:rPr>
              <a:t>- </a:t>
            </a:r>
            <a:r>
              <a:rPr lang="ru-RU" b="1" dirty="0">
                <a:latin typeface="Century Gothic" panose="020B0502020202020204" pitchFamily="34" charset="0"/>
              </a:rPr>
              <a:t>личностно ориентированный подход</a:t>
            </a:r>
            <a:r>
              <a:rPr lang="ru-RU" dirty="0">
                <a:latin typeface="Century Gothic" panose="020B0502020202020204" pitchFamily="34" charset="0"/>
              </a:rPr>
              <a:t>, предполагающий ориентацию на </a:t>
            </a:r>
            <a:r>
              <a:rPr lang="ru-RU" dirty="0" smtClean="0">
                <a:latin typeface="Century Gothic" panose="020B0502020202020204" pitchFamily="34" charset="0"/>
              </a:rPr>
              <a:t>личность </a:t>
            </a:r>
            <a:r>
              <a:rPr lang="ru-RU" dirty="0">
                <a:latin typeface="Century Gothic" panose="020B0502020202020204" pitchFamily="34" charset="0"/>
              </a:rPr>
              <a:t>педагогического работника, а также управленческих кадров как </a:t>
            </a:r>
            <a:r>
              <a:rPr lang="ru-RU" dirty="0" smtClean="0">
                <a:latin typeface="Century Gothic" panose="020B0502020202020204" pitchFamily="34" charset="0"/>
              </a:rPr>
              <a:t>субъектов непрерывного </a:t>
            </a:r>
            <a:r>
              <a:rPr lang="ru-RU" dirty="0">
                <a:latin typeface="Century Gothic" panose="020B0502020202020204" pitchFamily="34" charset="0"/>
              </a:rPr>
              <a:t>образования;</a:t>
            </a:r>
          </a:p>
          <a:p>
            <a:pPr algn="just"/>
            <a:r>
              <a:rPr lang="ru-RU" dirty="0">
                <a:latin typeface="Century Gothic" panose="020B0502020202020204" pitchFamily="34" charset="0"/>
              </a:rPr>
              <a:t>- </a:t>
            </a:r>
            <a:r>
              <a:rPr lang="ru-RU" b="1" dirty="0">
                <a:latin typeface="Century Gothic" panose="020B0502020202020204" pitchFamily="34" charset="0"/>
              </a:rPr>
              <a:t>ресурсный подход</a:t>
            </a:r>
            <a:r>
              <a:rPr lang="ru-RU" dirty="0">
                <a:latin typeface="Century Gothic" panose="020B0502020202020204" pitchFamily="34" charset="0"/>
              </a:rPr>
              <a:t>, обосновывающий связи между ресурсами участников </a:t>
            </a:r>
            <a:r>
              <a:rPr lang="ru-RU" dirty="0" smtClean="0">
                <a:latin typeface="Century Gothic" panose="020B0502020202020204" pitchFamily="34" charset="0"/>
              </a:rPr>
              <a:t>Системы </a:t>
            </a:r>
            <a:r>
              <a:rPr lang="ru-RU" dirty="0">
                <a:latin typeface="Century Gothic" panose="020B0502020202020204" pitchFamily="34" charset="0"/>
              </a:rPr>
              <a:t>и персональной траекторией профессионального развития педагога и </a:t>
            </a:r>
            <a:r>
              <a:rPr lang="ru-RU" dirty="0" smtClean="0">
                <a:latin typeface="Century Gothic" panose="020B0502020202020204" pitchFamily="34" charset="0"/>
              </a:rPr>
              <a:t>управленческих </a:t>
            </a:r>
            <a:r>
              <a:rPr lang="ru-RU" dirty="0">
                <a:latin typeface="Century Gothic" panose="020B0502020202020204" pitchFamily="34" charset="0"/>
              </a:rPr>
              <a:t>кадров.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934386" y="2889663"/>
            <a:ext cx="1146048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i="1" dirty="0"/>
              <a:t>Распоряжение Минпросвещения России от 16 декабря 2020 г. № Р-174 «Об утверждении Концепции создания единой федеральной системы научно-методического сопровождения педагогических работников и управленческих кадров»</a:t>
            </a:r>
          </a:p>
        </p:txBody>
      </p:sp>
    </p:spTree>
    <p:extLst>
      <p:ext uri="{BB962C8B-B14F-4D97-AF65-F5344CB8AC3E}">
        <p14:creationId xmlns:p14="http://schemas.microsoft.com/office/powerpoint/2010/main" val="1353695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2096549" cy="88700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096549" y="360167"/>
            <a:ext cx="9417440" cy="7903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lnSpc>
                <a:spcPct val="80000"/>
              </a:lnSpc>
              <a:spcBef>
                <a:spcPct val="0"/>
              </a:spcBef>
              <a:defRPr/>
            </a:pPr>
            <a:r>
              <a:rPr lang="ru-RU" sz="2800" b="1" dirty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Основные направления деятельности </a:t>
            </a:r>
            <a:r>
              <a:rPr lang="ru-RU" sz="2800" b="1" dirty="0" smtClean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ЕФСНМС </a:t>
            </a:r>
            <a:r>
              <a:rPr lang="ru-RU" sz="2800" b="1" dirty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на федеральном уровне</a:t>
            </a:r>
            <a:r>
              <a:rPr lang="ru-RU" sz="2800" b="1" dirty="0" smtClean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:</a:t>
            </a:r>
            <a:endParaRPr lang="ru-RU" sz="2800" b="1" dirty="0">
              <a:solidFill>
                <a:schemeClr val="accent5">
                  <a:lumMod val="50000"/>
                </a:schemeClr>
              </a:solidFill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567627" y="1414023"/>
            <a:ext cx="11257614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>
                <a:latin typeface="Century Gothic" panose="020B0502020202020204" pitchFamily="34" charset="0"/>
              </a:rPr>
              <a:t>разработка единых принципов </a:t>
            </a:r>
            <a:r>
              <a:rPr lang="ru-RU" b="1" dirty="0">
                <a:latin typeface="Century Gothic" panose="020B0502020202020204" pitchFamily="34" charset="0"/>
              </a:rPr>
              <a:t>организации и планирования повышения квалификации </a:t>
            </a:r>
            <a:r>
              <a:rPr lang="ru-RU" dirty="0">
                <a:latin typeface="Century Gothic" panose="020B0502020202020204" pitchFamily="34" charset="0"/>
              </a:rPr>
              <a:t>и переподготовки педагогических работников и управленческих кадров во всех субъектах Российской Федерации;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>
                <a:latin typeface="Century Gothic" panose="020B0502020202020204" pitchFamily="34" charset="0"/>
              </a:rPr>
              <a:t>повышение квалификации и профессиональная переподготовка педагогических работников и управленческих кадров по </a:t>
            </a:r>
            <a:r>
              <a:rPr lang="ru-RU" b="1" dirty="0">
                <a:latin typeface="Century Gothic" panose="020B0502020202020204" pitchFamily="34" charset="0"/>
              </a:rPr>
              <a:t>программам из Федерального реестра</a:t>
            </a:r>
            <a:r>
              <a:rPr lang="ru-RU" dirty="0">
                <a:latin typeface="Century Gothic" panose="020B0502020202020204" pitchFamily="34" charset="0"/>
              </a:rPr>
              <a:t>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>
                <a:latin typeface="Century Gothic" panose="020B0502020202020204" pitchFamily="34" charset="0"/>
              </a:rPr>
              <a:t>формирование и внедрение </a:t>
            </a:r>
            <a:r>
              <a:rPr lang="ru-RU" b="1" dirty="0">
                <a:latin typeface="Century Gothic" panose="020B0502020202020204" pitchFamily="34" charset="0"/>
              </a:rPr>
              <a:t>федерального банка успешных педагогических практик </a:t>
            </a:r>
            <a:r>
              <a:rPr lang="ru-RU" dirty="0">
                <a:latin typeface="Century Gothic" panose="020B0502020202020204" pitchFamily="34" charset="0"/>
              </a:rPr>
              <a:t>для их активного тиражирования в системе образования Российской Федерации;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>
                <a:latin typeface="Century Gothic" panose="020B0502020202020204" pitchFamily="34" charset="0"/>
              </a:rPr>
              <a:t>создание и </a:t>
            </a:r>
            <a:r>
              <a:rPr lang="ru-RU" b="1" dirty="0">
                <a:latin typeface="Century Gothic" panose="020B0502020202020204" pitchFamily="34" charset="0"/>
              </a:rPr>
              <a:t>ведение федерального реестра дополнительных профессиональных программ </a:t>
            </a:r>
            <a:r>
              <a:rPr lang="ru-RU" dirty="0">
                <a:latin typeface="Century Gothic" panose="020B0502020202020204" pitchFamily="34" charset="0"/>
              </a:rPr>
              <a:t>педагогического образования, в том числе организация экспертной деятельности в части экспертизы программ для включения в Федеральный реестр;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 smtClean="0">
                <a:latin typeface="Century Gothic" panose="020B0502020202020204" pitchFamily="34" charset="0"/>
              </a:rPr>
              <a:t>организация </a:t>
            </a:r>
            <a:r>
              <a:rPr lang="ru-RU" b="1" dirty="0">
                <a:latin typeface="Century Gothic" panose="020B0502020202020204" pitchFamily="34" charset="0"/>
              </a:rPr>
              <a:t>исследовательской и инновационной деятельности </a:t>
            </a:r>
            <a:r>
              <a:rPr lang="ru-RU" dirty="0">
                <a:latin typeface="Century Gothic" panose="020B0502020202020204" pitchFamily="34" charset="0"/>
              </a:rPr>
              <a:t>в области дополнительного профессионального образования работников образования и управленческих кадров;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>
                <a:latin typeface="Century Gothic" panose="020B0502020202020204" pitchFamily="34" charset="0"/>
              </a:rPr>
              <a:t>разработка научно-методических рекомендаций по </a:t>
            </a:r>
            <a:r>
              <a:rPr lang="ru-RU" b="1" dirty="0">
                <a:latin typeface="Century Gothic" panose="020B0502020202020204" pitchFamily="34" charset="0"/>
              </a:rPr>
              <a:t>внедрению нового содержания </a:t>
            </a:r>
            <a:r>
              <a:rPr lang="ru-RU" dirty="0">
                <a:latin typeface="Century Gothic" panose="020B0502020202020204" pitchFamily="34" charset="0"/>
              </a:rPr>
              <a:t>образования и технологий обучения в образовательную практику;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 smtClean="0">
                <a:latin typeface="Century Gothic" panose="020B0502020202020204" pitchFamily="34" charset="0"/>
              </a:rPr>
              <a:t>подготовка </a:t>
            </a:r>
            <a:r>
              <a:rPr lang="ru-RU" dirty="0">
                <a:latin typeface="Century Gothic" panose="020B0502020202020204" pitchFamily="34" charset="0"/>
              </a:rPr>
              <a:t>и проведение международных научно-практических конференций, форумов, съездов в целях продвижения достижений и ценностей российского образования.</a:t>
            </a:r>
          </a:p>
        </p:txBody>
      </p:sp>
    </p:spTree>
    <p:extLst>
      <p:ext uri="{BB962C8B-B14F-4D97-AF65-F5344CB8AC3E}">
        <p14:creationId xmlns:p14="http://schemas.microsoft.com/office/powerpoint/2010/main" val="3976044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2096549" cy="88700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407801" y="443501"/>
            <a:ext cx="9417440" cy="7903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lnSpc>
                <a:spcPct val="80000"/>
              </a:lnSpc>
              <a:spcBef>
                <a:spcPct val="0"/>
              </a:spcBef>
              <a:defRPr/>
            </a:pPr>
            <a:r>
              <a:rPr lang="ru-RU" sz="2800" b="1" dirty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Координатор ЕФС – </a:t>
            </a:r>
            <a:br>
              <a:rPr lang="ru-RU" sz="2800" b="1" dirty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</a:br>
            <a:r>
              <a:rPr lang="ru-RU" sz="2800" b="1" dirty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ФГАОУ ДПО «Академия Минпросвещения России»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567627" y="1773788"/>
            <a:ext cx="11257614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>
                <a:latin typeface="Century Gothic" panose="020B0502020202020204" pitchFamily="34" charset="0"/>
              </a:rPr>
              <a:t>Задачи координатора </a:t>
            </a:r>
            <a:r>
              <a:rPr lang="ru-RU" sz="2000" b="1" dirty="0" smtClean="0">
                <a:latin typeface="Century Gothic" panose="020B0502020202020204" pitchFamily="34" charset="0"/>
              </a:rPr>
              <a:t>ЕФСНМС:</a:t>
            </a:r>
          </a:p>
          <a:p>
            <a:pPr algn="just"/>
            <a:endParaRPr lang="ru-RU" sz="2000" b="1" dirty="0">
              <a:latin typeface="Century Gothic" panose="020B0502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2000" b="1" dirty="0">
                <a:latin typeface="Century Gothic" panose="020B0502020202020204" pitchFamily="34" charset="0"/>
              </a:rPr>
              <a:t>взаимодействие</a:t>
            </a:r>
            <a:r>
              <a:rPr lang="ru-RU" sz="2000" dirty="0">
                <a:latin typeface="Century Gothic" panose="020B0502020202020204" pitchFamily="34" charset="0"/>
              </a:rPr>
              <a:t> с субъектами региональной системы научно-методического сопровождения педагогических работников и управленческих кадров;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2000" b="1" dirty="0">
                <a:latin typeface="Century Gothic" panose="020B0502020202020204" pitchFamily="34" charset="0"/>
              </a:rPr>
              <a:t>координация</a:t>
            </a:r>
            <a:r>
              <a:rPr lang="ru-RU" sz="2000" dirty="0">
                <a:latin typeface="Century Gothic" panose="020B0502020202020204" pitchFamily="34" charset="0"/>
              </a:rPr>
              <a:t> деятельности научно-методических центров сопровождения педагогических работников;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2000" b="1" dirty="0">
                <a:latin typeface="Century Gothic" panose="020B0502020202020204" pitchFamily="34" charset="0"/>
              </a:rPr>
              <a:t>координация</a:t>
            </a:r>
            <a:r>
              <a:rPr lang="ru-RU" sz="2000" dirty="0">
                <a:latin typeface="Century Gothic" panose="020B0502020202020204" pitchFamily="34" charset="0"/>
              </a:rPr>
              <a:t> деятельности сети ЦНППМ;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2000" b="1" dirty="0">
                <a:latin typeface="Century Gothic" panose="020B0502020202020204" pitchFamily="34" charset="0"/>
              </a:rPr>
              <a:t>координация</a:t>
            </a:r>
            <a:r>
              <a:rPr lang="ru-RU" sz="2000" dirty="0">
                <a:latin typeface="Century Gothic" panose="020B0502020202020204" pitchFamily="34" charset="0"/>
              </a:rPr>
              <a:t> деятельности региональных методических активов;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2000" b="1" dirty="0">
                <a:latin typeface="Century Gothic" panose="020B0502020202020204" pitchFamily="34" charset="0"/>
              </a:rPr>
              <a:t>ведение</a:t>
            </a:r>
            <a:r>
              <a:rPr lang="ru-RU" sz="2000" dirty="0">
                <a:latin typeface="Century Gothic" panose="020B0502020202020204" pitchFamily="34" charset="0"/>
              </a:rPr>
              <a:t> Федерального </a:t>
            </a:r>
            <a:r>
              <a:rPr lang="ru-RU" sz="2000" b="1" dirty="0">
                <a:latin typeface="Century Gothic" panose="020B0502020202020204" pitchFamily="34" charset="0"/>
              </a:rPr>
              <a:t>реестра</a:t>
            </a:r>
            <a:r>
              <a:rPr lang="ru-RU" sz="2000" dirty="0">
                <a:latin typeface="Century Gothic" panose="020B0502020202020204" pitchFamily="34" charset="0"/>
              </a:rPr>
              <a:t> дополнительных профессиональных программ;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2000" dirty="0">
                <a:latin typeface="Century Gothic" panose="020B0502020202020204" pitchFamily="34" charset="0"/>
              </a:rPr>
              <a:t>управление цифровой экосистемой ДППО.</a:t>
            </a:r>
          </a:p>
        </p:txBody>
      </p:sp>
    </p:spTree>
    <p:extLst>
      <p:ext uri="{BB962C8B-B14F-4D97-AF65-F5344CB8AC3E}">
        <p14:creationId xmlns:p14="http://schemas.microsoft.com/office/powerpoint/2010/main" val="3227566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2096549" cy="88700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407801" y="443501"/>
            <a:ext cx="9417440" cy="9294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lnSpc>
                <a:spcPct val="80000"/>
              </a:lnSpc>
              <a:spcBef>
                <a:spcPct val="0"/>
              </a:spcBef>
              <a:defRPr/>
            </a:pPr>
            <a:r>
              <a:rPr lang="ru-RU" sz="2800" b="1" dirty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ФЕДЕРАЛЬНЫЙ МЕТОДИЧЕСКИЙ ЦЕНТР (ФМЦ)</a:t>
            </a:r>
            <a:br>
              <a:rPr lang="ru-RU" sz="2800" b="1" dirty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</a:br>
            <a:r>
              <a:rPr lang="ru-RU" sz="2000" b="1" dirty="0">
                <a:latin typeface="Century Gothic" panose="020B0502020202020204" pitchFamily="34" charset="0"/>
                <a:cs typeface="Arial" panose="020B0604020202020204" pitchFamily="34" charset="0"/>
              </a:rPr>
              <a:t>структурное подразделение Академии Минпросвещения России </a:t>
            </a:r>
            <a:br>
              <a:rPr lang="ru-RU" sz="2000" b="1" dirty="0">
                <a:latin typeface="Century Gothic" panose="020B0502020202020204" pitchFamily="34" charset="0"/>
                <a:cs typeface="Arial" panose="020B0604020202020204" pitchFamily="34" charset="0"/>
              </a:rPr>
            </a:br>
            <a:r>
              <a:rPr lang="ru-RU" sz="2000" b="1" dirty="0">
                <a:latin typeface="Century Gothic" panose="020B0502020202020204" pitchFamily="34" charset="0"/>
                <a:cs typeface="Arial" panose="020B0604020202020204" pitchFamily="34" charset="0"/>
              </a:rPr>
              <a:t>(координатор методической работы)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567627" y="1638876"/>
            <a:ext cx="11257614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>
                <a:latin typeface="Century Gothic" panose="020B0502020202020204" pitchFamily="34" charset="0"/>
              </a:rPr>
              <a:t>ЦЕЛЬ: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dirty="0">
                <a:latin typeface="Century Gothic" panose="020B0502020202020204" pitchFamily="34" charset="0"/>
              </a:rPr>
              <a:t>выработка </a:t>
            </a:r>
            <a:r>
              <a:rPr lang="ru-RU" b="1" dirty="0">
                <a:latin typeface="Century Gothic" panose="020B0502020202020204" pitchFamily="34" charset="0"/>
              </a:rPr>
              <a:t>единых подходов </a:t>
            </a:r>
            <a:r>
              <a:rPr lang="ru-RU" dirty="0">
                <a:latin typeface="Century Gothic" panose="020B0502020202020204" pitchFamily="34" charset="0"/>
              </a:rPr>
              <a:t>к научно-методическому сопровождению педагогических работников и </a:t>
            </a:r>
            <a:r>
              <a:rPr lang="ru-RU" b="1" dirty="0">
                <a:latin typeface="Century Gothic" panose="020B0502020202020204" pitchFamily="34" charset="0"/>
              </a:rPr>
              <a:t>создание единой </a:t>
            </a:r>
            <a:r>
              <a:rPr lang="ru-RU" b="1" dirty="0" smtClean="0">
                <a:latin typeface="Century Gothic" panose="020B0502020202020204" pitchFamily="34" charset="0"/>
              </a:rPr>
              <a:t>системы адресного </a:t>
            </a:r>
            <a:r>
              <a:rPr lang="ru-RU" dirty="0">
                <a:latin typeface="Century Gothic" panose="020B0502020202020204" pitchFamily="34" charset="0"/>
              </a:rPr>
              <a:t>научно-методического </a:t>
            </a:r>
            <a:r>
              <a:rPr lang="ru-RU" b="1" dirty="0">
                <a:latin typeface="Century Gothic" panose="020B0502020202020204" pitchFamily="34" charset="0"/>
              </a:rPr>
              <a:t>сопровождения</a:t>
            </a:r>
            <a:r>
              <a:rPr lang="ru-RU" dirty="0">
                <a:latin typeface="Century Gothic" panose="020B0502020202020204" pitchFamily="34" charset="0"/>
              </a:rPr>
              <a:t> педагогов и управленческих кадров.</a:t>
            </a:r>
          </a:p>
          <a:p>
            <a:pPr algn="just"/>
            <a:r>
              <a:rPr lang="ru-RU" b="1" dirty="0">
                <a:latin typeface="Century Gothic" panose="020B0502020202020204" pitchFamily="34" charset="0"/>
              </a:rPr>
              <a:t>ЗАДАЧИ: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dirty="0">
                <a:latin typeface="Century Gothic" panose="020B0502020202020204" pitchFamily="34" charset="0"/>
              </a:rPr>
              <a:t>разрабатывает </a:t>
            </a:r>
            <a:r>
              <a:rPr lang="ru-RU" b="1" dirty="0">
                <a:latin typeface="Century Gothic" panose="020B0502020202020204" pitchFamily="34" charset="0"/>
              </a:rPr>
              <a:t>типовые документы </a:t>
            </a:r>
            <a:r>
              <a:rPr lang="ru-RU" dirty="0">
                <a:latin typeface="Century Gothic" panose="020B0502020202020204" pitchFamily="34" charset="0"/>
              </a:rPr>
              <a:t>для организации методической работы;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dirty="0">
                <a:latin typeface="Century Gothic" panose="020B0502020202020204" pitchFamily="34" charset="0"/>
              </a:rPr>
              <a:t>составляет </a:t>
            </a:r>
            <a:r>
              <a:rPr lang="ru-RU" b="1" dirty="0">
                <a:latin typeface="Century Gothic" panose="020B0502020202020204" pitchFamily="34" charset="0"/>
              </a:rPr>
              <a:t>методические кейсы </a:t>
            </a:r>
            <a:r>
              <a:rPr lang="ru-RU" dirty="0">
                <a:latin typeface="Century Gothic" panose="020B0502020202020204" pitchFamily="34" charset="0"/>
              </a:rPr>
              <a:t>(технологические карты) по актуальным вопросам содержания общего образования;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dirty="0">
                <a:latin typeface="Century Gothic" panose="020B0502020202020204" pitchFamily="34" charset="0"/>
              </a:rPr>
              <a:t>изучает и </a:t>
            </a:r>
            <a:r>
              <a:rPr lang="ru-RU" b="1" dirty="0">
                <a:latin typeface="Century Gothic" panose="020B0502020202020204" pitchFamily="34" charset="0"/>
              </a:rPr>
              <a:t>тиражирует лучшие практики</a:t>
            </a:r>
            <a:r>
              <a:rPr lang="ru-RU" dirty="0">
                <a:latin typeface="Century Gothic" panose="020B0502020202020204" pitchFamily="34" charset="0"/>
              </a:rPr>
              <a:t>;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dirty="0">
                <a:latin typeface="Century Gothic" panose="020B0502020202020204" pitchFamily="34" charset="0"/>
              </a:rPr>
              <a:t>проводит </a:t>
            </a:r>
            <a:r>
              <a:rPr lang="ru-RU" b="1" dirty="0">
                <a:latin typeface="Century Gothic" panose="020B0502020202020204" pitchFamily="34" charset="0"/>
              </a:rPr>
              <a:t>мониторинги профессиональных дефицитов </a:t>
            </a:r>
            <a:r>
              <a:rPr lang="ru-RU" dirty="0">
                <a:latin typeface="Century Gothic" panose="020B0502020202020204" pitchFamily="34" charset="0"/>
              </a:rPr>
              <a:t>педагогических работников;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dirty="0">
                <a:latin typeface="Century Gothic" panose="020B0502020202020204" pitchFamily="34" charset="0"/>
              </a:rPr>
              <a:t>разрабатывает и реализует программы ДПО для методистов;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dirty="0">
                <a:latin typeface="Century Gothic" panose="020B0502020202020204" pitchFamily="34" charset="0"/>
              </a:rPr>
              <a:t>организует тренинги, мастерские, мастер-классы, летние школы, </a:t>
            </a:r>
            <a:r>
              <a:rPr lang="ru-RU" dirty="0" err="1">
                <a:latin typeface="Century Gothic" panose="020B0502020202020204" pitchFamily="34" charset="0"/>
              </a:rPr>
              <a:t>вебинары</a:t>
            </a:r>
            <a:r>
              <a:rPr lang="ru-RU" dirty="0">
                <a:latin typeface="Century Gothic" panose="020B0502020202020204" pitchFamily="34" charset="0"/>
              </a:rPr>
              <a:t>, совещания, консультации для сотрудников методических служб;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dirty="0">
                <a:latin typeface="Century Gothic" panose="020B0502020202020204" pitchFamily="34" charset="0"/>
              </a:rPr>
              <a:t>осуществляет </a:t>
            </a:r>
            <a:r>
              <a:rPr lang="ru-RU" b="1" dirty="0">
                <a:latin typeface="Century Gothic" panose="020B0502020202020204" pitchFamily="34" charset="0"/>
              </a:rPr>
              <a:t>методологическое и методическое сопровождение </a:t>
            </a:r>
            <a:r>
              <a:rPr lang="ru-RU" dirty="0">
                <a:latin typeface="Century Gothic" panose="020B0502020202020204" pitchFamily="34" charset="0"/>
              </a:rPr>
              <a:t>решения приоритетных национальных задач.</a:t>
            </a:r>
          </a:p>
        </p:txBody>
      </p:sp>
    </p:spTree>
    <p:extLst>
      <p:ext uri="{BB962C8B-B14F-4D97-AF65-F5344CB8AC3E}">
        <p14:creationId xmlns:p14="http://schemas.microsoft.com/office/powerpoint/2010/main" val="2706075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2096549" cy="88700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332850" y="105250"/>
            <a:ext cx="9417440" cy="7817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lnSpc>
                <a:spcPct val="80000"/>
              </a:lnSpc>
              <a:spcBef>
                <a:spcPct val="0"/>
              </a:spcBef>
              <a:defRPr/>
            </a:pPr>
            <a:r>
              <a:rPr lang="ru-RU" sz="2800" b="1" dirty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Научно-методические центры сопровождения педагогических работников </a:t>
            </a:r>
            <a:r>
              <a:rPr lang="ru-RU" sz="2800" b="1" dirty="0" smtClean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(НМЦ</a:t>
            </a:r>
            <a:r>
              <a:rPr lang="ru-RU" sz="2800" b="1" dirty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) </a:t>
            </a:r>
            <a:endParaRPr lang="ru-RU" sz="2000" b="1" dirty="0"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415653" y="1473520"/>
            <a:ext cx="11572406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b="1" dirty="0">
                <a:latin typeface="Century Gothic" panose="020B0502020202020204" pitchFamily="34" charset="0"/>
              </a:rPr>
              <a:t>Задачи НМЦ: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600" dirty="0">
                <a:latin typeface="Century Gothic" panose="020B0502020202020204" pitchFamily="34" charset="0"/>
              </a:rPr>
              <a:t>проведение </a:t>
            </a:r>
            <a:r>
              <a:rPr lang="ru-RU" sz="1600" b="1" dirty="0">
                <a:latin typeface="Century Gothic" panose="020B0502020202020204" pitchFamily="34" charset="0"/>
              </a:rPr>
              <a:t>прикладных исследований </a:t>
            </a:r>
            <a:r>
              <a:rPr lang="ru-RU" sz="1600" dirty="0">
                <a:latin typeface="Century Gothic" panose="020B0502020202020204" pitchFamily="34" charset="0"/>
              </a:rPr>
              <a:t>образовательных систем по направлениям деятельности НМЦ;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600" dirty="0">
                <a:latin typeface="Century Gothic" panose="020B0502020202020204" pitchFamily="34" charset="0"/>
              </a:rPr>
              <a:t>разработка </a:t>
            </a:r>
            <a:r>
              <a:rPr lang="ru-RU" sz="1600" b="1" dirty="0">
                <a:latin typeface="Century Gothic" panose="020B0502020202020204" pitchFamily="34" charset="0"/>
              </a:rPr>
              <a:t>концептуальных положений и моделей опережающего профессионального развития </a:t>
            </a:r>
            <a:r>
              <a:rPr lang="ru-RU" sz="1600" dirty="0">
                <a:latin typeface="Century Gothic" panose="020B0502020202020204" pitchFamily="34" charset="0"/>
              </a:rPr>
              <a:t>педагогических кадров;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600" dirty="0" smtClean="0">
                <a:latin typeface="Century Gothic" panose="020B0502020202020204" pitchFamily="34" charset="0"/>
              </a:rPr>
              <a:t>разработка </a:t>
            </a:r>
            <a:r>
              <a:rPr lang="ru-RU" sz="1600" b="1" dirty="0">
                <a:latin typeface="Century Gothic" panose="020B0502020202020204" pitchFamily="34" charset="0"/>
              </a:rPr>
              <a:t>вариативных моделей непрерывного педагогического образования</a:t>
            </a:r>
            <a:r>
              <a:rPr lang="ru-RU" sz="1600" dirty="0">
                <a:latin typeface="Century Gothic" panose="020B0502020202020204" pitchFamily="34" charset="0"/>
              </a:rPr>
              <a:t>, включая среднее профессиональное и дополнительное профессиональное образование;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600" dirty="0">
                <a:latin typeface="Century Gothic" panose="020B0502020202020204" pitchFamily="34" charset="0"/>
              </a:rPr>
              <a:t>разработка </a:t>
            </a:r>
            <a:r>
              <a:rPr lang="ru-RU" sz="1600" b="1" dirty="0">
                <a:latin typeface="Century Gothic" panose="020B0502020202020204" pitchFamily="34" charset="0"/>
              </a:rPr>
              <a:t>моделей выявления, отбора и сопровождения педагогически одаренной молодежи</a:t>
            </a:r>
            <a:r>
              <a:rPr lang="ru-RU" sz="1600" dirty="0">
                <a:latin typeface="Century Gothic" panose="020B0502020202020204" pitchFamily="34" charset="0"/>
              </a:rPr>
              <a:t>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600" dirty="0" smtClean="0">
                <a:latin typeface="Century Gothic" panose="020B0502020202020204" pitchFamily="34" charset="0"/>
              </a:rPr>
              <a:t>планирование </a:t>
            </a:r>
            <a:r>
              <a:rPr lang="ru-RU" sz="1600" dirty="0">
                <a:latin typeface="Century Gothic" panose="020B0502020202020204" pitchFamily="34" charset="0"/>
              </a:rPr>
              <a:t>научных, образовательных и просветительских </a:t>
            </a:r>
            <a:r>
              <a:rPr lang="ru-RU" sz="1600" b="1" dirty="0">
                <a:latin typeface="Century Gothic" panose="020B0502020202020204" pitchFamily="34" charset="0"/>
              </a:rPr>
              <a:t>мероприятий</a:t>
            </a:r>
            <a:r>
              <a:rPr lang="ru-RU" sz="1600" dirty="0">
                <a:latin typeface="Century Gothic" panose="020B0502020202020204" pitchFamily="34" charset="0"/>
              </a:rPr>
              <a:t> в целях обеспечения </a:t>
            </a:r>
            <a:r>
              <a:rPr lang="ru-RU" sz="1600" b="1" dirty="0" err="1">
                <a:latin typeface="Century Gothic" panose="020B0502020202020204" pitchFamily="34" charset="0"/>
              </a:rPr>
              <a:t>профориентационной</a:t>
            </a:r>
            <a:r>
              <a:rPr lang="ru-RU" sz="1600" b="1" dirty="0">
                <a:latin typeface="Century Gothic" panose="020B0502020202020204" pitchFamily="34" charset="0"/>
              </a:rPr>
              <a:t> деятельности</a:t>
            </a:r>
            <a:r>
              <a:rPr lang="ru-RU" sz="1600" dirty="0">
                <a:latin typeface="Century Gothic" panose="020B0502020202020204" pitchFamily="34" charset="0"/>
              </a:rPr>
              <a:t> со школьниками, осуществление взаимодействия с педагогическими работниками и управленческими кадрами общеобразовательных организаций;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600" dirty="0" smtClean="0">
                <a:latin typeface="Century Gothic" panose="020B0502020202020204" pitchFamily="34" charset="0"/>
              </a:rPr>
              <a:t>разработка </a:t>
            </a:r>
            <a:r>
              <a:rPr lang="ru-RU" sz="1600" dirty="0">
                <a:latin typeface="Century Gothic" panose="020B0502020202020204" pitchFamily="34" charset="0"/>
              </a:rPr>
              <a:t>и проведение </a:t>
            </a:r>
            <a:r>
              <a:rPr lang="ru-RU" sz="1600" b="1" dirty="0">
                <a:latin typeface="Century Gothic" panose="020B0502020202020204" pitchFamily="34" charset="0"/>
              </a:rPr>
              <a:t>экспертизы новых педагогических технологий и методических продуктов</a:t>
            </a:r>
            <a:r>
              <a:rPr lang="ru-RU" sz="1600" dirty="0">
                <a:latin typeface="Century Gothic" panose="020B0502020202020204" pitchFamily="34" charset="0"/>
              </a:rPr>
              <a:t> в целях распространения передовых педагогических практик, в том числе участие в экспертизе дополнительных профессиональных программ для включения в федеральный реестр дополнительных профессиональных программ;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600" dirty="0" smtClean="0">
                <a:latin typeface="Century Gothic" panose="020B0502020202020204" pitchFamily="34" charset="0"/>
              </a:rPr>
              <a:t>выявление </a:t>
            </a:r>
            <a:r>
              <a:rPr lang="ru-RU" sz="1600" b="1" dirty="0">
                <a:latin typeface="Century Gothic" panose="020B0502020202020204" pitchFamily="34" charset="0"/>
              </a:rPr>
              <a:t>инновационных педагогических и методических инициатив </a:t>
            </a:r>
            <a:r>
              <a:rPr lang="ru-RU" sz="1600" dirty="0">
                <a:latin typeface="Century Gothic" panose="020B0502020202020204" pitchFamily="34" charset="0"/>
              </a:rPr>
              <a:t>в теории и практике образования и их адаптация в практическую деятельность педагогических работников;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600" b="1" dirty="0">
                <a:latin typeface="Century Gothic" panose="020B0502020202020204" pitchFamily="34" charset="0"/>
              </a:rPr>
              <a:t>взаимодействие с ЦНППМ</a:t>
            </a:r>
            <a:r>
              <a:rPr lang="ru-RU" sz="1600" dirty="0">
                <a:latin typeface="Century Gothic" panose="020B0502020202020204" pitchFamily="34" charset="0"/>
              </a:rPr>
              <a:t>, со структурами, осуществляющими методическую деятельность (региональные учебно-методические объединения, методические советы, общественно-профессиональные объединения, методические центры (отделы) в субъектах Российской Федерации.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783756" y="887002"/>
            <a:ext cx="1120430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200" i="1" dirty="0"/>
              <a:t>создаются на базе образовательных организаций, реализующих образовательные программы высшего образования по укрупненной группе специальностей и направлений подготовки 44.00.00 Образование и педагогические науки, обладающих собственным потенциалом научного, проектного и методического развития.</a:t>
            </a:r>
          </a:p>
        </p:txBody>
      </p:sp>
    </p:spTree>
    <p:extLst>
      <p:ext uri="{BB962C8B-B14F-4D97-AF65-F5344CB8AC3E}">
        <p14:creationId xmlns:p14="http://schemas.microsoft.com/office/powerpoint/2010/main" val="907283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2096549" cy="88700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096549" y="496126"/>
            <a:ext cx="9417440" cy="7817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lnSpc>
                <a:spcPct val="80000"/>
              </a:lnSpc>
              <a:spcBef>
                <a:spcPct val="0"/>
              </a:spcBef>
              <a:defRPr/>
            </a:pPr>
            <a:r>
              <a:rPr lang="ru-RU" sz="2800" b="1" dirty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Основные направления деятельности </a:t>
            </a:r>
            <a:r>
              <a:rPr lang="ru-RU" sz="2800" b="1" dirty="0" smtClean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ЕФСНМС </a:t>
            </a:r>
            <a:r>
              <a:rPr lang="ru-RU" sz="2800" b="1" dirty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на региональном уровне:</a:t>
            </a:r>
            <a:endParaRPr lang="ru-RU" sz="2000" b="1" dirty="0"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445633" y="1824859"/>
            <a:ext cx="1137960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dirty="0">
                <a:latin typeface="Century Gothic" panose="020B0502020202020204" pitchFamily="34" charset="0"/>
              </a:rPr>
              <a:t>формирование </a:t>
            </a:r>
            <a:r>
              <a:rPr lang="ru-RU" b="1" dirty="0">
                <a:latin typeface="Century Gothic" panose="020B0502020202020204" pitchFamily="34" charset="0"/>
              </a:rPr>
              <a:t>персональных траекторий</a:t>
            </a:r>
            <a:r>
              <a:rPr lang="ru-RU" dirty="0">
                <a:latin typeface="Century Gothic" panose="020B0502020202020204" pitchFamily="34" charset="0"/>
              </a:rPr>
              <a:t> профессионального развития педагогов и управленческих кадров на основе независимой диагностики профессиональных компетенций;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b="1" dirty="0">
                <a:latin typeface="Century Gothic" panose="020B0502020202020204" pitchFamily="34" charset="0"/>
              </a:rPr>
              <a:t>повышение квалификации </a:t>
            </a:r>
            <a:r>
              <a:rPr lang="ru-RU" dirty="0">
                <a:latin typeface="Century Gothic" panose="020B0502020202020204" pitchFamily="34" charset="0"/>
              </a:rPr>
              <a:t>педагогических работников и управленческих кадров </a:t>
            </a:r>
            <a:r>
              <a:rPr lang="ru-RU" b="1" dirty="0">
                <a:latin typeface="Century Gothic" panose="020B0502020202020204" pitchFamily="34" charset="0"/>
              </a:rPr>
              <a:t>с учетом выявленных профессиональных дефицитов</a:t>
            </a:r>
            <a:r>
              <a:rPr lang="ru-RU" dirty="0">
                <a:latin typeface="Century Gothic" panose="020B0502020202020204" pitchFamily="34" charset="0"/>
              </a:rPr>
              <a:t>;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b="1" dirty="0">
                <a:latin typeface="Century Gothic" panose="020B0502020202020204" pitchFamily="34" charset="0"/>
              </a:rPr>
              <a:t>обеспечение</a:t>
            </a:r>
            <a:r>
              <a:rPr lang="ru-RU" dirty="0">
                <a:latin typeface="Century Gothic" panose="020B0502020202020204" pitchFamily="34" charset="0"/>
              </a:rPr>
              <a:t> педагогов и управленческих кадров </a:t>
            </a:r>
            <a:r>
              <a:rPr lang="ru-RU" b="1" dirty="0">
                <a:latin typeface="Century Gothic" panose="020B0502020202020204" pitchFamily="34" charset="0"/>
              </a:rPr>
              <a:t>методическими рекомендациями</a:t>
            </a:r>
            <a:r>
              <a:rPr lang="ru-RU" dirty="0">
                <a:latin typeface="Century Gothic" panose="020B0502020202020204" pitchFamily="34" charset="0"/>
              </a:rPr>
              <a:t>, материалами (в том числе цифровыми);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b="1" dirty="0">
                <a:latin typeface="Century Gothic" panose="020B0502020202020204" pitchFamily="34" charset="0"/>
              </a:rPr>
              <a:t>информирование</a:t>
            </a:r>
            <a:r>
              <a:rPr lang="ru-RU" dirty="0">
                <a:latin typeface="Century Gothic" panose="020B0502020202020204" pitchFamily="34" charset="0"/>
              </a:rPr>
              <a:t> педагогической общественности об основных тенденциях развития образования;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b="1" dirty="0">
                <a:latin typeface="Century Gothic" panose="020B0502020202020204" pitchFamily="34" charset="0"/>
              </a:rPr>
              <a:t>привлечение</a:t>
            </a:r>
            <a:r>
              <a:rPr lang="ru-RU" dirty="0">
                <a:latin typeface="Century Gothic" panose="020B0502020202020204" pitchFamily="34" charset="0"/>
              </a:rPr>
              <a:t> в образовательные организации </a:t>
            </a:r>
            <a:r>
              <a:rPr lang="ru-RU" b="1" dirty="0">
                <a:latin typeface="Century Gothic" panose="020B0502020202020204" pitchFamily="34" charset="0"/>
              </a:rPr>
              <a:t>лучших выпускников </a:t>
            </a:r>
            <a:r>
              <a:rPr lang="ru-RU" dirty="0">
                <a:latin typeface="Century Gothic" panose="020B0502020202020204" pitchFamily="34" charset="0"/>
              </a:rPr>
              <a:t>образовательных организаций высшего (педагогического) образования;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dirty="0">
                <a:latin typeface="Century Gothic" panose="020B0502020202020204" pitchFamily="34" charset="0"/>
              </a:rPr>
              <a:t>организация </a:t>
            </a:r>
            <a:r>
              <a:rPr lang="ru-RU" b="1" dirty="0">
                <a:latin typeface="Century Gothic" panose="020B0502020202020204" pitchFamily="34" charset="0"/>
              </a:rPr>
              <a:t>профессиональных стажировок </a:t>
            </a:r>
            <a:r>
              <a:rPr lang="ru-RU" dirty="0">
                <a:latin typeface="Century Gothic" panose="020B0502020202020204" pitchFamily="34" charset="0"/>
              </a:rPr>
              <a:t>(в том числе на базе организаций среднего профессионального (педагогического) образования);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b="1" dirty="0">
                <a:latin typeface="Century Gothic" panose="020B0502020202020204" pitchFamily="34" charset="0"/>
              </a:rPr>
              <a:t>руководство</a:t>
            </a:r>
            <a:r>
              <a:rPr lang="ru-RU" dirty="0">
                <a:latin typeface="Century Gothic" panose="020B0502020202020204" pitchFamily="34" charset="0"/>
              </a:rPr>
              <a:t> деятельностью </a:t>
            </a:r>
            <a:r>
              <a:rPr lang="ru-RU" b="1" dirty="0">
                <a:latin typeface="Century Gothic" panose="020B0502020202020204" pitchFamily="34" charset="0"/>
              </a:rPr>
              <a:t>инновационных площадок </a:t>
            </a:r>
            <a:r>
              <a:rPr lang="ru-RU" dirty="0">
                <a:latin typeface="Century Gothic" panose="020B0502020202020204" pitchFamily="34" charset="0"/>
              </a:rPr>
              <a:t>по реализации сетевых проектов.</a:t>
            </a:r>
          </a:p>
        </p:txBody>
      </p:sp>
    </p:spTree>
    <p:extLst>
      <p:ext uri="{BB962C8B-B14F-4D97-AF65-F5344CB8AC3E}">
        <p14:creationId xmlns:p14="http://schemas.microsoft.com/office/powerpoint/2010/main" val="3071271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2096549" cy="88700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711146" y="224979"/>
            <a:ext cx="5342114" cy="4370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lnSpc>
                <a:spcPct val="80000"/>
              </a:lnSpc>
              <a:spcBef>
                <a:spcPct val="0"/>
              </a:spcBef>
              <a:defRPr/>
            </a:pPr>
            <a:r>
              <a:rPr lang="ru-RU" sz="2800" b="1" dirty="0" smtClean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Цель </a:t>
            </a:r>
            <a:r>
              <a:rPr lang="ru-RU" sz="2800" b="1" dirty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РСНМС </a:t>
            </a:r>
            <a:endParaRPr lang="ru-RU" sz="2000" b="1" dirty="0"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27709" y="809178"/>
            <a:ext cx="1170532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1600" dirty="0">
                <a:latin typeface="Century Gothic" panose="020B0502020202020204" pitchFamily="34" charset="0"/>
              </a:rPr>
              <a:t>создание </a:t>
            </a:r>
            <a:r>
              <a:rPr lang="ru-RU" sz="1600" b="1" dirty="0">
                <a:latin typeface="Century Gothic" panose="020B0502020202020204" pitchFamily="34" charset="0"/>
              </a:rPr>
              <a:t>единого научно-методического пространства</a:t>
            </a:r>
            <a:r>
              <a:rPr lang="ru-RU" sz="1600" dirty="0">
                <a:latin typeface="Century Gothic" panose="020B0502020202020204" pitchFamily="34" charset="0"/>
              </a:rPr>
              <a:t>, </a:t>
            </a:r>
            <a:r>
              <a:rPr lang="ru-RU" sz="1600" dirty="0" smtClean="0">
                <a:latin typeface="Century Gothic" panose="020B0502020202020204" pitchFamily="34" charset="0"/>
              </a:rPr>
              <a:t>обеспечивающего </a:t>
            </a:r>
            <a:r>
              <a:rPr lang="ru-RU" sz="1600" b="1" dirty="0">
                <a:latin typeface="Century Gothic" panose="020B0502020202020204" pitchFamily="34" charset="0"/>
              </a:rPr>
              <a:t>взаимодействие субъектов</a:t>
            </a:r>
            <a:r>
              <a:rPr lang="ru-RU" sz="1600" dirty="0">
                <a:latin typeface="Century Gothic" panose="020B0502020202020204" pitchFamily="34" charset="0"/>
              </a:rPr>
              <a:t> научно-методической деятельности регионального, муниципального и институционального (образовательных организаций) уровней для осуществления сетевого </a:t>
            </a:r>
            <a:r>
              <a:rPr lang="ru-RU" sz="1600" b="1" dirty="0">
                <a:latin typeface="Century Gothic" panose="020B0502020202020204" pitchFamily="34" charset="0"/>
              </a:rPr>
              <a:t>непрерывного научно-методического сопровождения </a:t>
            </a:r>
            <a:r>
              <a:rPr lang="ru-RU" sz="1600" dirty="0">
                <a:latin typeface="Century Gothic" panose="020B0502020202020204" pitchFamily="34" charset="0"/>
              </a:rPr>
              <a:t>повышения уровня профессионального мастерства педагогических работников и управленческих кадров в соответствии с приоритетными задачами в области образования.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410155" y="2797258"/>
            <a:ext cx="11540428" cy="36835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 algn="just">
              <a:lnSpc>
                <a:spcPct val="115000"/>
              </a:lnSpc>
              <a:spcAft>
                <a:spcPts val="0"/>
              </a:spcAft>
              <a:buFontTx/>
              <a:buChar char="-"/>
              <a:tabLst>
                <a:tab pos="450215" algn="l"/>
              </a:tabLst>
            </a:pPr>
            <a:r>
              <a:rPr lang="ru-RU" sz="1200" dirty="0" smtClean="0">
                <a:latin typeface="Century Gothic" panose="020B0502020202020204" pitchFamily="34" charset="0"/>
                <a:ea typeface="Tahoma" panose="020B0604030504040204" pitchFamily="34" charset="0"/>
              </a:rPr>
              <a:t>выстраивание </a:t>
            </a:r>
            <a:r>
              <a:rPr lang="ru-RU" sz="1200" dirty="0">
                <a:latin typeface="Century Gothic" panose="020B0502020202020204" pitchFamily="34" charset="0"/>
                <a:ea typeface="Tahoma" panose="020B0604030504040204" pitchFamily="34" charset="0"/>
              </a:rPr>
              <a:t>единой региональной системы профессионального развития педагогических работников и управленческих кадров, а также </a:t>
            </a:r>
            <a:r>
              <a:rPr lang="ru-RU" sz="1200" b="1" dirty="0" err="1">
                <a:latin typeface="Century Gothic" panose="020B0502020202020204" pitchFamily="34" charset="0"/>
                <a:ea typeface="Tahoma" panose="020B0604030504040204" pitchFamily="34" charset="0"/>
              </a:rPr>
              <a:t>тьюторское</a:t>
            </a:r>
            <a:r>
              <a:rPr lang="ru-RU" sz="1200" b="1" dirty="0">
                <a:latin typeface="Century Gothic" panose="020B0502020202020204" pitchFamily="34" charset="0"/>
                <a:ea typeface="Tahoma" panose="020B0604030504040204" pitchFamily="34" charset="0"/>
              </a:rPr>
              <a:t> сопровождение </a:t>
            </a:r>
            <a:r>
              <a:rPr lang="ru-RU" sz="1200" dirty="0">
                <a:latin typeface="Century Gothic" panose="020B0502020202020204" pitchFamily="34" charset="0"/>
                <a:ea typeface="Tahoma" panose="020B0604030504040204" pitchFamily="34" charset="0"/>
              </a:rPr>
              <a:t>их индивидуальных образовательных маршрутов, построенных </a:t>
            </a:r>
            <a:r>
              <a:rPr lang="ru-RU" sz="1200" b="1" dirty="0" smtClean="0">
                <a:latin typeface="Century Gothic" panose="020B0502020202020204" pitchFamily="34" charset="0"/>
                <a:ea typeface="Tahoma" panose="020B0604030504040204" pitchFamily="34" charset="0"/>
              </a:rPr>
              <a:t>на основе диагностики </a:t>
            </a:r>
            <a:r>
              <a:rPr lang="ru-RU" sz="1200" dirty="0" smtClean="0">
                <a:latin typeface="Century Gothic" panose="020B0502020202020204" pitchFamily="34" charset="0"/>
                <a:ea typeface="Tahoma" panose="020B0604030504040204" pitchFamily="34" charset="0"/>
              </a:rPr>
              <a:t>профессиональных </a:t>
            </a:r>
            <a:r>
              <a:rPr lang="ru-RU" sz="1200" dirty="0">
                <a:latin typeface="Century Gothic" panose="020B0502020202020204" pitchFamily="34" charset="0"/>
                <a:ea typeface="Tahoma" panose="020B0604030504040204" pitchFamily="34" charset="0"/>
              </a:rPr>
              <a:t>дефицитов, выявленных на </a:t>
            </a:r>
            <a:r>
              <a:rPr lang="ru-RU" sz="1200" dirty="0" smtClean="0">
                <a:latin typeface="Century Gothic" panose="020B0502020202020204" pitchFamily="34" charset="0"/>
                <a:ea typeface="Tahoma" panose="020B0604030504040204" pitchFamily="34" charset="0"/>
              </a:rPr>
              <a:t>базе ЦНППМ;</a:t>
            </a:r>
            <a:endParaRPr lang="ru-RU" sz="1200" b="1" dirty="0" smtClean="0">
              <a:latin typeface="Century Gothic" panose="020B0502020202020204" pitchFamily="34" charset="0"/>
              <a:ea typeface="Tahoma" panose="020B0604030504040204" pitchFamily="34" charset="0"/>
            </a:endParaRPr>
          </a:p>
          <a:p>
            <a:pPr marL="171450" indent="-171450" algn="just">
              <a:lnSpc>
                <a:spcPct val="115000"/>
              </a:lnSpc>
              <a:spcAft>
                <a:spcPts val="0"/>
              </a:spcAft>
              <a:buFontTx/>
              <a:buChar char="-"/>
              <a:tabLst>
                <a:tab pos="450215" algn="l"/>
              </a:tabLst>
            </a:pPr>
            <a:r>
              <a:rPr lang="ru-RU" sz="1200" dirty="0" smtClean="0">
                <a:solidFill>
                  <a:srgbClr val="000000"/>
                </a:solidFill>
                <a:latin typeface="Century Gothic" panose="020B0502020202020204" pitchFamily="34" charset="0"/>
                <a:ea typeface="Calibri" panose="020F0502020204030204" pitchFamily="34" charset="0"/>
              </a:rPr>
              <a:t>обеспечение </a:t>
            </a:r>
            <a:r>
              <a:rPr lang="ru-RU" sz="1200" dirty="0">
                <a:solidFill>
                  <a:srgbClr val="000000"/>
                </a:solidFill>
                <a:latin typeface="Century Gothic" panose="020B0502020202020204" pitchFamily="34" charset="0"/>
                <a:ea typeface="Calibri" panose="020F0502020204030204" pitchFamily="34" charset="0"/>
              </a:rPr>
              <a:t>наполнения </a:t>
            </a:r>
            <a:r>
              <a:rPr lang="ru-RU" sz="1200" b="1" dirty="0">
                <a:solidFill>
                  <a:srgbClr val="000000"/>
                </a:solidFill>
                <a:latin typeface="Century Gothic" panose="020B0502020202020204" pitchFamily="34" charset="0"/>
                <a:ea typeface="Calibri" panose="020F0502020204030204" pitchFamily="34" charset="0"/>
              </a:rPr>
              <a:t>федерального реестра дополнительных профессиональных программ </a:t>
            </a:r>
            <a:r>
              <a:rPr lang="ru-RU" sz="1200" dirty="0">
                <a:solidFill>
                  <a:srgbClr val="000000"/>
                </a:solidFill>
                <a:latin typeface="Century Gothic" panose="020B0502020202020204" pitchFamily="34" charset="0"/>
                <a:ea typeface="Calibri" panose="020F0502020204030204" pitchFamily="34" charset="0"/>
              </a:rPr>
              <a:t>педагогического образования (ФР ДПП) программами переподготовки и повышения квалификации педагогических работников и управленческих </a:t>
            </a:r>
            <a:r>
              <a:rPr lang="ru-RU" sz="1200" dirty="0" smtClean="0">
                <a:solidFill>
                  <a:srgbClr val="000000"/>
                </a:solidFill>
                <a:latin typeface="Century Gothic" panose="020B0502020202020204" pitchFamily="34" charset="0"/>
                <a:ea typeface="Calibri" panose="020F0502020204030204" pitchFamily="34" charset="0"/>
              </a:rPr>
              <a:t>кадров</a:t>
            </a:r>
            <a:r>
              <a:rPr lang="ru-RU" sz="1200" dirty="0" smtClean="0">
                <a:latin typeface="Century Gothic" panose="020B0502020202020204" pitchFamily="34" charset="0"/>
                <a:ea typeface="Tahoma" panose="020B0604030504040204" pitchFamily="34" charset="0"/>
              </a:rPr>
              <a:t>;</a:t>
            </a:r>
            <a:endParaRPr lang="ru-RU" sz="1200" b="1" dirty="0">
              <a:latin typeface="Century Gothic" panose="020B0502020202020204" pitchFamily="34" charset="0"/>
              <a:ea typeface="Calibri" panose="020F0502020204030204" pitchFamily="34" charset="0"/>
            </a:endParaRPr>
          </a:p>
          <a:p>
            <a:pPr marL="171450" indent="-171450" algn="just">
              <a:lnSpc>
                <a:spcPct val="115000"/>
              </a:lnSpc>
              <a:spcAft>
                <a:spcPts val="0"/>
              </a:spcAft>
              <a:buFontTx/>
              <a:buChar char="-"/>
              <a:tabLst>
                <a:tab pos="450215" algn="l"/>
              </a:tabLst>
            </a:pPr>
            <a:r>
              <a:rPr lang="ru-RU" sz="1200" dirty="0" smtClean="0">
                <a:latin typeface="Century Gothic" panose="020B0502020202020204" pitchFamily="34" charset="0"/>
                <a:ea typeface="Tahoma" panose="020B0604030504040204" pitchFamily="34" charset="0"/>
              </a:rPr>
              <a:t>развитие </a:t>
            </a:r>
            <a:r>
              <a:rPr lang="ru-RU" sz="1200" b="1" dirty="0" smtClean="0">
                <a:latin typeface="Century Gothic" panose="020B0502020202020204" pitchFamily="34" charset="0"/>
                <a:ea typeface="Tahoma" panose="020B0604030504040204" pitchFamily="34" charset="0"/>
              </a:rPr>
              <a:t>сетевого взаимодействия</a:t>
            </a:r>
            <a:r>
              <a:rPr lang="ru-RU" sz="1200" dirty="0" smtClean="0">
                <a:latin typeface="Century Gothic" panose="020B0502020202020204" pitchFamily="34" charset="0"/>
                <a:ea typeface="Tahoma" panose="020B0604030504040204" pitchFamily="34" charset="0"/>
              </a:rPr>
              <a:t> между </a:t>
            </a:r>
            <a:r>
              <a:rPr lang="ru-RU" sz="1200" dirty="0">
                <a:latin typeface="Century Gothic" panose="020B0502020202020204" pitchFamily="34" charset="0"/>
                <a:ea typeface="Tahoma" panose="020B0604030504040204" pitchFamily="34" charset="0"/>
              </a:rPr>
              <a:t>субъектами научно-методической деятельности для создания единой информационно-методической среды, способствующей </a:t>
            </a:r>
            <a:r>
              <a:rPr lang="ru-RU" sz="1200" dirty="0" smtClean="0">
                <a:latin typeface="Century Gothic" panose="020B0502020202020204" pitchFamily="34" charset="0"/>
                <a:ea typeface="Tahoma" panose="020B0604030504040204" pitchFamily="34" charset="0"/>
              </a:rPr>
              <a:t>профессиональному </a:t>
            </a:r>
            <a:r>
              <a:rPr lang="ru-RU" sz="1200" dirty="0">
                <a:latin typeface="Century Gothic" panose="020B0502020202020204" pitchFamily="34" charset="0"/>
                <a:ea typeface="Tahoma" panose="020B0604030504040204" pitchFamily="34" charset="0"/>
              </a:rPr>
              <a:t>росту педагогических работников и управленческих кадров, разработки, апробации и внедрения инновационных моделей повышения </a:t>
            </a:r>
            <a:r>
              <a:rPr lang="ru-RU" sz="1200" dirty="0" smtClean="0">
                <a:latin typeface="Century Gothic" panose="020B0502020202020204" pitchFamily="34" charset="0"/>
                <a:ea typeface="Tahoma" panose="020B0604030504040204" pitchFamily="34" charset="0"/>
              </a:rPr>
              <a:t>квалификации </a:t>
            </a:r>
            <a:r>
              <a:rPr lang="ru-RU" sz="1200" dirty="0">
                <a:latin typeface="Century Gothic" panose="020B0502020202020204" pitchFamily="34" charset="0"/>
                <a:ea typeface="Tahoma" panose="020B0604030504040204" pitchFamily="34" charset="0"/>
              </a:rPr>
              <a:t>на основе объединения и совместного использования </a:t>
            </a:r>
            <a:r>
              <a:rPr lang="ru-RU" sz="1200" dirty="0" smtClean="0">
                <a:latin typeface="Century Gothic" panose="020B0502020202020204" pitchFamily="34" charset="0"/>
                <a:ea typeface="Tahoma" panose="020B0604030504040204" pitchFamily="34" charset="0"/>
              </a:rPr>
              <a:t>ресурсов;</a:t>
            </a:r>
            <a:endParaRPr lang="ru-RU" sz="1200" b="1" dirty="0" smtClean="0">
              <a:latin typeface="Century Gothic" panose="020B0502020202020204" pitchFamily="34" charset="0"/>
              <a:ea typeface="Tahoma" panose="020B0604030504040204" pitchFamily="34" charset="0"/>
            </a:endParaRPr>
          </a:p>
          <a:p>
            <a:pPr marL="171450" indent="-171450" algn="just">
              <a:lnSpc>
                <a:spcPct val="115000"/>
              </a:lnSpc>
              <a:spcAft>
                <a:spcPts val="0"/>
              </a:spcAft>
              <a:buFontTx/>
              <a:buChar char="-"/>
              <a:tabLst>
                <a:tab pos="450215" algn="l"/>
              </a:tabLst>
            </a:pPr>
            <a:r>
              <a:rPr lang="ru-RU" sz="1200" dirty="0" smtClean="0">
                <a:latin typeface="Century Gothic" panose="020B0502020202020204" pitchFamily="34" charset="0"/>
                <a:ea typeface="Tahoma" panose="020B0604030504040204" pitchFamily="34" charset="0"/>
              </a:rPr>
              <a:t>разработка </a:t>
            </a:r>
            <a:r>
              <a:rPr lang="ru-RU" sz="1200" dirty="0">
                <a:latin typeface="Century Gothic" panose="020B0502020202020204" pitchFamily="34" charset="0"/>
                <a:ea typeface="Tahoma" panose="020B0604030504040204" pitchFamily="34" charset="0"/>
              </a:rPr>
              <a:t>различных </a:t>
            </a:r>
            <a:r>
              <a:rPr lang="ru-RU" sz="1200" b="1" dirty="0">
                <a:latin typeface="Century Gothic" panose="020B0502020202020204" pitchFamily="34" charset="0"/>
                <a:ea typeface="Tahoma" panose="020B0604030504040204" pitchFamily="34" charset="0"/>
              </a:rPr>
              <a:t>форм поддержки и сопровождения </a:t>
            </a:r>
            <a:r>
              <a:rPr lang="ru-RU" sz="1200" dirty="0">
                <a:latin typeface="Century Gothic" panose="020B0502020202020204" pitchFamily="34" charset="0"/>
                <a:ea typeface="Tahoma" panose="020B0604030504040204" pitchFamily="34" charset="0"/>
              </a:rPr>
              <a:t>учителей;</a:t>
            </a:r>
            <a:endParaRPr lang="ru-RU" sz="1200" b="1" dirty="0">
              <a:latin typeface="Century Gothic" panose="020B0502020202020204" pitchFamily="34" charset="0"/>
              <a:ea typeface="Calibri" panose="020F0502020204030204" pitchFamily="34" charset="0"/>
            </a:endParaRPr>
          </a:p>
          <a:p>
            <a:pPr marL="171450" indent="-171450" algn="just">
              <a:lnSpc>
                <a:spcPct val="115000"/>
              </a:lnSpc>
              <a:spcAft>
                <a:spcPts val="0"/>
              </a:spcAft>
              <a:buFontTx/>
              <a:buChar char="-"/>
              <a:tabLst>
                <a:tab pos="450215" algn="l"/>
              </a:tabLst>
            </a:pPr>
            <a:r>
              <a:rPr lang="ru-RU" sz="1200" dirty="0" smtClean="0">
                <a:latin typeface="Century Gothic" panose="020B0502020202020204" pitchFamily="34" charset="0"/>
                <a:ea typeface="Tahoma" panose="020B0604030504040204" pitchFamily="34" charset="0"/>
              </a:rPr>
              <a:t>создание </a:t>
            </a:r>
            <a:r>
              <a:rPr lang="ru-RU" sz="1200" dirty="0">
                <a:latin typeface="Century Gothic" panose="020B0502020202020204" pitchFamily="34" charset="0"/>
                <a:ea typeface="Tahoma" panose="020B0604030504040204" pitchFamily="34" charset="0"/>
              </a:rPr>
              <a:t>условий для </a:t>
            </a:r>
            <a:r>
              <a:rPr lang="ru-RU" sz="1200" b="1" dirty="0">
                <a:latin typeface="Century Gothic" panose="020B0502020202020204" pitchFamily="34" charset="0"/>
                <a:ea typeface="Tahoma" panose="020B0604030504040204" pitchFamily="34" charset="0"/>
              </a:rPr>
              <a:t>овладения </a:t>
            </a:r>
            <a:r>
              <a:rPr lang="ru-RU" sz="1200" dirty="0">
                <a:latin typeface="Century Gothic" panose="020B0502020202020204" pitchFamily="34" charset="0"/>
                <a:ea typeface="Tahoma" panose="020B0604030504040204" pitchFamily="34" charset="0"/>
              </a:rPr>
              <a:t>педагогическими работниками и управленческими кадрами навыками </a:t>
            </a:r>
            <a:r>
              <a:rPr lang="ru-RU" sz="1200" b="1" dirty="0">
                <a:latin typeface="Century Gothic" panose="020B0502020202020204" pitchFamily="34" charset="0"/>
                <a:ea typeface="Tahoma" panose="020B0604030504040204" pitchFamily="34" charset="0"/>
              </a:rPr>
              <a:t>использования современных </a:t>
            </a:r>
            <a:r>
              <a:rPr lang="ru-RU" sz="1200" b="1" dirty="0" smtClean="0">
                <a:latin typeface="Century Gothic" panose="020B0502020202020204" pitchFamily="34" charset="0"/>
                <a:ea typeface="Tahoma" panose="020B0604030504040204" pitchFamily="34" charset="0"/>
              </a:rPr>
              <a:t>технологий</a:t>
            </a:r>
            <a:r>
              <a:rPr lang="ru-RU" sz="1200" dirty="0" smtClean="0">
                <a:latin typeface="Century Gothic" panose="020B0502020202020204" pitchFamily="34" charset="0"/>
                <a:ea typeface="Tahoma" panose="020B0604030504040204" pitchFamily="34" charset="0"/>
              </a:rPr>
              <a:t>;</a:t>
            </a:r>
            <a:endParaRPr lang="ru-RU" sz="1200" b="1" dirty="0" smtClean="0">
              <a:latin typeface="Century Gothic" panose="020B0502020202020204" pitchFamily="34" charset="0"/>
              <a:ea typeface="Tahoma" panose="020B0604030504040204" pitchFamily="34" charset="0"/>
            </a:endParaRPr>
          </a:p>
          <a:p>
            <a:pPr marL="171450" indent="-171450" algn="just">
              <a:lnSpc>
                <a:spcPct val="115000"/>
              </a:lnSpc>
              <a:spcAft>
                <a:spcPts val="0"/>
              </a:spcAft>
              <a:buFontTx/>
              <a:buChar char="-"/>
              <a:tabLst>
                <a:tab pos="450215" algn="l"/>
              </a:tabLst>
            </a:pPr>
            <a:r>
              <a:rPr lang="ru-RU" sz="1200" b="1" dirty="0" smtClean="0">
                <a:latin typeface="Century Gothic" panose="020B0502020202020204" pitchFamily="34" charset="0"/>
                <a:ea typeface="Tahoma" panose="020B0604030504040204" pitchFamily="34" charset="0"/>
              </a:rPr>
              <a:t>внедрение</a:t>
            </a:r>
            <a:r>
              <a:rPr lang="ru-RU" sz="1200" dirty="0" smtClean="0">
                <a:latin typeface="Century Gothic" panose="020B0502020202020204" pitchFamily="34" charset="0"/>
                <a:ea typeface="Tahoma" panose="020B0604030504040204" pitchFamily="34" charset="0"/>
              </a:rPr>
              <a:t> </a:t>
            </a:r>
            <a:r>
              <a:rPr lang="ru-RU" sz="1200" dirty="0">
                <a:latin typeface="Century Gothic" panose="020B0502020202020204" pitchFamily="34" charset="0"/>
                <a:ea typeface="Tahoma" panose="020B0604030504040204" pitchFamily="34" charset="0"/>
              </a:rPr>
              <a:t>в образовательный </a:t>
            </a:r>
            <a:r>
              <a:rPr lang="ru-RU" sz="1200" b="1" dirty="0">
                <a:latin typeface="Century Gothic" panose="020B0502020202020204" pitchFamily="34" charset="0"/>
                <a:ea typeface="Tahoma" panose="020B0604030504040204" pitchFamily="34" charset="0"/>
              </a:rPr>
              <a:t>процесс современных технологий </a:t>
            </a:r>
            <a:r>
              <a:rPr lang="ru-RU" sz="1200" dirty="0">
                <a:latin typeface="Century Gothic" panose="020B0502020202020204" pitchFamily="34" charset="0"/>
                <a:ea typeface="Tahoma" panose="020B0604030504040204" pitchFamily="34" charset="0"/>
              </a:rPr>
              <a:t>обучения и воспитания, в том числе проектных форм работы с учащимися; </a:t>
            </a:r>
            <a:endParaRPr lang="ru-RU" sz="1200" b="1" dirty="0">
              <a:latin typeface="Century Gothic" panose="020B0502020202020204" pitchFamily="34" charset="0"/>
              <a:ea typeface="Tahoma" panose="020B0604030504040204" pitchFamily="34" charset="0"/>
            </a:endParaRPr>
          </a:p>
          <a:p>
            <a:pPr marL="171450" indent="-171450" algn="just">
              <a:lnSpc>
                <a:spcPct val="115000"/>
              </a:lnSpc>
              <a:spcAft>
                <a:spcPts val="0"/>
              </a:spcAft>
              <a:buFontTx/>
              <a:buChar char="-"/>
              <a:tabLst>
                <a:tab pos="450215" algn="l"/>
              </a:tabLst>
            </a:pPr>
            <a:r>
              <a:rPr lang="ru-RU" sz="1200" dirty="0" smtClean="0">
                <a:latin typeface="Century Gothic" panose="020B0502020202020204" pitchFamily="34" charset="0"/>
                <a:ea typeface="Tahoma" panose="020B0604030504040204" pitchFamily="34" charset="0"/>
              </a:rPr>
              <a:t>создание </a:t>
            </a:r>
            <a:r>
              <a:rPr lang="ru-RU" sz="1200" dirty="0">
                <a:latin typeface="Century Gothic" panose="020B0502020202020204" pitchFamily="34" charset="0"/>
                <a:ea typeface="Tahoma" panose="020B0604030504040204" pitchFamily="34" charset="0"/>
              </a:rPr>
              <a:t>условий для вовлечения педагогических работников в </a:t>
            </a:r>
            <a:r>
              <a:rPr lang="ru-RU" sz="1200" b="1" dirty="0">
                <a:latin typeface="Century Gothic" panose="020B0502020202020204" pitchFamily="34" charset="0"/>
                <a:ea typeface="Tahoma" panose="020B0604030504040204" pitchFamily="34" charset="0"/>
              </a:rPr>
              <a:t>исследовательскую </a:t>
            </a:r>
            <a:r>
              <a:rPr lang="ru-RU" sz="1200" b="1" dirty="0" smtClean="0">
                <a:latin typeface="Century Gothic" panose="020B0502020202020204" pitchFamily="34" charset="0"/>
                <a:ea typeface="Tahoma" panose="020B0604030504040204" pitchFamily="34" charset="0"/>
              </a:rPr>
              <a:t>деятельность</a:t>
            </a:r>
            <a:r>
              <a:rPr lang="ru-RU" sz="1200" dirty="0" smtClean="0">
                <a:latin typeface="Century Gothic" panose="020B0502020202020204" pitchFamily="34" charset="0"/>
                <a:ea typeface="Tahoma" panose="020B0604030504040204" pitchFamily="34" charset="0"/>
              </a:rPr>
              <a:t>;</a:t>
            </a:r>
            <a:endParaRPr lang="ru-RU" sz="1200" b="1" dirty="0" smtClean="0">
              <a:latin typeface="Century Gothic" panose="020B0502020202020204" pitchFamily="34" charset="0"/>
              <a:ea typeface="Tahoma" panose="020B0604030504040204" pitchFamily="34" charset="0"/>
            </a:endParaRPr>
          </a:p>
          <a:p>
            <a:pPr marL="171450" indent="-171450" algn="just">
              <a:lnSpc>
                <a:spcPct val="115000"/>
              </a:lnSpc>
              <a:spcAft>
                <a:spcPts val="0"/>
              </a:spcAft>
              <a:buFontTx/>
              <a:buChar char="-"/>
              <a:tabLst>
                <a:tab pos="450215" algn="l"/>
              </a:tabLst>
            </a:pPr>
            <a:r>
              <a:rPr lang="ru-RU" sz="1200" dirty="0" smtClean="0">
                <a:latin typeface="Century Gothic" panose="020B0502020202020204" pitchFamily="34" charset="0"/>
                <a:ea typeface="Tahoma" panose="020B0604030504040204" pitchFamily="34" charset="0"/>
              </a:rPr>
              <a:t>создание </a:t>
            </a:r>
            <a:r>
              <a:rPr lang="ru-RU" sz="1200" dirty="0">
                <a:latin typeface="Century Gothic" panose="020B0502020202020204" pitchFamily="34" charset="0"/>
                <a:ea typeface="Tahoma" panose="020B0604030504040204" pitchFamily="34" charset="0"/>
              </a:rPr>
              <a:t>единой системы выявления, </a:t>
            </a:r>
            <a:r>
              <a:rPr lang="ru-RU" sz="1200" dirty="0" smtClean="0">
                <a:latin typeface="Century Gothic" panose="020B0502020202020204" pitchFamily="34" charset="0"/>
                <a:ea typeface="Tahoma" panose="020B0604030504040204" pitchFamily="34" charset="0"/>
              </a:rPr>
              <a:t>обобщения и </a:t>
            </a:r>
            <a:r>
              <a:rPr lang="ru-RU" sz="1200" b="1" dirty="0">
                <a:latin typeface="Century Gothic" panose="020B0502020202020204" pitchFamily="34" charset="0"/>
                <a:ea typeface="Tahoma" panose="020B0604030504040204" pitchFamily="34" charset="0"/>
              </a:rPr>
              <a:t>внедрения</a:t>
            </a:r>
            <a:r>
              <a:rPr lang="ru-RU" sz="1200" dirty="0">
                <a:latin typeface="Century Gothic" panose="020B0502020202020204" pitchFamily="34" charset="0"/>
                <a:ea typeface="Tahoma" panose="020B0604030504040204" pitchFamily="34" charset="0"/>
              </a:rPr>
              <a:t> подтвердивших эффективность </a:t>
            </a:r>
            <a:r>
              <a:rPr lang="ru-RU" sz="1200" b="1" dirty="0">
                <a:latin typeface="Century Gothic" panose="020B0502020202020204" pitchFamily="34" charset="0"/>
                <a:ea typeface="Tahoma" panose="020B0604030504040204" pitchFamily="34" charset="0"/>
              </a:rPr>
              <a:t>педагогических и управленческих практик</a:t>
            </a:r>
            <a:r>
              <a:rPr lang="ru-RU" sz="1200" dirty="0">
                <a:latin typeface="Century Gothic" panose="020B0502020202020204" pitchFamily="34" charset="0"/>
                <a:ea typeface="Tahoma" panose="020B0604030504040204" pitchFamily="34" charset="0"/>
              </a:rPr>
              <a:t>; </a:t>
            </a:r>
            <a:endParaRPr lang="ru-RU" sz="1200" b="1" dirty="0" smtClean="0">
              <a:latin typeface="Century Gothic" panose="020B0502020202020204" pitchFamily="34" charset="0"/>
              <a:ea typeface="Tahoma" panose="020B0604030504040204" pitchFamily="34" charset="0"/>
            </a:endParaRPr>
          </a:p>
          <a:p>
            <a:pPr marL="171450" indent="-171450" algn="just">
              <a:lnSpc>
                <a:spcPct val="115000"/>
              </a:lnSpc>
              <a:spcAft>
                <a:spcPts val="0"/>
              </a:spcAft>
              <a:buFontTx/>
              <a:buChar char="-"/>
              <a:tabLst>
                <a:tab pos="450215" algn="l"/>
              </a:tabLst>
            </a:pPr>
            <a:r>
              <a:rPr lang="ru-RU" sz="1200" dirty="0" smtClean="0">
                <a:latin typeface="Century Gothic" panose="020B0502020202020204" pitchFamily="34" charset="0"/>
                <a:ea typeface="Tahoma" panose="020B0604030504040204" pitchFamily="34" charset="0"/>
              </a:rPr>
              <a:t>стимулирование </a:t>
            </a:r>
            <a:r>
              <a:rPr lang="ru-RU" sz="1200" dirty="0">
                <a:latin typeface="Century Gothic" panose="020B0502020202020204" pitchFamily="34" charset="0"/>
                <a:ea typeface="Tahoma" panose="020B0604030504040204" pitchFamily="34" charset="0"/>
              </a:rPr>
              <a:t>разработки, апробации и внедрения </a:t>
            </a:r>
            <a:r>
              <a:rPr lang="ru-RU" sz="1200" b="1" dirty="0">
                <a:latin typeface="Century Gothic" panose="020B0502020202020204" pitchFamily="34" charset="0"/>
                <a:ea typeface="Tahoma" panose="020B0604030504040204" pitchFamily="34" charset="0"/>
              </a:rPr>
              <a:t>инновационных форм методической работы</a:t>
            </a:r>
            <a:r>
              <a:rPr lang="ru-RU" sz="1200" dirty="0">
                <a:latin typeface="Century Gothic" panose="020B0502020202020204" pitchFamily="34" charset="0"/>
                <a:ea typeface="Tahoma" panose="020B0604030504040204" pitchFamily="34" charset="0"/>
              </a:rPr>
              <a:t>, деятельности профессиональных сообществ, ассоциаций и методических объединений в региональной сфере образования, направленных на освоение современных профессиональных компетенций.</a:t>
            </a:r>
            <a:endParaRPr lang="ru-RU" sz="1200" b="1" dirty="0">
              <a:latin typeface="Century Gothic" panose="020B0502020202020204" pitchFamily="34" charset="0"/>
              <a:ea typeface="Calibri" panose="020F050202020403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711146" y="2246416"/>
            <a:ext cx="5623385" cy="4370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lnSpc>
                <a:spcPct val="80000"/>
              </a:lnSpc>
              <a:spcBef>
                <a:spcPct val="0"/>
              </a:spcBef>
              <a:defRPr/>
            </a:pPr>
            <a:r>
              <a:rPr lang="ru-RU" sz="2800" b="1" dirty="0" smtClean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Задачи </a:t>
            </a:r>
            <a:r>
              <a:rPr lang="ru-RU" sz="2800" b="1" dirty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РСНМС </a:t>
            </a:r>
            <a:endParaRPr lang="ru-RU" sz="2000" b="1" dirty="0"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5875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spe:Receivers xmlns:spe="http://schemas.microsoft.com/sharepoint/events"/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619ABD8F6D586447BEC745CCCE922233" ma:contentTypeVersion="49" ma:contentTypeDescription="Создание документа." ma:contentTypeScope="" ma:versionID="e7ba8c9a17f5fac8e8a0ba3372aa7e3c">
  <xsd:schema xmlns:xsd="http://www.w3.org/2001/XMLSchema" xmlns:xs="http://www.w3.org/2001/XMLSchema" xmlns:p="http://schemas.microsoft.com/office/2006/metadata/properties" xmlns:ns2="f13cd17a-5410-446a-96bd-44fada269ec3" xmlns:ns3="4a252ca3-5a62-4c1c-90a6-29f4710e47f8" targetNamespace="http://schemas.microsoft.com/office/2006/metadata/properties" ma:root="true" ma:fieldsID="3ef2d5c7c49e63c501edd87c472c3fdd" ns2:_="" ns3:_="">
    <xsd:import namespace="f13cd17a-5410-446a-96bd-44fada269ec3"/>
    <xsd:import namespace="4a252ca3-5a62-4c1c-90a6-29f4710e47f8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3:_dlc_DocId" minOccurs="0"/>
                <xsd:element ref="ns3:_dlc_DocIdUrl" minOccurs="0"/>
                <xsd:element ref="ns3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13cd17a-5410-446a-96bd-44fada269ec3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Общий доступ с использованием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a252ca3-5a62-4c1c-90a6-29f4710e47f8" elementFormDefault="qualified">
    <xsd:import namespace="http://schemas.microsoft.com/office/2006/documentManagement/types"/>
    <xsd:import namespace="http://schemas.microsoft.com/office/infopath/2007/PartnerControls"/>
    <xsd:element name="_dlc_DocId" ma:index="9" nillable="true" ma:displayName="Значение идентификатора документа" ma:description="Значение идентификатора документа, присвоенного данному элементу." ma:internalName="_dlc_DocId" ma:readOnly="true">
      <xsd:simpleType>
        <xsd:restriction base="dms:Text"/>
      </xsd:simpleType>
    </xsd:element>
    <xsd:element name="_dlc_DocIdUrl" ma:index="10" nillable="true" ma:displayName="Идентификатор документа" ma:description="Постоянная ссылка на этот документ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1" nillable="true" ma:displayName="Сохранить идентификатор" ma:description="Сохранять идентификатор при добавлении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B5CE182-B1B8-4F3E-8BD5-C6721DB32A3D}"/>
</file>

<file path=customXml/itemProps2.xml><?xml version="1.0" encoding="utf-8"?>
<ds:datastoreItem xmlns:ds="http://schemas.openxmlformats.org/officeDocument/2006/customXml" ds:itemID="{F853B57C-F9D3-49EF-992A-A13A7EB1615D}"/>
</file>

<file path=customXml/itemProps3.xml><?xml version="1.0" encoding="utf-8"?>
<ds:datastoreItem xmlns:ds="http://schemas.openxmlformats.org/officeDocument/2006/customXml" ds:itemID="{7372A2E8-D84E-40D2-A7BA-494D6E4F03BE}"/>
</file>

<file path=customXml/itemProps4.xml><?xml version="1.0" encoding="utf-8"?>
<ds:datastoreItem xmlns:ds="http://schemas.openxmlformats.org/officeDocument/2006/customXml" ds:itemID="{9C69BBCC-F6E6-4724-AB05-61C0369EF57C}"/>
</file>

<file path=docProps/app.xml><?xml version="1.0" encoding="utf-8"?>
<Properties xmlns="http://schemas.openxmlformats.org/officeDocument/2006/extended-properties" xmlns:vt="http://schemas.openxmlformats.org/officeDocument/2006/docPropsVTypes">
  <TotalTime>251</TotalTime>
  <Words>2551</Words>
  <Application>Microsoft Office PowerPoint</Application>
  <PresentationFormat>Широкоэкранный</PresentationFormat>
  <Paragraphs>208</Paragraphs>
  <Slides>21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8" baseType="lpstr">
      <vt:lpstr>Arial</vt:lpstr>
      <vt:lpstr>Calibri</vt:lpstr>
      <vt:lpstr>Calibri Light</vt:lpstr>
      <vt:lpstr>Century Gothic</vt:lpstr>
      <vt:lpstr>Tahoma</vt:lpstr>
      <vt:lpstr>Times New Roman</vt:lpstr>
      <vt:lpstr>Тема Office</vt:lpstr>
      <vt:lpstr>Единая система научно-методического сопровождения педагогов и управленческих кадров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Составление индивидуального образовательного маршрута педагогического работника</dc:title>
  <dc:creator>Администратор</dc:creator>
  <cp:lastModifiedBy>User</cp:lastModifiedBy>
  <cp:revision>24</cp:revision>
  <dcterms:created xsi:type="dcterms:W3CDTF">2022-10-18T13:38:42Z</dcterms:created>
  <dcterms:modified xsi:type="dcterms:W3CDTF">2022-11-01T13:49:10Z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0x010100619ABD8F6D586447BEC745CCCE922233</vt:lpwstr>
  </property>
</Properties>
</file>