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4" r:id="rId10"/>
    <p:sldId id="269" r:id="rId11"/>
    <p:sldId id="266" r:id="rId12"/>
    <p:sldId id="268" r:id="rId13"/>
    <p:sldId id="275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66" autoAdjust="0"/>
  </p:normalViewPr>
  <p:slideViewPr>
    <p:cSldViewPr snapToGrid="0">
      <p:cViewPr varScale="1">
        <p:scale>
          <a:sx n="64" d="100"/>
          <a:sy n="64" d="100"/>
        </p:scale>
        <p:origin x="4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5BAFC-A465-4D2E-A874-ECB97EA5FA2E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DECC8-DE11-4133-B6DB-165F7F6777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6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9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17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1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8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9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1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3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0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9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3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9154" y="1618332"/>
            <a:ext cx="9864884" cy="23876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Единая система научно-методического сопровождения педагогов и управленческих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кадров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04354" y="5850161"/>
            <a:ext cx="330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Алла Александровна </a:t>
            </a:r>
            <a:r>
              <a:rPr lang="ru-RU" sz="1200" dirty="0" err="1">
                <a:solidFill>
                  <a:schemeClr val="bg2">
                    <a:lumMod val="50000"/>
                  </a:schemeClr>
                </a:solidFill>
              </a:rPr>
              <a:t>Гольцова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декан факультета повышения квалификации,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руководитель ЦНППМ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428"/>
            <a:ext cx="12192000" cy="1616075"/>
            <a:chOff x="165100" y="1162050"/>
            <a:chExt cx="12192000" cy="1616075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6967538" y="1784350"/>
              <a:ext cx="39655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11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60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5447" y="221750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7430" y="1947395"/>
            <a:ext cx="109128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условия</a:t>
            </a:r>
            <a:r>
              <a:rPr lang="ru-RU" dirty="0">
                <a:latin typeface="Century Gothic" panose="020B0502020202020204" pitchFamily="34" charset="0"/>
              </a:rPr>
              <a:t> (материально-технические, финансовые, кадровые и иные) для достижения показателей национального проекта «Образование»;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разрабатывает </a:t>
            </a:r>
            <a:r>
              <a:rPr lang="ru-RU" dirty="0">
                <a:latin typeface="Century Gothic" panose="020B0502020202020204" pitchFamily="34" charset="0"/>
              </a:rPr>
              <a:t>и утверждает </a:t>
            </a:r>
            <a:r>
              <a:rPr lang="ru-RU" b="1" dirty="0">
                <a:latin typeface="Century Gothic" panose="020B0502020202020204" pitchFamily="34" charset="0"/>
              </a:rPr>
              <a:t>паспорт региональной системы</a:t>
            </a:r>
            <a:r>
              <a:rPr lang="ru-RU" dirty="0">
                <a:latin typeface="Century Gothic" panose="020B0502020202020204" pitchFamily="34" charset="0"/>
              </a:rPr>
              <a:t> научно-методического сопровождения педагогических работников и управленческих кадров </a:t>
            </a:r>
            <a:r>
              <a:rPr lang="ru-RU" dirty="0" smtClean="0">
                <a:latin typeface="Century Gothic" panose="020B0502020202020204" pitchFamily="34" charset="0"/>
              </a:rPr>
              <a:t>и </a:t>
            </a:r>
            <a:r>
              <a:rPr lang="ru-RU" dirty="0">
                <a:latin typeface="Century Gothic" panose="020B0502020202020204" pitchFamily="34" charset="0"/>
              </a:rPr>
              <a:t>направляет на согласование Федеральному оператору в сроки, определяемые Федеральным оператором;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заключение трехсторонних соглашений </a:t>
            </a:r>
            <a:r>
              <a:rPr lang="ru-RU" dirty="0">
                <a:latin typeface="Century Gothic" panose="020B0502020202020204" pitchFamily="34" charset="0"/>
              </a:rPr>
              <a:t>между муниципальными органами управления образованием, департаментом образования и науки Костромской области и </a:t>
            </a:r>
            <a:r>
              <a:rPr lang="ru-RU" dirty="0" smtClean="0">
                <a:latin typeface="Century Gothic" panose="020B0502020202020204" pitchFamily="34" charset="0"/>
              </a:rPr>
              <a:t>ОГБОУ </a:t>
            </a:r>
            <a:r>
              <a:rPr lang="ru-RU" dirty="0">
                <a:latin typeface="Century Gothic" panose="020B0502020202020204" pitchFamily="34" charset="0"/>
              </a:rPr>
              <a:t>ДПО «КОИРО</a:t>
            </a:r>
            <a:r>
              <a:rPr lang="ru-RU" dirty="0" smtClean="0">
                <a:latin typeface="Century Gothic" panose="020B0502020202020204" pitchFamily="34" charset="0"/>
              </a:rPr>
              <a:t>», </a:t>
            </a:r>
            <a:r>
              <a:rPr lang="ru-RU" dirty="0">
                <a:latin typeface="Century Gothic" panose="020B0502020202020204" pitchFamily="34" charset="0"/>
              </a:rPr>
              <a:t>на базе которого создан и функционирует ЦНППМ, о взаимодействии и совместной реализации мероприятий, направленных на научно-методическое сопровождение педагогических работников и управленческих кадров;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финансирование</a:t>
            </a:r>
            <a:r>
              <a:rPr lang="ru-RU" dirty="0">
                <a:latin typeface="Century Gothic" panose="020B0502020202020204" pitchFamily="34" charset="0"/>
              </a:rPr>
              <a:t> региональной системы.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68518" y="1337846"/>
            <a:ext cx="931066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400" b="1" dirty="0">
                <a:latin typeface="Century Gothic" panose="020B0502020202020204" pitchFamily="34" charset="0"/>
              </a:rPr>
              <a:t>Департамент образования и науки Костромской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15052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0844" y="391908"/>
            <a:ext cx="10431156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Центры непрерывного повышения профессионального мастерства педагогических работников (ЦНППМ)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5633" y="2077424"/>
            <a:ext cx="113796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Century Gothic" panose="020B0502020202020204" pitchFamily="34" charset="0"/>
              </a:rPr>
              <a:t>Задачи ЦНППМ: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b="1" dirty="0">
                <a:latin typeface="Century Gothic" panose="020B0502020202020204" pitchFamily="34" charset="0"/>
              </a:rPr>
              <a:t>взаимодействие</a:t>
            </a:r>
            <a:r>
              <a:rPr lang="ru-RU" sz="1400" dirty="0">
                <a:latin typeface="Century Gothic" panose="020B0502020202020204" pitchFamily="34" charset="0"/>
              </a:rPr>
              <a:t> с федеральным координатором ЕФС, в том числе – работу на едином федеральном портале дополнительного профессионального педагогического образования;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b="1" dirty="0">
                <a:latin typeface="Century Gothic" panose="020B0502020202020204" pitchFamily="34" charset="0"/>
              </a:rPr>
              <a:t>координация</a:t>
            </a:r>
            <a:r>
              <a:rPr lang="ru-RU" sz="1400" dirty="0">
                <a:latin typeface="Century Gothic" panose="020B0502020202020204" pitchFamily="34" charset="0"/>
              </a:rPr>
              <a:t> деятельности </a:t>
            </a:r>
            <a:r>
              <a:rPr lang="ru-RU" sz="1400" dirty="0" smtClean="0">
                <a:latin typeface="Century Gothic" panose="020B0502020202020204" pitchFamily="34" charset="0"/>
              </a:rPr>
              <a:t>РСНМС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выстраивание </a:t>
            </a:r>
            <a:r>
              <a:rPr lang="ru-RU" sz="1400" b="1" dirty="0">
                <a:latin typeface="Century Gothic" panose="020B0502020202020204" pitchFamily="34" charset="0"/>
              </a:rPr>
              <a:t>единой системы </a:t>
            </a:r>
            <a:r>
              <a:rPr lang="ru-RU" sz="1400" dirty="0">
                <a:latin typeface="Century Gothic" panose="020B0502020202020204" pitchFamily="34" charset="0"/>
              </a:rPr>
              <a:t>профессионального развития педагогических работников и управленческих кадров, организацию процесса выявления </a:t>
            </a:r>
            <a:r>
              <a:rPr lang="ru-RU" sz="1400" b="1" dirty="0">
                <a:latin typeface="Century Gothic" panose="020B0502020202020204" pitchFamily="34" charset="0"/>
              </a:rPr>
              <a:t>профессиональных дефицитов </a:t>
            </a:r>
            <a:r>
              <a:rPr lang="ru-RU" sz="1400" dirty="0">
                <a:latin typeface="Century Gothic" panose="020B0502020202020204" pitchFamily="34" charset="0"/>
              </a:rPr>
              <a:t>педагогических работников и управленческих кадров; организацию разработки и сопровождения </a:t>
            </a:r>
            <a:r>
              <a:rPr lang="ru-RU" sz="1400" b="1" dirty="0">
                <a:latin typeface="Century Gothic" panose="020B0502020202020204" pitchFamily="34" charset="0"/>
              </a:rPr>
              <a:t>индивидуальных образовательных маршрутов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организацию разработки и внедрения различных </a:t>
            </a:r>
            <a:r>
              <a:rPr lang="ru-RU" sz="1400" b="1" dirty="0">
                <a:latin typeface="Century Gothic" panose="020B0502020202020204" pitchFamily="34" charset="0"/>
              </a:rPr>
              <a:t>форм адресной поддержки </a:t>
            </a:r>
            <a:r>
              <a:rPr lang="ru-RU" sz="1400" dirty="0">
                <a:latin typeface="Century Gothic" panose="020B0502020202020204" pitchFamily="34" charset="0"/>
              </a:rPr>
              <a:t>и сопровождения педагогических работников в </a:t>
            </a:r>
            <a:r>
              <a:rPr lang="ru-RU" sz="1400" b="1" dirty="0">
                <a:latin typeface="Century Gothic" panose="020B0502020202020204" pitchFamily="34" charset="0"/>
              </a:rPr>
              <a:t>возрасте до 35 лет</a:t>
            </a:r>
            <a:r>
              <a:rPr lang="ru-RU" sz="1400" dirty="0">
                <a:latin typeface="Century Gothic" panose="020B0502020202020204" pitchFamily="34" charset="0"/>
              </a:rPr>
              <a:t> и в первые три года работы; организацию внедрения </a:t>
            </a:r>
            <a:r>
              <a:rPr lang="ru-RU" sz="1400" b="1" dirty="0">
                <a:latin typeface="Century Gothic" panose="020B0502020202020204" pitchFamily="34" charset="0"/>
              </a:rPr>
              <a:t>целевой модели наставничества </a:t>
            </a:r>
            <a:r>
              <a:rPr lang="ru-RU" sz="1400" dirty="0">
                <a:latin typeface="Century Gothic" panose="020B0502020202020204" pitchFamily="34" charset="0"/>
              </a:rPr>
              <a:t>педагогических работников; организацию внедрения и тиражирования лучших инновационных педагогических и управленческих практик;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Century Gothic" panose="020B0502020202020204" pitchFamily="34" charset="0"/>
              </a:rPr>
              <a:t>координацию</a:t>
            </a:r>
            <a:r>
              <a:rPr lang="ru-RU" sz="1400" dirty="0" smtClean="0">
                <a:latin typeface="Century Gothic" panose="020B0502020202020204" pitchFamily="34" charset="0"/>
              </a:rPr>
              <a:t> </a:t>
            </a:r>
            <a:r>
              <a:rPr lang="ru-RU" sz="1400" dirty="0">
                <a:latin typeface="Century Gothic" panose="020B0502020202020204" pitchFamily="34" charset="0"/>
              </a:rPr>
              <a:t>методической (научно-методической) деятельности общественно-профессиональных объединений; проведение стажировок педагогических работников и управленческих кадров;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b="1" dirty="0">
                <a:latin typeface="Century Gothic" panose="020B0502020202020204" pitchFamily="34" charset="0"/>
              </a:rPr>
              <a:t>организацию обучения </a:t>
            </a:r>
            <a:r>
              <a:rPr lang="ru-RU" sz="1400" dirty="0">
                <a:latin typeface="Century Gothic" panose="020B0502020202020204" pitchFamily="34" charset="0"/>
              </a:rPr>
              <a:t>педагогических работников и управленческих кадров субъекта Российской Федерации, в том числе – по новейшим программам ДПО;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вовлечение педагогических работников </a:t>
            </a:r>
            <a:r>
              <a:rPr lang="ru-RU" sz="1400" b="1" dirty="0">
                <a:latin typeface="Century Gothic" panose="020B0502020202020204" pitchFamily="34" charset="0"/>
              </a:rPr>
              <a:t>в экспертную деятельность</a:t>
            </a:r>
            <a:r>
              <a:rPr lang="ru-RU" sz="1400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Century Gothic" panose="020B0502020202020204" pitchFamily="34" charset="0"/>
              </a:rPr>
              <a:t>создание </a:t>
            </a:r>
            <a:r>
              <a:rPr lang="ru-RU" sz="1400" dirty="0">
                <a:latin typeface="Century Gothic" panose="020B0502020202020204" pitchFamily="34" charset="0"/>
              </a:rPr>
              <a:t>условий для овладения навыками использования современных цифровых технологий;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организацию внедрения в образовательный процесс </a:t>
            </a:r>
            <a:r>
              <a:rPr lang="ru-RU" sz="1400" b="1" dirty="0">
                <a:latin typeface="Century Gothic" panose="020B0502020202020204" pitchFamily="34" charset="0"/>
              </a:rPr>
              <a:t>современных технологий обучения и воспитания</a:t>
            </a:r>
            <a:r>
              <a:rPr lang="ru-RU" sz="1400" dirty="0">
                <a:latin typeface="Century Gothic" panose="020B0502020202020204" pitchFamily="34" charset="0"/>
              </a:rPr>
              <a:t>, в том числе проектных форм работы с обучающимися;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оказание методической помощи педагогическим работникам </a:t>
            </a:r>
            <a:r>
              <a:rPr lang="ru-RU" sz="1400" b="1" dirty="0">
                <a:latin typeface="Century Gothic" panose="020B0502020202020204" pitchFamily="34" charset="0"/>
              </a:rPr>
              <a:t>школ с низкими образовательными результатами</a:t>
            </a:r>
            <a:r>
              <a:rPr lang="ru-RU" sz="14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8632" y="1348543"/>
            <a:ext cx="903344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отдельные юридические лица или структурные подразделения организаций дополнительного профессионального образования – институтов развития образования, институтов повышения квалификации и профессиональной переподготовки работников, профессиональных образовательных организаций, образовательных организаций высшего образования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5633" y="1256210"/>
            <a:ext cx="220391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ЦНППМ – координаторы регионального сегмента </a:t>
            </a:r>
            <a:r>
              <a:rPr lang="ru-RU" sz="1400" b="1" dirty="0" smtClean="0"/>
              <a:t>ЕФСНМС.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1281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6549" y="491054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Основные направления деятельности ЦНППМ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28542" y="1432204"/>
            <a:ext cx="5382710" cy="2514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900" b="1" dirty="0" smtClean="0"/>
              <a:t>Анализ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результатов диагностики профессиональных компетенций</a:t>
            </a:r>
          </a:p>
          <a:p>
            <a:pPr algn="just"/>
            <a:r>
              <a:rPr lang="ru-RU" dirty="0" smtClean="0"/>
              <a:t>результатов деятельности муниципальных и иных методических служб</a:t>
            </a:r>
          </a:p>
          <a:p>
            <a:pPr algn="just"/>
            <a:r>
              <a:rPr lang="ru-RU" dirty="0" smtClean="0"/>
              <a:t>запросов по направлениям профессионального развития</a:t>
            </a:r>
          </a:p>
          <a:p>
            <a:pPr algn="just"/>
            <a:r>
              <a:rPr lang="ru-RU" dirty="0" smtClean="0"/>
              <a:t>затруднений слушателей при освоении программ ДППО для улучшения курсов</a:t>
            </a:r>
          </a:p>
          <a:p>
            <a:pPr algn="just"/>
            <a:r>
              <a:rPr lang="ru-RU" dirty="0" smtClean="0"/>
              <a:t>данных Единого федерального портала ДППО</a:t>
            </a:r>
          </a:p>
          <a:p>
            <a:pPr algn="just"/>
            <a:r>
              <a:rPr lang="ru-RU" dirty="0" smtClean="0"/>
              <a:t>лучших практик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50838" y="4328487"/>
            <a:ext cx="5360414" cy="1990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600" b="1" dirty="0" smtClean="0"/>
              <a:t>Информирование</a:t>
            </a:r>
          </a:p>
          <a:p>
            <a:pPr algn="just"/>
            <a:r>
              <a:rPr lang="ru-RU" sz="1400" dirty="0"/>
              <a:t>о новых тенденциях развития образования </a:t>
            </a:r>
            <a:r>
              <a:rPr lang="ru-RU" sz="1400" dirty="0" smtClean="0"/>
              <a:t>и приоритетных </a:t>
            </a:r>
            <a:r>
              <a:rPr lang="ru-RU" sz="1400" dirty="0"/>
              <a:t>направлениях развития отрасли</a:t>
            </a:r>
          </a:p>
          <a:p>
            <a:pPr algn="just"/>
            <a:r>
              <a:rPr lang="ru-RU" sz="1400" dirty="0" smtClean="0"/>
              <a:t>об </a:t>
            </a:r>
            <a:r>
              <a:rPr lang="ru-RU" sz="1400" dirty="0"/>
              <a:t>актуальных программам федерального </a:t>
            </a:r>
            <a:r>
              <a:rPr lang="ru-RU" sz="1400" dirty="0" smtClean="0"/>
              <a:t>реестра образовательных </a:t>
            </a:r>
            <a:r>
              <a:rPr lang="ru-RU" sz="1400" dirty="0"/>
              <a:t>программ ДППО</a:t>
            </a:r>
          </a:p>
          <a:p>
            <a:pPr algn="just"/>
            <a:r>
              <a:rPr lang="ru-RU" sz="1400" dirty="0" smtClean="0"/>
              <a:t>о </a:t>
            </a:r>
            <a:r>
              <a:rPr lang="ru-RU" sz="1400" dirty="0"/>
              <a:t>ресурсах и возможностях </a:t>
            </a:r>
            <a:r>
              <a:rPr lang="ru-RU" sz="1400" dirty="0" smtClean="0"/>
              <a:t>профессионального развития </a:t>
            </a:r>
            <a:r>
              <a:rPr lang="ru-RU" sz="1400" dirty="0"/>
              <a:t>в субъекте и за его пределами, в </a:t>
            </a:r>
            <a:r>
              <a:rPr lang="ru-RU" sz="1400" dirty="0" smtClean="0"/>
              <a:t>открытом образовательном </a:t>
            </a:r>
            <a:r>
              <a:rPr lang="ru-RU" sz="1400" dirty="0"/>
              <a:t>пространстве </a:t>
            </a:r>
            <a:endParaRPr lang="ru-RU" sz="1400" dirty="0" smtClean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68690" y="1432204"/>
            <a:ext cx="5923441" cy="2514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400" b="1" dirty="0" smtClean="0"/>
              <a:t>Организационно-методическое сопровождение</a:t>
            </a:r>
          </a:p>
          <a:p>
            <a:pPr algn="just"/>
            <a:r>
              <a:rPr lang="ru-RU" dirty="0"/>
              <a:t>разработка индивидуальных </a:t>
            </a:r>
            <a:r>
              <a:rPr lang="ru-RU" dirty="0" smtClean="0"/>
              <a:t>образовательных маршрутов</a:t>
            </a:r>
            <a:endParaRPr lang="ru-RU" dirty="0"/>
          </a:p>
          <a:p>
            <a:pPr algn="just"/>
            <a:r>
              <a:rPr lang="ru-RU" dirty="0" smtClean="0"/>
              <a:t>методическое </a:t>
            </a:r>
            <a:r>
              <a:rPr lang="ru-RU" dirty="0"/>
              <a:t>сопровождение в процессе </a:t>
            </a:r>
            <a:r>
              <a:rPr lang="ru-RU" dirty="0" smtClean="0"/>
              <a:t>прохождения индивидуальных </a:t>
            </a:r>
            <a:r>
              <a:rPr lang="ru-RU" dirty="0"/>
              <a:t>образовательных маршрутов </a:t>
            </a:r>
            <a:r>
              <a:rPr lang="ru-RU" dirty="0" smtClean="0"/>
              <a:t>по программам </a:t>
            </a:r>
            <a:r>
              <a:rPr lang="ru-RU" dirty="0"/>
              <a:t>ДППО из федерального реестра</a:t>
            </a:r>
          </a:p>
          <a:p>
            <a:pPr algn="just"/>
            <a:r>
              <a:rPr lang="ru-RU" dirty="0" smtClean="0"/>
              <a:t>сопровождение </a:t>
            </a:r>
            <a:r>
              <a:rPr lang="ru-RU" dirty="0"/>
              <a:t>переноса </a:t>
            </a:r>
            <a:r>
              <a:rPr lang="ru-RU" dirty="0" err="1" smtClean="0"/>
              <a:t>пед.работниками</a:t>
            </a:r>
            <a:r>
              <a:rPr lang="ru-RU" dirty="0" smtClean="0"/>
              <a:t> новых компетенций </a:t>
            </a:r>
            <a:r>
              <a:rPr lang="ru-RU" dirty="0"/>
              <a:t>в практику обучения и воспитания</a:t>
            </a:r>
          </a:p>
          <a:p>
            <a:pPr algn="just"/>
            <a:r>
              <a:rPr lang="ru-RU" dirty="0" smtClean="0"/>
              <a:t>организация </a:t>
            </a:r>
            <a:r>
              <a:rPr lang="ru-RU" dirty="0"/>
              <a:t>«горизонтального» обучения, стажировок</a:t>
            </a:r>
          </a:p>
          <a:p>
            <a:pPr algn="just"/>
            <a:r>
              <a:rPr lang="ru-RU" dirty="0" smtClean="0"/>
              <a:t>сопровождение </a:t>
            </a:r>
            <a:r>
              <a:rPr lang="ru-RU" dirty="0"/>
              <a:t>на региональном уровне </a:t>
            </a:r>
            <a:r>
              <a:rPr lang="ru-RU" dirty="0" smtClean="0"/>
              <a:t>мероприятий, проводимых </a:t>
            </a:r>
            <a:r>
              <a:rPr lang="ru-RU" dirty="0"/>
              <a:t>Федеральным </a:t>
            </a:r>
            <a:r>
              <a:rPr lang="ru-RU" dirty="0" smtClean="0"/>
              <a:t>оператором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068691" y="4328487"/>
            <a:ext cx="5923440" cy="1990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900" b="1" dirty="0" smtClean="0"/>
              <a:t>Консультирование</a:t>
            </a:r>
          </a:p>
          <a:p>
            <a:pPr algn="just"/>
            <a:r>
              <a:rPr lang="ru-RU" dirty="0"/>
              <a:t>по вопросам прохождения индивидуального </a:t>
            </a:r>
            <a:r>
              <a:rPr lang="ru-RU" dirty="0" smtClean="0"/>
              <a:t>образовательного маршрута </a:t>
            </a:r>
            <a:r>
              <a:rPr lang="ru-RU" dirty="0"/>
              <a:t>и освоения программ из федерального </a:t>
            </a:r>
            <a:r>
              <a:rPr lang="ru-RU" dirty="0" smtClean="0"/>
              <a:t>реестра ДППО</a:t>
            </a:r>
            <a:endParaRPr lang="ru-RU" dirty="0"/>
          </a:p>
          <a:p>
            <a:pPr algn="just"/>
            <a:r>
              <a:rPr lang="ru-RU" dirty="0" smtClean="0"/>
              <a:t>по вопросам функционирования </a:t>
            </a:r>
            <a:r>
              <a:rPr lang="ru-RU" dirty="0"/>
              <a:t>Единого федерального портала ДППО</a:t>
            </a:r>
          </a:p>
          <a:p>
            <a:pPr algn="just"/>
            <a:r>
              <a:rPr lang="ru-RU" dirty="0" smtClean="0"/>
              <a:t>методических </a:t>
            </a:r>
            <a:r>
              <a:rPr lang="ru-RU" dirty="0"/>
              <a:t>служб по вопросам </a:t>
            </a:r>
            <a:r>
              <a:rPr lang="ru-RU" dirty="0" smtClean="0"/>
              <a:t>эффективного методического </a:t>
            </a:r>
            <a:r>
              <a:rPr lang="ru-RU" dirty="0"/>
              <a:t>сопровождения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/>
              <a:t>вопросам внедрения целевой модели наставничества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608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5447" y="221750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6022" y="2064836"/>
            <a:ext cx="109128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anose="020B0502020202020204" pitchFamily="34" charset="0"/>
              </a:rPr>
              <a:t>обеспечивает </a:t>
            </a:r>
            <a:r>
              <a:rPr lang="ru-RU" sz="1600" b="1" dirty="0">
                <a:latin typeface="Century Gothic" panose="020B0502020202020204" pitchFamily="34" charset="0"/>
              </a:rPr>
              <a:t>разработку ДПП </a:t>
            </a:r>
            <a:r>
              <a:rPr lang="ru-RU" sz="1600" dirty="0">
                <a:latin typeface="Century Gothic" panose="020B0502020202020204" pitchFamily="34" charset="0"/>
              </a:rPr>
              <a:t>в соответствии с запросом, сформулированным на основе выявленных ЦНППМ у педагогических работников дефицитов;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1600" b="1" dirty="0">
                <a:latin typeface="Century Gothic" panose="020B0502020202020204" pitchFamily="34" charset="0"/>
              </a:rPr>
              <a:t>федеральный реестр</a:t>
            </a:r>
            <a:r>
              <a:rPr lang="ru-RU" sz="1600" dirty="0">
                <a:latin typeface="Century Gothic" panose="020B0502020202020204" pitchFamily="34" charset="0"/>
              </a:rPr>
              <a:t> дополнительных профессиональных педагогических программ (ФР ДПП) программами переподготовки и повышения квалификации педагогических работников и управленческих кадров, в том числе с использованием дистанционных образовательных технологий, отвечающих запросам системы образования;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осуществляет </a:t>
            </a:r>
            <a:r>
              <a:rPr lang="ru-RU" sz="1600" b="1" dirty="0">
                <a:latin typeface="Century Gothic" panose="020B0502020202020204" pitchFamily="34" charset="0"/>
              </a:rPr>
              <a:t>анализ показателей эффективности </a:t>
            </a:r>
            <a:r>
              <a:rPr lang="ru-RU" sz="1600" dirty="0">
                <a:latin typeface="Century Gothic" panose="020B0502020202020204" pitchFamily="34" charset="0"/>
              </a:rPr>
              <a:t>функционирования РСНМС, разрабатывает рекомендации по повышению эффективности функционирования РСНМС и предоставляет их в РОИВ.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организует </a:t>
            </a:r>
            <a:r>
              <a:rPr lang="ru-RU" sz="1600" dirty="0">
                <a:latin typeface="Century Gothic" panose="020B0502020202020204" pitchFamily="34" charset="0"/>
              </a:rPr>
              <a:t>и проводит </a:t>
            </a:r>
            <a:r>
              <a:rPr lang="ru-RU" sz="1600" b="1" dirty="0">
                <a:latin typeface="Century Gothic" panose="020B0502020202020204" pitchFamily="34" charset="0"/>
              </a:rPr>
              <a:t>образовательные мероприятия </a:t>
            </a:r>
            <a:r>
              <a:rPr lang="ru-RU" sz="1600" dirty="0">
                <a:latin typeface="Century Gothic" panose="020B0502020202020204" pitchFamily="34" charset="0"/>
              </a:rPr>
              <a:t>для педагогических работников;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1600" dirty="0">
                <a:latin typeface="Century Gothic" panose="020B0502020202020204" pitchFamily="34" charset="0"/>
              </a:rPr>
              <a:t>проведение </a:t>
            </a:r>
            <a:r>
              <a:rPr lang="ru-RU" sz="1600" b="1" dirty="0">
                <a:latin typeface="Century Gothic" panose="020B0502020202020204" pitchFamily="34" charset="0"/>
              </a:rPr>
              <a:t>региональных конкурсов </a:t>
            </a:r>
            <a:r>
              <a:rPr lang="ru-RU" sz="1600" dirty="0">
                <a:latin typeface="Century Gothic" panose="020B0502020202020204" pitchFamily="34" charset="0"/>
              </a:rPr>
              <a:t>профессионального мастерства педагогических работников;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1600" dirty="0">
                <a:latin typeface="Century Gothic" panose="020B0502020202020204" pitchFamily="34" charset="0"/>
              </a:rPr>
              <a:t>разработку и </a:t>
            </a:r>
            <a:r>
              <a:rPr lang="ru-RU" sz="1600" b="1" dirty="0">
                <a:latin typeface="Century Gothic" panose="020B0502020202020204" pitchFamily="34" charset="0"/>
              </a:rPr>
              <a:t>внедрение нового содержания образования</a:t>
            </a:r>
            <a:r>
              <a:rPr lang="ru-RU" sz="1600" dirty="0">
                <a:latin typeface="Century Gothic" panose="020B0502020202020204" pitchFamily="34" charset="0"/>
              </a:rPr>
              <a:t>, технологий обучения;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1600" b="1" dirty="0">
                <a:latin typeface="Century Gothic" panose="020B0502020202020204" pitchFamily="34" charset="0"/>
              </a:rPr>
              <a:t>вовлечение профессиональных сообществ </a:t>
            </a:r>
            <a:r>
              <a:rPr lang="ru-RU" sz="1600" dirty="0">
                <a:latin typeface="Century Gothic" panose="020B0502020202020204" pitchFamily="34" charset="0"/>
              </a:rPr>
              <a:t>в региональную систему научно-методического сопровождения педагогических работников и управленческих кадров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8837" y="949545"/>
            <a:ext cx="10630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latin typeface="Century Gothic" panose="020B0502020202020204" pitchFamily="34" charset="0"/>
              </a:rPr>
              <a:t>Областное государственное бюджетное образовательное учреждение дополнительного профессионального образования «Костромской областной 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29957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6549" y="845322"/>
            <a:ext cx="941744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Региональный методический актив (РМА) </a:t>
            </a:r>
            <a:endParaRPr lang="ru-RU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6368" y="2435456"/>
            <a:ext cx="1137960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 Gothic" panose="020B0502020202020204" pitchFamily="34" charset="0"/>
              </a:rPr>
              <a:t>Задачи РМА: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выявление</a:t>
            </a:r>
            <a:r>
              <a:rPr lang="ru-RU" dirty="0">
                <a:latin typeface="Century Gothic" panose="020B0502020202020204" pitchFamily="34" charset="0"/>
              </a:rPr>
              <a:t> профессиональных </a:t>
            </a:r>
            <a:r>
              <a:rPr lang="ru-RU" b="1" dirty="0">
                <a:latin typeface="Century Gothic" panose="020B0502020202020204" pitchFamily="34" charset="0"/>
              </a:rPr>
              <a:t>дефицитов</a:t>
            </a:r>
            <a:r>
              <a:rPr lang="ru-RU" dirty="0">
                <a:latin typeface="Century Gothic" panose="020B0502020202020204" pitchFamily="34" charset="0"/>
              </a:rPr>
              <a:t> 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совершенствование</a:t>
            </a:r>
            <a:r>
              <a:rPr lang="ru-RU" dirty="0">
                <a:latin typeface="Century Gothic" panose="020B0502020202020204" pitchFamily="34" charset="0"/>
              </a:rPr>
              <a:t> профессиональных </a:t>
            </a:r>
            <a:r>
              <a:rPr lang="ru-RU" b="1" dirty="0">
                <a:latin typeface="Century Gothic" panose="020B0502020202020204" pitchFamily="34" charset="0"/>
              </a:rPr>
              <a:t>компетенций</a:t>
            </a:r>
            <a:r>
              <a:rPr lang="ru-RU" dirty="0">
                <a:latin typeface="Century Gothic" panose="020B0502020202020204" pitchFamily="34" charset="0"/>
              </a:rPr>
              <a:t> 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организация </a:t>
            </a:r>
            <a:r>
              <a:rPr lang="ru-RU" b="1" dirty="0">
                <a:latin typeface="Century Gothic" panose="020B0502020202020204" pitchFamily="34" charset="0"/>
              </a:rPr>
              <a:t>анализа</a:t>
            </a:r>
            <a:r>
              <a:rPr lang="ru-RU" dirty="0">
                <a:latin typeface="Century Gothic" panose="020B0502020202020204" pitchFamily="34" charset="0"/>
              </a:rPr>
              <a:t> и интерпретации результатов </a:t>
            </a:r>
            <a:r>
              <a:rPr lang="ru-RU" b="1" dirty="0">
                <a:latin typeface="Century Gothic" panose="020B0502020202020204" pitchFamily="34" charset="0"/>
              </a:rPr>
              <a:t>процедур оценки качества образования</a:t>
            </a:r>
            <a:r>
              <a:rPr lang="ru-RU" dirty="0">
                <a:latin typeface="Century Gothic" panose="020B0502020202020204" pitchFamily="34" charset="0"/>
              </a:rPr>
              <a:t>, формирование на их основе и последующая реализация рекомендаций по совершенствованию методик преподавания;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выстраивание </a:t>
            </a:r>
            <a:r>
              <a:rPr lang="ru-RU" b="1" dirty="0">
                <a:latin typeface="Century Gothic" panose="020B0502020202020204" pitchFamily="34" charset="0"/>
              </a:rPr>
              <a:t>индивидуальных образовательных маршрутов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вовлечение педагогов в </a:t>
            </a:r>
            <a:r>
              <a:rPr lang="ru-RU" b="1" dirty="0">
                <a:latin typeface="Century Gothic" panose="020B0502020202020204" pitchFamily="34" charset="0"/>
              </a:rPr>
              <a:t>экспертную деятельность</a:t>
            </a:r>
            <a:r>
              <a:rPr lang="ru-RU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проведение </a:t>
            </a:r>
            <a:r>
              <a:rPr lang="ru-RU" b="1" dirty="0">
                <a:latin typeface="Century Gothic" panose="020B0502020202020204" pitchFamily="34" charset="0"/>
              </a:rPr>
              <a:t>профилактики профессионального выгорания </a:t>
            </a:r>
            <a:r>
              <a:rPr lang="ru-RU" dirty="0">
                <a:latin typeface="Century Gothic" panose="020B0502020202020204" pitchFamily="34" charset="0"/>
              </a:rPr>
              <a:t>педагогов;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оказание </a:t>
            </a:r>
            <a:r>
              <a:rPr lang="ru-RU" b="1" dirty="0">
                <a:latin typeface="Century Gothic" panose="020B0502020202020204" pitchFamily="34" charset="0"/>
              </a:rPr>
              <a:t>поддержки молодым педагогам </a:t>
            </a:r>
            <a:r>
              <a:rPr lang="ru-RU" dirty="0">
                <a:latin typeface="Century Gothic" panose="020B0502020202020204" pitchFamily="34" charset="0"/>
              </a:rPr>
              <a:t>и реализация программы наставничества 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оказание методической помощи педагогическим работникам </a:t>
            </a:r>
            <a:r>
              <a:rPr lang="ru-RU" b="1" dirty="0">
                <a:latin typeface="Century Gothic" panose="020B0502020202020204" pitchFamily="34" charset="0"/>
              </a:rPr>
              <a:t>школ с низкими образовательными результатами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793" y="1270659"/>
            <a:ext cx="1159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/>
              <a:t>пул региональных методистов на базе ЦНППМ, сформированный из числа лиц, прошедших диагностику профессиональных компетенций и повышение квалификации в области методической поддержки педагогических работников.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5447" y="221750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</p:spTree>
    <p:extLst>
      <p:ext uri="{BB962C8B-B14F-4D97-AF65-F5344CB8AC3E}">
        <p14:creationId xmlns:p14="http://schemas.microsoft.com/office/powerpoint/2010/main" val="33785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45633" y="2156131"/>
            <a:ext cx="113796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entury Gothic" panose="020B0502020202020204" pitchFamily="34" charset="0"/>
              </a:rPr>
              <a:t>создаёт </a:t>
            </a:r>
            <a:r>
              <a:rPr lang="ru-RU" sz="2000" b="1" dirty="0">
                <a:latin typeface="Century Gothic" panose="020B0502020202020204" pitchFamily="34" charset="0"/>
              </a:rPr>
              <a:t>образовательную среду </a:t>
            </a:r>
            <a:r>
              <a:rPr lang="ru-RU" sz="2000" dirty="0">
                <a:latin typeface="Century Gothic" panose="020B0502020202020204" pitchFamily="34" charset="0"/>
              </a:rPr>
              <a:t>для проявления творческой активности педагогических работников, развития профессиональных компетенций и преодоления профессиональных дефицитов;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entury Gothic" panose="020B0502020202020204" pitchFamily="34" charset="0"/>
              </a:rPr>
              <a:t>создаёт </a:t>
            </a:r>
            <a:r>
              <a:rPr lang="ru-RU" sz="2000" dirty="0">
                <a:latin typeface="Century Gothic" panose="020B0502020202020204" pitchFamily="34" charset="0"/>
              </a:rPr>
              <a:t>условия для предъявления, </a:t>
            </a:r>
            <a:r>
              <a:rPr lang="ru-RU" sz="2000" b="1" dirty="0">
                <a:latin typeface="Century Gothic" panose="020B0502020202020204" pitchFamily="34" charset="0"/>
              </a:rPr>
              <a:t>анализа и обобщения опыта </a:t>
            </a:r>
            <a:r>
              <a:rPr lang="ru-RU" sz="2000" dirty="0">
                <a:latin typeface="Century Gothic" panose="020B0502020202020204" pitchFamily="34" charset="0"/>
              </a:rPr>
              <a:t>в рамках единого информационно-методического пространства для совместной деятельности профессионального сообщества региональной системы образования;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entury Gothic" panose="020B0502020202020204" pitchFamily="34" charset="0"/>
              </a:rPr>
              <a:t>осуществляет </a:t>
            </a:r>
            <a:r>
              <a:rPr lang="ru-RU" sz="2000" b="1" dirty="0">
                <a:latin typeface="Century Gothic" panose="020B0502020202020204" pitchFamily="34" charset="0"/>
              </a:rPr>
              <a:t>развитие горизонтального обучения </a:t>
            </a:r>
            <a:r>
              <a:rPr lang="ru-RU" sz="2000" dirty="0">
                <a:latin typeface="Century Gothic" panose="020B0502020202020204" pitchFamily="34" charset="0"/>
              </a:rPr>
              <a:t>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2000" b="1" dirty="0">
                <a:latin typeface="Century Gothic" panose="020B0502020202020204" pitchFamily="34" charset="0"/>
              </a:rPr>
              <a:t>развитие мобильности </a:t>
            </a:r>
            <a:r>
              <a:rPr lang="ru-RU" sz="2000" dirty="0">
                <a:latin typeface="Century Gothic" panose="020B0502020202020204" pitchFamily="34" charset="0"/>
              </a:rPr>
              <a:t>педагогических </a:t>
            </a:r>
            <a:r>
              <a:rPr lang="ru-RU" sz="2000" b="1" dirty="0">
                <a:latin typeface="Century Gothic" panose="020B0502020202020204" pitchFamily="34" charset="0"/>
              </a:rPr>
              <a:t>ресурсов</a:t>
            </a:r>
            <a:r>
              <a:rPr lang="ru-RU" sz="2000" dirty="0">
                <a:latin typeface="Century Gothic" panose="020B0502020202020204" pitchFamily="34" charset="0"/>
              </a:rPr>
              <a:t> путем взаимодействия с коллегами образовательных организаций региона с использованием открытых, бесплатных и свободных электронных ресурсов;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sz="2000" dirty="0">
                <a:latin typeface="Century Gothic" panose="020B0502020202020204" pitchFamily="34" charset="0"/>
              </a:rPr>
              <a:t>распространение </a:t>
            </a:r>
            <a:r>
              <a:rPr lang="ru-RU" sz="2000" b="1" dirty="0">
                <a:latin typeface="Century Gothic" panose="020B0502020202020204" pitchFamily="34" charset="0"/>
              </a:rPr>
              <a:t>успешных практик </a:t>
            </a:r>
            <a:r>
              <a:rPr lang="ru-RU" sz="2000" dirty="0">
                <a:latin typeface="Century Gothic" panose="020B0502020202020204" pitchFamily="34" charset="0"/>
              </a:rPr>
              <a:t>образовательной деятельности внутри профессиональных сообществ педагогов и руководителей образовательных организаций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98820" y="443501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22226" y="1295092"/>
            <a:ext cx="78264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Региональное сетевое методическое объединение работников образования Костромской области </a:t>
            </a:r>
            <a:r>
              <a:rPr lang="ru-RU" sz="2000" b="1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(РСМО)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4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Основные направления деятельности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ЕФСНМС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 муниципальном уровне: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9548" y="1674957"/>
            <a:ext cx="109997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сопровождение персональных траекторий </a:t>
            </a:r>
            <a:r>
              <a:rPr lang="ru-RU" sz="2000" dirty="0">
                <a:latin typeface="Century Gothic" panose="020B0502020202020204" pitchFamily="34" charset="0"/>
              </a:rPr>
              <a:t>профессионального развития педагогов;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информирование</a:t>
            </a:r>
            <a:r>
              <a:rPr lang="ru-RU" sz="2000" dirty="0">
                <a:latin typeface="Century Gothic" panose="020B0502020202020204" pitchFamily="34" charset="0"/>
              </a:rPr>
              <a:t> педагогических работников об инновационных формах обучения;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изучение запросов</a:t>
            </a:r>
            <a:r>
              <a:rPr lang="ru-RU" sz="2000" dirty="0">
                <a:latin typeface="Century Gothic" panose="020B0502020202020204" pitchFamily="34" charset="0"/>
              </a:rPr>
              <a:t>, методическое сопровождение и оказание практической помощи педагогическим работникам;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стимулирование участия </a:t>
            </a:r>
            <a:r>
              <a:rPr lang="ru-RU" sz="2000" dirty="0">
                <a:latin typeface="Century Gothic" panose="020B0502020202020204" pitchFamily="34" charset="0"/>
              </a:rPr>
              <a:t>педагогических работников в деятельности профессиональных ассоциаций, сопровождение деятельности объединений педагогов, способствующих их профессиональному развитию, с учетом конкретной ситуации в образовательной организации для обеспечения возможности каждому педагогу повысить свой профессиональный уровень;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организация </a:t>
            </a:r>
            <a:r>
              <a:rPr lang="ru-RU" sz="2000" b="1" dirty="0">
                <a:latin typeface="Century Gothic" panose="020B0502020202020204" pitchFamily="34" charset="0"/>
              </a:rPr>
              <a:t>взаимодействия и </a:t>
            </a:r>
            <a:r>
              <a:rPr lang="ru-RU" sz="2000" b="1" dirty="0" err="1">
                <a:latin typeface="Century Gothic" panose="020B0502020202020204" pitchFamily="34" charset="0"/>
              </a:rPr>
              <a:t>взаимообучения</a:t>
            </a:r>
            <a:r>
              <a:rPr lang="ru-RU" sz="2000" dirty="0">
                <a:latin typeface="Century Gothic" panose="020B0502020202020204" pitchFamily="34" charset="0"/>
              </a:rPr>
              <a:t> работников образования;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помощь педагогам в обобщении и </a:t>
            </a:r>
            <a:r>
              <a:rPr lang="ru-RU" sz="2000" b="1" dirty="0">
                <a:latin typeface="Century Gothic" panose="020B0502020202020204" pitchFamily="34" charset="0"/>
              </a:rPr>
              <a:t>презентации</a:t>
            </a:r>
            <a:r>
              <a:rPr lang="ru-RU" sz="2000" dirty="0">
                <a:latin typeface="Century Gothic" panose="020B0502020202020204" pitchFamily="34" charset="0"/>
              </a:rPr>
              <a:t> своего </a:t>
            </a:r>
            <a:r>
              <a:rPr lang="ru-RU" sz="2000" b="1" dirty="0">
                <a:latin typeface="Century Gothic" panose="020B0502020202020204" pitchFamily="34" charset="0"/>
              </a:rPr>
              <a:t>опыта работы</a:t>
            </a:r>
            <a:r>
              <a:rPr lang="ru-RU" sz="20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32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0212" y="4994004"/>
            <a:ext cx="9417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Муниципальная методическая служба (ММС)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3223" y="1768849"/>
            <a:ext cx="107070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dirty="0" err="1">
                <a:latin typeface="Century Gothic" panose="020B0502020202020204" pitchFamily="34" charset="0"/>
              </a:rPr>
              <a:t>фасилитацию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r>
              <a:rPr lang="ru-RU" b="1" dirty="0">
                <a:latin typeface="Century Gothic" panose="020B0502020202020204" pitchFamily="34" charset="0"/>
              </a:rPr>
              <a:t>переноса</a:t>
            </a:r>
            <a:r>
              <a:rPr lang="ru-RU" dirty="0">
                <a:latin typeface="Century Gothic" panose="020B0502020202020204" pitchFamily="34" charset="0"/>
              </a:rPr>
              <a:t> приобретенных в ходе освоения индивидуальных образовательных маршрутов </a:t>
            </a:r>
            <a:r>
              <a:rPr lang="ru-RU" b="1" dirty="0">
                <a:latin typeface="Century Gothic" panose="020B0502020202020204" pitchFamily="34" charset="0"/>
              </a:rPr>
              <a:t>компетенций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r>
              <a:rPr lang="ru-RU" b="1" dirty="0">
                <a:latin typeface="Century Gothic" panose="020B0502020202020204" pitchFamily="34" charset="0"/>
              </a:rPr>
              <a:t>в</a:t>
            </a:r>
            <a:r>
              <a:rPr lang="ru-RU" dirty="0">
                <a:latin typeface="Century Gothic" panose="020B0502020202020204" pitchFamily="34" charset="0"/>
              </a:rPr>
              <a:t> реальную педагогическую </a:t>
            </a:r>
            <a:r>
              <a:rPr lang="ru-RU" b="1" dirty="0">
                <a:latin typeface="Century Gothic" panose="020B0502020202020204" pitchFamily="34" charset="0"/>
              </a:rPr>
              <a:t>практику</a:t>
            </a:r>
            <a:r>
              <a:rPr lang="ru-RU" dirty="0">
                <a:latin typeface="Century Gothic" panose="020B0502020202020204" pitchFamily="34" charset="0"/>
              </a:rPr>
              <a:t> во взаимодействии с ЦНППМ (в формате стажировок, мастер-классов, организация обмена опытом, посещения учебных занятий педагогических работников);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изучение запросов </a:t>
            </a:r>
            <a:r>
              <a:rPr lang="ru-RU" dirty="0">
                <a:latin typeface="Century Gothic" panose="020B0502020202020204" pitchFamily="34" charset="0"/>
              </a:rPr>
              <a:t>и оказание практической помощи педагогическим работникам;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Century Gothic" panose="020B0502020202020204" pitchFamily="34" charset="0"/>
              </a:rPr>
              <a:t>координирует</a:t>
            </a:r>
            <a:r>
              <a:rPr lang="ru-RU" dirty="0" smtClean="0">
                <a:latin typeface="Century Gothic" panose="020B0502020202020204" pitchFamily="34" charset="0"/>
              </a:rPr>
              <a:t> </a:t>
            </a:r>
            <a:r>
              <a:rPr lang="ru-RU" b="1" dirty="0">
                <a:latin typeface="Century Gothic" panose="020B0502020202020204" pitchFamily="34" charset="0"/>
              </a:rPr>
              <a:t>методическую работу </a:t>
            </a:r>
            <a:r>
              <a:rPr lang="ru-RU" dirty="0">
                <a:latin typeface="Century Gothic" panose="020B0502020202020204" pitchFamily="34" charset="0"/>
              </a:rPr>
              <a:t>и формирует методическую инфраструктуру </a:t>
            </a:r>
            <a:r>
              <a:rPr lang="ru-RU" b="1" dirty="0">
                <a:latin typeface="Century Gothic" panose="020B0502020202020204" pitchFamily="34" charset="0"/>
              </a:rPr>
              <a:t>муниципальной системы образования </a:t>
            </a:r>
            <a:r>
              <a:rPr lang="ru-RU" dirty="0">
                <a:latin typeface="Century Gothic" panose="020B0502020202020204" pitchFamily="34" charset="0"/>
              </a:rPr>
              <a:t>для сопровождения профессиональной деятельности педагогических работников и управленческих кадров, образовательных организаций.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98820" y="443501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80212" y="1249835"/>
            <a:ext cx="9417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Муниципальные методические объединения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53223" y="5332558"/>
            <a:ext cx="10707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осуществляют </a:t>
            </a:r>
            <a:r>
              <a:rPr lang="ru-RU" b="1" dirty="0">
                <a:latin typeface="Century Gothic" panose="020B0502020202020204" pitchFamily="34" charset="0"/>
              </a:rPr>
              <a:t>методическую поддержку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 по наиболее актуальным вопросам обучения и воспитания;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создают </a:t>
            </a:r>
            <a:r>
              <a:rPr lang="ru-RU" dirty="0">
                <a:latin typeface="Century Gothic" panose="020B0502020202020204" pitchFamily="34" charset="0"/>
              </a:rPr>
              <a:t>среду для </a:t>
            </a:r>
            <a:r>
              <a:rPr lang="ru-RU" b="1" dirty="0">
                <a:latin typeface="Century Gothic" panose="020B0502020202020204" pitchFamily="34" charset="0"/>
              </a:rPr>
              <a:t>мотивации</a:t>
            </a:r>
            <a:r>
              <a:rPr lang="ru-RU" dirty="0">
                <a:latin typeface="Century Gothic" panose="020B0502020202020204" pitchFamily="34" charset="0"/>
              </a:rPr>
              <a:t> педагогических работников к непрерывному совершенствованию и с</a:t>
            </a:r>
            <a:r>
              <a:rPr lang="ru-RU" b="1" dirty="0">
                <a:latin typeface="Century Gothic" panose="020B0502020202020204" pitchFamily="34" charset="0"/>
              </a:rPr>
              <a:t>аморазвитию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9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0212" y="1249835"/>
            <a:ext cx="9417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Методический (научно-методический) совет образовательной организации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40307" y="2049712"/>
            <a:ext cx="107070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взаимодействие с ММС и ЦНППМ </a:t>
            </a:r>
            <a:r>
              <a:rPr lang="ru-RU" dirty="0">
                <a:latin typeface="Century Gothic" panose="020B0502020202020204" pitchFamily="34" charset="0"/>
              </a:rPr>
              <a:t>в целях организации повышения профессионального мастерства педагогических работников в соответствии с индивидуальными образовательными маршрутами на основе выявленных профессиональных дефицитов;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организует </a:t>
            </a:r>
            <a:r>
              <a:rPr lang="ru-RU" dirty="0">
                <a:latin typeface="Century Gothic" panose="020B0502020202020204" pitchFamily="34" charset="0"/>
              </a:rPr>
              <a:t>и </a:t>
            </a:r>
            <a:r>
              <a:rPr lang="ru-RU" b="1" dirty="0">
                <a:latin typeface="Century Gothic" panose="020B0502020202020204" pitchFamily="34" charset="0"/>
              </a:rPr>
              <a:t>сопровождает деятельность профессиональных объединений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 организации, в том числе создает в образовательной организации профессиональные сообщества (самообучающиеся организации) на основе </a:t>
            </a:r>
            <a:r>
              <a:rPr lang="ru-RU" b="1" dirty="0">
                <a:latin typeface="Century Gothic" panose="020B0502020202020204" pitchFamily="34" charset="0"/>
              </a:rPr>
              <a:t>индивидуальных</a:t>
            </a:r>
            <a:r>
              <a:rPr lang="ru-RU" dirty="0">
                <a:latin typeface="Century Gothic" panose="020B0502020202020204" pitchFamily="34" charset="0"/>
              </a:rPr>
              <a:t> профессиональных профилей каждого педагогического работника;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обеспечивает </a:t>
            </a:r>
            <a:r>
              <a:rPr lang="ru-RU" b="1" dirty="0">
                <a:latin typeface="Century Gothic" panose="020B0502020202020204" pitchFamily="34" charset="0"/>
              </a:rPr>
              <a:t>условия для повышения уровня профессионального мастерства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работников, в том числе реализующих программы наставничества;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Century Gothic" panose="020B0502020202020204" pitchFamily="34" charset="0"/>
              </a:rPr>
              <a:t>проводит </a:t>
            </a:r>
            <a:r>
              <a:rPr lang="ru-RU" dirty="0">
                <a:latin typeface="Century Gothic" panose="020B0502020202020204" pitchFamily="34" charset="0"/>
              </a:rPr>
              <a:t>семинары, мастер-классы, стажировки для освоения педагогическими работниками организации компетенций, необходимых для повышения их профессионального </a:t>
            </a:r>
            <a:r>
              <a:rPr lang="ru-RU" dirty="0" smtClean="0">
                <a:latin typeface="Century Gothic" panose="020B0502020202020204" pitchFamily="34" charset="0"/>
              </a:rPr>
              <a:t>мастерства.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8820" y="443501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</p:spTree>
    <p:extLst>
      <p:ext uri="{BB962C8B-B14F-4D97-AF65-F5344CB8AC3E}">
        <p14:creationId xmlns:p14="http://schemas.microsoft.com/office/powerpoint/2010/main" val="275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5183" y="1068418"/>
            <a:ext cx="9417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Методические объединения, профессиональные объединения педагогических работников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81912" y="1838884"/>
            <a:ext cx="107070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создают </a:t>
            </a:r>
            <a:r>
              <a:rPr lang="ru-RU" b="1" dirty="0">
                <a:latin typeface="Century Gothic" panose="020B0502020202020204" pitchFamily="34" charset="0"/>
              </a:rPr>
              <a:t>образовательную среду </a:t>
            </a:r>
            <a:r>
              <a:rPr lang="ru-RU" dirty="0">
                <a:latin typeface="Century Gothic" panose="020B0502020202020204" pitchFamily="34" charset="0"/>
              </a:rPr>
              <a:t>для проявления творческой активности педагогических работников, </a:t>
            </a:r>
            <a:r>
              <a:rPr lang="ru-RU" b="1" dirty="0">
                <a:latin typeface="Century Gothic" panose="020B0502020202020204" pitchFamily="34" charset="0"/>
              </a:rPr>
              <a:t>развития профессиональных компетенций </a:t>
            </a:r>
            <a:r>
              <a:rPr lang="ru-RU" dirty="0">
                <a:latin typeface="Century Gothic" panose="020B0502020202020204" pitchFamily="34" charset="0"/>
              </a:rPr>
              <a:t>и преодоления профессиональных дефицитов;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организуют </a:t>
            </a:r>
            <a:r>
              <a:rPr lang="ru-RU" b="1" dirty="0">
                <a:latin typeface="Century Gothic" panose="020B0502020202020204" pitchFamily="34" charset="0"/>
              </a:rPr>
              <a:t>непрерывное внутрикорпоративное обучение </a:t>
            </a:r>
            <a:r>
              <a:rPr lang="ru-RU" dirty="0">
                <a:latin typeface="Century Gothic" panose="020B0502020202020204" pitchFamily="34" charset="0"/>
              </a:rPr>
              <a:t>в процессе совместного решения актуальных задач организации и возникающих в работе проблем;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организуют </a:t>
            </a:r>
            <a:r>
              <a:rPr lang="ru-RU" dirty="0">
                <a:latin typeface="Century Gothic" panose="020B0502020202020204" pitchFamily="34" charset="0"/>
              </a:rPr>
              <a:t>взаимодействие и </a:t>
            </a:r>
            <a:r>
              <a:rPr lang="ru-RU" b="1" dirty="0">
                <a:latin typeface="Century Gothic" panose="020B0502020202020204" pitchFamily="34" charset="0"/>
              </a:rPr>
              <a:t>«горизонтальное» обучение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 на основе обмена опытом, в том числе реализуют программы наставничества;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оказывают </a:t>
            </a:r>
            <a:r>
              <a:rPr lang="ru-RU" dirty="0">
                <a:latin typeface="Century Gothic" panose="020B0502020202020204" pitchFamily="34" charset="0"/>
              </a:rPr>
              <a:t>помощь педагогическим работникам в обобщении и </a:t>
            </a:r>
            <a:r>
              <a:rPr lang="ru-RU" b="1" dirty="0">
                <a:latin typeface="Century Gothic" panose="020B0502020202020204" pitchFamily="34" charset="0"/>
              </a:rPr>
              <a:t>презентации</a:t>
            </a:r>
            <a:r>
              <a:rPr lang="ru-RU" dirty="0">
                <a:latin typeface="Century Gothic" panose="020B0502020202020204" pitchFamily="34" charset="0"/>
              </a:rPr>
              <a:t> своего </a:t>
            </a:r>
            <a:r>
              <a:rPr lang="ru-RU" b="1" dirty="0">
                <a:latin typeface="Century Gothic" panose="020B0502020202020204" pitchFamily="34" charset="0"/>
              </a:rPr>
              <a:t>опыта </a:t>
            </a:r>
            <a:r>
              <a:rPr lang="ru-RU" b="1" dirty="0" smtClean="0">
                <a:latin typeface="Century Gothic" panose="020B0502020202020204" pitchFamily="34" charset="0"/>
              </a:rPr>
              <a:t>работы</a:t>
            </a:r>
            <a:r>
              <a:rPr lang="ru-RU" dirty="0" smtClean="0">
                <a:latin typeface="Century Gothic" panose="020B0502020202020204" pitchFamily="34" charset="0"/>
              </a:rPr>
              <a:t>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8820" y="443501"/>
            <a:ext cx="4273234" cy="44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Субъекты РСНМС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5093" y="4726449"/>
            <a:ext cx="1070705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«Пары» педагогов, объединенных на разных </a:t>
            </a:r>
            <a:r>
              <a:rPr lang="ru-RU" sz="20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основаниях </a:t>
            </a:r>
          </a:p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14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(по </a:t>
            </a:r>
            <a:r>
              <a:rPr lang="ru-RU" sz="14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предметному принципу, «наставник – молодой специалист», «учитель, владеющий определенной компетенцией, и учитель, которому необходимо сформировать эту компетенцию</a:t>
            </a:r>
            <a:r>
              <a:rPr lang="ru-RU" sz="14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»)</a:t>
            </a:r>
            <a:endParaRPr lang="ru-RU" sz="14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912" y="5785486"/>
            <a:ext cx="10973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осуществляют </a:t>
            </a:r>
            <a:r>
              <a:rPr lang="ru-RU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«горизонтальное» обучение 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педагогических работников на основе обмена опытом, в том числе реализуют программы наставничества.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5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245914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НОРМАТИВНАЯ ПРАВОВАЯ БАЗА: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793" y="1354064"/>
            <a:ext cx="116323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Указ Президента Российской Федерации от 21 июля 2020 г. № 474 «Об национальных целях развития Российской Федерации на период до 2030 года»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Распоряжение Правительства Российской Федерации от 31 декабря 2019 г.  № 3273-р «Об утверждении основных принципов национальной системы профессионального роста педагогических работников Российской Федерации, включая национальную систему учительского роста» (с изменениями, внесёнными распоряжением Правительства Российской Федерации от 7 октября 2020 г. № 2580-р)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Распоряжение Минпросвещения России от 16 декабря 2020 г. № Р-174 «Об утверждении Концепции создания единой федеральной системы научно-методического сопровождения педагогических работников и управленческих кадров»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Распоряжение Министерства просвещения Российской Федерации от 20 июня 2022 г. № Р-128 « «О внесении изменений в Концепцию создания единой федеральной системы научно-методического сопровождения педагогических работников управленческих кадров, утверждённую Распоряжением Министерства просвещения Российской Федерации от 16 декабря 2020 г. № Р-174»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Распоряжение Минпросвещения России от 4 февраля 2021 г. «Об утверждении методических рекомендаций по реализации мероприятий по формированию и обеспечению функционирования единой федеральной системы научно-методического сопровождения педагогических работников и управленческих кадров»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Методические рекомендации для субъектов Российской Федерации по созданию и внедрению региональной системы научно-методического сопровождения педагогических работников и управленческих кадров, утверждённой А.В. </a:t>
            </a:r>
            <a:r>
              <a:rPr lang="ru-RU" sz="1400" dirty="0" err="1">
                <a:latin typeface="Century Gothic" panose="020B0502020202020204" pitchFamily="34" charset="0"/>
              </a:rPr>
              <a:t>Милёхиным</a:t>
            </a:r>
            <a:r>
              <a:rPr lang="ru-RU" sz="1400" dirty="0">
                <a:latin typeface="Century Gothic" panose="020B0502020202020204" pitchFamily="34" charset="0"/>
              </a:rPr>
              <a:t> 30 апреля 2021 г., с дополнениями, направленными письмом ФГАОУ ДПО «Академия Минпросвещения России» от 6 июня 2021 г. № 2163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Распоряжение Минпросвещения России от 27 августа 2021 г. № Р-201 «Об утверждении методических рекомендаций по порядку и формам диагностики профессиональных дефицитов педагогических работников и управленческих кадров образовательных организаций с возможностью получения индивидуального плана»</a:t>
            </a:r>
          </a:p>
        </p:txBody>
      </p:sp>
    </p:spTree>
    <p:extLst>
      <p:ext uri="{BB962C8B-B14F-4D97-AF65-F5344CB8AC3E}">
        <p14:creationId xmlns:p14="http://schemas.microsoft.com/office/powerpoint/2010/main" val="12966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6549" y="231232"/>
            <a:ext cx="9900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модель научно-методического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сопровождения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педагогов общеобразовательных организаций Костромской области</a:t>
            </a:r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6640"/>
            <a:ext cx="1274164" cy="152136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26461" y="1096813"/>
            <a:ext cx="515545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ФГАОУ ДПО «Академия Минпросвещения России»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6826" y="3142395"/>
            <a:ext cx="57795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Департамент образования и науки Костромской области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09221" y="1623831"/>
            <a:ext cx="96212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ЦНППМ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8757" y="2148951"/>
            <a:ext cx="23087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ОГБОУ ДПО «КОИРО»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6826" y="1626318"/>
            <a:ext cx="37125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Региональный методический актив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06826" y="3633117"/>
            <a:ext cx="526451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Региональное сетевое методическое объединение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06826" y="4122581"/>
            <a:ext cx="471936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Муниципальные методические объединения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06826" y="2640522"/>
            <a:ext cx="40266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Муниципальная методическая служба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06826" y="4632693"/>
            <a:ext cx="517760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Методические объединения, профессиональные объединения </a:t>
            </a:r>
            <a:r>
              <a:rPr lang="ru-RU" dirty="0" smtClean="0"/>
              <a:t>образовательных организаций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54367" y="2162209"/>
            <a:ext cx="429218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Педагоги образовательных </a:t>
            </a:r>
            <a:r>
              <a:rPr lang="ru-RU" dirty="0" smtClean="0"/>
              <a:t>организаций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633928" y="6283862"/>
            <a:ext cx="872822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/>
              <a:t>Отразить взаимодействие всех субъектов РСНМС: направления, формы….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462606" y="1198571"/>
            <a:ext cx="100860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запросы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951162" y="1942697"/>
            <a:ext cx="68159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ИОМ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599953" y="2531526"/>
            <a:ext cx="393011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диагностика, оценка </a:t>
            </a:r>
            <a:r>
              <a:rPr lang="ru-RU" dirty="0" err="1" smtClean="0"/>
              <a:t>проф.дефицитов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9467738" y="3396132"/>
            <a:ext cx="20605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курсы, стажировки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998218" y="1227910"/>
            <a:ext cx="265938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семинары, консультации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294989" y="4911593"/>
            <a:ext cx="274703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горизонтальное обучение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294989" y="4119327"/>
            <a:ext cx="176259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сопровождение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9827854" y="4343797"/>
            <a:ext cx="172034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наставничество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382106" y="1837537"/>
            <a:ext cx="208903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эффективный опыт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012962" y="3327061"/>
            <a:ext cx="19078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лучшие практики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205954" y="5489926"/>
            <a:ext cx="311367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профессиональные конкурсы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0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8470" t="11567" r="10628" b="624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4093" y="268837"/>
            <a:ext cx="768795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Цель ЕФСНМС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760" y="1022840"/>
            <a:ext cx="11672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anose="020B0502020202020204" pitchFamily="34" charset="0"/>
              </a:rPr>
              <a:t>создание </a:t>
            </a:r>
            <a:r>
              <a:rPr lang="ru-RU" b="1" dirty="0">
                <a:latin typeface="Century Gothic" panose="020B0502020202020204" pitchFamily="34" charset="0"/>
              </a:rPr>
              <a:t>единого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r>
              <a:rPr lang="ru-RU" b="1" dirty="0">
                <a:latin typeface="Century Gothic" panose="020B0502020202020204" pitchFamily="34" charset="0"/>
              </a:rPr>
              <a:t>научно-методического пространства </a:t>
            </a:r>
            <a:r>
              <a:rPr lang="ru-RU" dirty="0">
                <a:latin typeface="Century Gothic" panose="020B0502020202020204" pitchFamily="34" charset="0"/>
              </a:rPr>
              <a:t>в сфере повышения квалификации, профессиональной переподготовки и непрерывного развития профессионального мастерства педагогических работников и управленческих кадров в соответствии с приоритетными задачами в области образования.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831" y="2290798"/>
            <a:ext cx="11460481" cy="54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Концепция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создания 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ЕФСНМС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4760" y="3809899"/>
            <a:ext cx="115674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anose="020B0502020202020204" pitchFamily="34" charset="0"/>
              </a:rPr>
              <a:t>Методологическая основа Концепции:</a:t>
            </a:r>
            <a:endParaRPr lang="ru-RU" dirty="0">
              <a:latin typeface="Century Gothic" panose="020B0502020202020204" pitchFamily="34" charset="0"/>
            </a:endParaRPr>
          </a:p>
          <a:p>
            <a:pPr algn="just"/>
            <a:r>
              <a:rPr lang="ru-RU" dirty="0">
                <a:latin typeface="Century Gothic" panose="020B0502020202020204" pitchFamily="34" charset="0"/>
              </a:rPr>
              <a:t>- </a:t>
            </a:r>
            <a:r>
              <a:rPr lang="ru-RU" b="1" dirty="0">
                <a:latin typeface="Century Gothic" panose="020B0502020202020204" pitchFamily="34" charset="0"/>
              </a:rPr>
              <a:t>системный подход</a:t>
            </a:r>
            <a:r>
              <a:rPr lang="ru-RU" dirty="0">
                <a:latin typeface="Century Gothic" panose="020B0502020202020204" pitchFamily="34" charset="0"/>
              </a:rPr>
              <a:t>, отражающий связи между структурными элементами и </a:t>
            </a:r>
            <a:r>
              <a:rPr lang="ru-RU" dirty="0" smtClean="0">
                <a:latin typeface="Century Gothic" panose="020B0502020202020204" pitchFamily="34" charset="0"/>
              </a:rPr>
              <a:t>функциональными </a:t>
            </a:r>
            <a:r>
              <a:rPr lang="ru-RU" dirty="0">
                <a:latin typeface="Century Gothic" panose="020B0502020202020204" pitchFamily="34" charset="0"/>
              </a:rPr>
              <a:t>компонентами Системы;</a:t>
            </a:r>
          </a:p>
          <a:p>
            <a:pPr algn="just"/>
            <a:r>
              <a:rPr lang="ru-RU" dirty="0">
                <a:latin typeface="Century Gothic" panose="020B0502020202020204" pitchFamily="34" charset="0"/>
              </a:rPr>
              <a:t>- </a:t>
            </a:r>
            <a:r>
              <a:rPr lang="ru-RU" b="1" dirty="0">
                <a:latin typeface="Century Gothic" panose="020B0502020202020204" pitchFamily="34" charset="0"/>
              </a:rPr>
              <a:t>личностно ориентированный подход</a:t>
            </a:r>
            <a:r>
              <a:rPr lang="ru-RU" dirty="0">
                <a:latin typeface="Century Gothic" panose="020B0502020202020204" pitchFamily="34" charset="0"/>
              </a:rPr>
              <a:t>, предполагающий ориентацию на </a:t>
            </a:r>
            <a:r>
              <a:rPr lang="ru-RU" dirty="0" smtClean="0">
                <a:latin typeface="Century Gothic" panose="020B0502020202020204" pitchFamily="34" charset="0"/>
              </a:rPr>
              <a:t>личность </a:t>
            </a:r>
            <a:r>
              <a:rPr lang="ru-RU" dirty="0">
                <a:latin typeface="Century Gothic" panose="020B0502020202020204" pitchFamily="34" charset="0"/>
              </a:rPr>
              <a:t>педагогического работника, а также управленческих кадров как </a:t>
            </a:r>
            <a:r>
              <a:rPr lang="ru-RU" dirty="0" smtClean="0">
                <a:latin typeface="Century Gothic" panose="020B0502020202020204" pitchFamily="34" charset="0"/>
              </a:rPr>
              <a:t>субъектов непрерывного </a:t>
            </a:r>
            <a:r>
              <a:rPr lang="ru-RU" dirty="0">
                <a:latin typeface="Century Gothic" panose="020B0502020202020204" pitchFamily="34" charset="0"/>
              </a:rPr>
              <a:t>образования;</a:t>
            </a:r>
          </a:p>
          <a:p>
            <a:pPr algn="just"/>
            <a:r>
              <a:rPr lang="ru-RU" dirty="0">
                <a:latin typeface="Century Gothic" panose="020B0502020202020204" pitchFamily="34" charset="0"/>
              </a:rPr>
              <a:t>- </a:t>
            </a:r>
            <a:r>
              <a:rPr lang="ru-RU" b="1" dirty="0">
                <a:latin typeface="Century Gothic" panose="020B0502020202020204" pitchFamily="34" charset="0"/>
              </a:rPr>
              <a:t>ресурсный подход</a:t>
            </a:r>
            <a:r>
              <a:rPr lang="ru-RU" dirty="0">
                <a:latin typeface="Century Gothic" panose="020B0502020202020204" pitchFamily="34" charset="0"/>
              </a:rPr>
              <a:t>, обосновывающий связи между ресурсами участников </a:t>
            </a:r>
            <a:r>
              <a:rPr lang="ru-RU" dirty="0" smtClean="0">
                <a:latin typeface="Century Gothic" panose="020B0502020202020204" pitchFamily="34" charset="0"/>
              </a:rPr>
              <a:t>Системы </a:t>
            </a:r>
            <a:r>
              <a:rPr lang="ru-RU" dirty="0">
                <a:latin typeface="Century Gothic" panose="020B0502020202020204" pitchFamily="34" charset="0"/>
              </a:rPr>
              <a:t>и персональной траекторией профессионального развития педагога и </a:t>
            </a:r>
            <a:r>
              <a:rPr lang="ru-RU" dirty="0" smtClean="0">
                <a:latin typeface="Century Gothic" panose="020B0502020202020204" pitchFamily="34" charset="0"/>
              </a:rPr>
              <a:t>управленческих </a:t>
            </a:r>
            <a:r>
              <a:rPr lang="ru-RU" dirty="0">
                <a:latin typeface="Century Gothic" panose="020B0502020202020204" pitchFamily="34" charset="0"/>
              </a:rPr>
              <a:t>кадров.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34386" y="2889663"/>
            <a:ext cx="114604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Распоряжение Минпросвещения России от 16 декабря 2020 г. № Р-174 «Об утверждении Концепции создания единой федеральной системы научно-методического сопровождения педагогических работников и управленческих кадров»</a:t>
            </a:r>
          </a:p>
        </p:txBody>
      </p:sp>
    </p:spTree>
    <p:extLst>
      <p:ext uri="{BB962C8B-B14F-4D97-AF65-F5344CB8AC3E}">
        <p14:creationId xmlns:p14="http://schemas.microsoft.com/office/powerpoint/2010/main" val="1353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6549" y="360167"/>
            <a:ext cx="9417440" cy="79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Основные направления деятельности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ЕФСНМС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 федеральном уровне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7627" y="1414023"/>
            <a:ext cx="112576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разработка единых принципов </a:t>
            </a:r>
            <a:r>
              <a:rPr lang="ru-RU" b="1" dirty="0">
                <a:latin typeface="Century Gothic" panose="020B0502020202020204" pitchFamily="34" charset="0"/>
              </a:rPr>
              <a:t>организации и планирования повышения квалификации </a:t>
            </a:r>
            <a:r>
              <a:rPr lang="ru-RU" dirty="0">
                <a:latin typeface="Century Gothic" panose="020B0502020202020204" pitchFamily="34" charset="0"/>
              </a:rPr>
              <a:t>и переподготовки педагогических работников и управленческих кадров во всех субъектах Российской Федерации;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повышение квалификации и профессиональная переподготовка педагогических работников и управленческих кадров по </a:t>
            </a:r>
            <a:r>
              <a:rPr lang="ru-RU" b="1" dirty="0">
                <a:latin typeface="Century Gothic" panose="020B0502020202020204" pitchFamily="34" charset="0"/>
              </a:rPr>
              <a:t>программам из Федерального реестра</a:t>
            </a:r>
            <a:r>
              <a:rPr lang="ru-RU" dirty="0">
                <a:latin typeface="Century Gothic" panose="020B0502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формирование и внедрение </a:t>
            </a:r>
            <a:r>
              <a:rPr lang="ru-RU" b="1" dirty="0">
                <a:latin typeface="Century Gothic" panose="020B0502020202020204" pitchFamily="34" charset="0"/>
              </a:rPr>
              <a:t>федерального банка успешных педагогических практик </a:t>
            </a:r>
            <a:r>
              <a:rPr lang="ru-RU" dirty="0">
                <a:latin typeface="Century Gothic" panose="020B0502020202020204" pitchFamily="34" charset="0"/>
              </a:rPr>
              <a:t>для их активного тиражирования в системе образования Российской Федерации;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создание и </a:t>
            </a:r>
            <a:r>
              <a:rPr lang="ru-RU" b="1" dirty="0">
                <a:latin typeface="Century Gothic" panose="020B0502020202020204" pitchFamily="34" charset="0"/>
              </a:rPr>
              <a:t>ведение федерального реестра дополнительных профессиональных программ </a:t>
            </a:r>
            <a:r>
              <a:rPr lang="ru-RU" dirty="0">
                <a:latin typeface="Century Gothic" panose="020B0502020202020204" pitchFamily="34" charset="0"/>
              </a:rPr>
              <a:t>педагогического образования, в том числе организация экспертной деятельности в части экспертизы программ для включения в Федеральный реестр;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организация </a:t>
            </a:r>
            <a:r>
              <a:rPr lang="ru-RU" b="1" dirty="0">
                <a:latin typeface="Century Gothic" panose="020B0502020202020204" pitchFamily="34" charset="0"/>
              </a:rPr>
              <a:t>исследовательской и инновационной деятельности </a:t>
            </a:r>
            <a:r>
              <a:rPr lang="ru-RU" dirty="0">
                <a:latin typeface="Century Gothic" panose="020B0502020202020204" pitchFamily="34" charset="0"/>
              </a:rPr>
              <a:t>в области дополнительного профессионального образования работников образования и управленческих кадров;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разработка научно-методических рекомендаций по </a:t>
            </a:r>
            <a:r>
              <a:rPr lang="ru-RU" b="1" dirty="0">
                <a:latin typeface="Century Gothic" panose="020B0502020202020204" pitchFamily="34" charset="0"/>
              </a:rPr>
              <a:t>внедрению нового содержания </a:t>
            </a:r>
            <a:r>
              <a:rPr lang="ru-RU" dirty="0">
                <a:latin typeface="Century Gothic" panose="020B0502020202020204" pitchFamily="34" charset="0"/>
              </a:rPr>
              <a:t>образования и технологий обучения в образовательную практику;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Century Gothic" panose="020B0502020202020204" pitchFamily="34" charset="0"/>
              </a:rPr>
              <a:t>подготовка </a:t>
            </a:r>
            <a:r>
              <a:rPr lang="ru-RU" dirty="0">
                <a:latin typeface="Century Gothic" panose="020B0502020202020204" pitchFamily="34" charset="0"/>
              </a:rPr>
              <a:t>и проведение международных научно-практических конференций, форумов, съездов в целях продвижения достижений и ценностей российского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9760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79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Координатор ЕФС – 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ФГАОУ ДПО «Академия Минпросвещения России»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67627" y="1773788"/>
            <a:ext cx="112576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 Gothic" panose="020B0502020202020204" pitchFamily="34" charset="0"/>
              </a:rPr>
              <a:t>Задачи координатора </a:t>
            </a:r>
            <a:r>
              <a:rPr lang="ru-RU" sz="2000" b="1" dirty="0" smtClean="0">
                <a:latin typeface="Century Gothic" panose="020B0502020202020204" pitchFamily="34" charset="0"/>
              </a:rPr>
              <a:t>ЕФСНМС:</a:t>
            </a:r>
          </a:p>
          <a:p>
            <a:pPr algn="just"/>
            <a:endParaRPr lang="ru-RU" sz="2000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взаимодействие</a:t>
            </a:r>
            <a:r>
              <a:rPr lang="ru-RU" sz="2000" dirty="0">
                <a:latin typeface="Century Gothic" panose="020B0502020202020204" pitchFamily="34" charset="0"/>
              </a:rPr>
              <a:t> с субъектами региональной системы научно-методического сопровождения педагогических работников и управленческих кадров;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координация</a:t>
            </a:r>
            <a:r>
              <a:rPr lang="ru-RU" sz="2000" dirty="0">
                <a:latin typeface="Century Gothic" panose="020B0502020202020204" pitchFamily="34" charset="0"/>
              </a:rPr>
              <a:t> деятельности научно-методических центров сопровождения педагогических работников;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координация</a:t>
            </a:r>
            <a:r>
              <a:rPr lang="ru-RU" sz="2000" dirty="0">
                <a:latin typeface="Century Gothic" panose="020B0502020202020204" pitchFamily="34" charset="0"/>
              </a:rPr>
              <a:t> деятельности сети ЦНППМ;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координация</a:t>
            </a:r>
            <a:r>
              <a:rPr lang="ru-RU" sz="2000" dirty="0">
                <a:latin typeface="Century Gothic" panose="020B0502020202020204" pitchFamily="34" charset="0"/>
              </a:rPr>
              <a:t> деятельности региональных методических активов;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entury Gothic" panose="020B0502020202020204" pitchFamily="34" charset="0"/>
              </a:rPr>
              <a:t>ведение</a:t>
            </a:r>
            <a:r>
              <a:rPr lang="ru-RU" sz="2000" dirty="0">
                <a:latin typeface="Century Gothic" panose="020B0502020202020204" pitchFamily="34" charset="0"/>
              </a:rPr>
              <a:t> Федерального </a:t>
            </a:r>
            <a:r>
              <a:rPr lang="ru-RU" sz="2000" b="1" dirty="0">
                <a:latin typeface="Century Gothic" panose="020B0502020202020204" pitchFamily="34" charset="0"/>
              </a:rPr>
              <a:t>реестра</a:t>
            </a:r>
            <a:r>
              <a:rPr lang="ru-RU" sz="2000" dirty="0">
                <a:latin typeface="Century Gothic" panose="020B0502020202020204" pitchFamily="34" charset="0"/>
              </a:rPr>
              <a:t> дополнительных профессиональных программ;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управление цифровой экосистемой ДППО.</a:t>
            </a:r>
          </a:p>
        </p:txBody>
      </p:sp>
    </p:spTree>
    <p:extLst>
      <p:ext uri="{BB962C8B-B14F-4D97-AF65-F5344CB8AC3E}">
        <p14:creationId xmlns:p14="http://schemas.microsoft.com/office/powerpoint/2010/main" val="32275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ФЕДЕРАЛЬНЫЙ МЕТОДИЧЕСКИЙ ЦЕНТР (ФМЦ)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структурное подразделение Академии Минпросвещения России </a:t>
            </a:r>
            <a:b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(координатор методической работы)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67627" y="1638876"/>
            <a:ext cx="112576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Century Gothic" panose="020B0502020202020204" pitchFamily="34" charset="0"/>
              </a:rPr>
              <a:t>ЦЕЛЬ: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выработка </a:t>
            </a:r>
            <a:r>
              <a:rPr lang="ru-RU" b="1" dirty="0">
                <a:latin typeface="Century Gothic" panose="020B0502020202020204" pitchFamily="34" charset="0"/>
              </a:rPr>
              <a:t>единых подходов </a:t>
            </a:r>
            <a:r>
              <a:rPr lang="ru-RU" dirty="0">
                <a:latin typeface="Century Gothic" panose="020B0502020202020204" pitchFamily="34" charset="0"/>
              </a:rPr>
              <a:t>к научно-методическому сопровождению педагогических работников и </a:t>
            </a:r>
            <a:r>
              <a:rPr lang="ru-RU" b="1" dirty="0">
                <a:latin typeface="Century Gothic" panose="020B0502020202020204" pitchFamily="34" charset="0"/>
              </a:rPr>
              <a:t>создание единой </a:t>
            </a:r>
            <a:r>
              <a:rPr lang="ru-RU" b="1" dirty="0" smtClean="0">
                <a:latin typeface="Century Gothic" panose="020B0502020202020204" pitchFamily="34" charset="0"/>
              </a:rPr>
              <a:t>системы адресного </a:t>
            </a:r>
            <a:r>
              <a:rPr lang="ru-RU" dirty="0">
                <a:latin typeface="Century Gothic" panose="020B0502020202020204" pitchFamily="34" charset="0"/>
              </a:rPr>
              <a:t>научно-методического </a:t>
            </a:r>
            <a:r>
              <a:rPr lang="ru-RU" b="1" dirty="0">
                <a:latin typeface="Century Gothic" panose="020B0502020202020204" pitchFamily="34" charset="0"/>
              </a:rPr>
              <a:t>сопровождения</a:t>
            </a:r>
            <a:r>
              <a:rPr lang="ru-RU" dirty="0">
                <a:latin typeface="Century Gothic" panose="020B0502020202020204" pitchFamily="34" charset="0"/>
              </a:rPr>
              <a:t> педагогов и управленческих кадров.</a:t>
            </a:r>
          </a:p>
          <a:p>
            <a:pPr algn="just"/>
            <a:r>
              <a:rPr lang="ru-RU" b="1" dirty="0">
                <a:latin typeface="Century Gothic" panose="020B0502020202020204" pitchFamily="34" charset="0"/>
              </a:rPr>
              <a:t>ЗАДАЧИ: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разрабатывает </a:t>
            </a:r>
            <a:r>
              <a:rPr lang="ru-RU" b="1" dirty="0">
                <a:latin typeface="Century Gothic" panose="020B0502020202020204" pitchFamily="34" charset="0"/>
              </a:rPr>
              <a:t>типовые документы </a:t>
            </a:r>
            <a:r>
              <a:rPr lang="ru-RU" dirty="0">
                <a:latin typeface="Century Gothic" panose="020B0502020202020204" pitchFamily="34" charset="0"/>
              </a:rPr>
              <a:t>для организации методической работы;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составляет </a:t>
            </a:r>
            <a:r>
              <a:rPr lang="ru-RU" b="1" dirty="0">
                <a:latin typeface="Century Gothic" panose="020B0502020202020204" pitchFamily="34" charset="0"/>
              </a:rPr>
              <a:t>методические кейсы </a:t>
            </a:r>
            <a:r>
              <a:rPr lang="ru-RU" dirty="0">
                <a:latin typeface="Century Gothic" panose="020B0502020202020204" pitchFamily="34" charset="0"/>
              </a:rPr>
              <a:t>(технологические карты) по актуальным вопросам содержания общего образования;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изучает и </a:t>
            </a:r>
            <a:r>
              <a:rPr lang="ru-RU" b="1" dirty="0">
                <a:latin typeface="Century Gothic" panose="020B0502020202020204" pitchFamily="34" charset="0"/>
              </a:rPr>
              <a:t>тиражирует лучшие практики</a:t>
            </a:r>
            <a:r>
              <a:rPr lang="ru-RU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проводит </a:t>
            </a:r>
            <a:r>
              <a:rPr lang="ru-RU" b="1" dirty="0">
                <a:latin typeface="Century Gothic" panose="020B0502020202020204" pitchFamily="34" charset="0"/>
              </a:rPr>
              <a:t>мониторинги профессиональных дефицитов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разрабатывает и реализует программы ДПО для методистов;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организует тренинги, мастерские, мастер-классы, летние школы, </a:t>
            </a:r>
            <a:r>
              <a:rPr lang="ru-RU" dirty="0" err="1">
                <a:latin typeface="Century Gothic" panose="020B0502020202020204" pitchFamily="34" charset="0"/>
              </a:rPr>
              <a:t>вебинары</a:t>
            </a:r>
            <a:r>
              <a:rPr lang="ru-RU" dirty="0">
                <a:latin typeface="Century Gothic" panose="020B0502020202020204" pitchFamily="34" charset="0"/>
              </a:rPr>
              <a:t>, совещания, консультации для сотрудников методических служб;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осуществляет </a:t>
            </a:r>
            <a:r>
              <a:rPr lang="ru-RU" b="1" dirty="0">
                <a:latin typeface="Century Gothic" panose="020B0502020202020204" pitchFamily="34" charset="0"/>
              </a:rPr>
              <a:t>методологическое и методическое сопровождение </a:t>
            </a:r>
            <a:r>
              <a:rPr lang="ru-RU" dirty="0">
                <a:latin typeface="Century Gothic" panose="020B0502020202020204" pitchFamily="34" charset="0"/>
              </a:rPr>
              <a:t>решения приоритетных национальных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27060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2850" y="105250"/>
            <a:ext cx="941744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Научно-методические центры сопровождения педагогических работников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(НМЦ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 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5653" y="1473520"/>
            <a:ext cx="1157240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entury Gothic" panose="020B0502020202020204" pitchFamily="34" charset="0"/>
              </a:rPr>
              <a:t>Задачи НМЦ: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anose="020B0502020202020204" pitchFamily="34" charset="0"/>
              </a:rPr>
              <a:t>проведение </a:t>
            </a:r>
            <a:r>
              <a:rPr lang="ru-RU" sz="1600" b="1" dirty="0">
                <a:latin typeface="Century Gothic" panose="020B0502020202020204" pitchFamily="34" charset="0"/>
              </a:rPr>
              <a:t>прикладных исследований </a:t>
            </a:r>
            <a:r>
              <a:rPr lang="ru-RU" sz="1600" dirty="0">
                <a:latin typeface="Century Gothic" panose="020B0502020202020204" pitchFamily="34" charset="0"/>
              </a:rPr>
              <a:t>образовательных систем по направлениям деятельности НМЦ;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anose="020B0502020202020204" pitchFamily="34" charset="0"/>
              </a:rPr>
              <a:t>разработка </a:t>
            </a:r>
            <a:r>
              <a:rPr lang="ru-RU" sz="1600" b="1" dirty="0">
                <a:latin typeface="Century Gothic" panose="020B0502020202020204" pitchFamily="34" charset="0"/>
              </a:rPr>
              <a:t>концептуальных положений и моделей опережающего профессионального развития </a:t>
            </a:r>
            <a:r>
              <a:rPr lang="ru-RU" sz="1600" dirty="0">
                <a:latin typeface="Century Gothic" panose="020B0502020202020204" pitchFamily="34" charset="0"/>
              </a:rPr>
              <a:t>педагогических кадров;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разработка </a:t>
            </a:r>
            <a:r>
              <a:rPr lang="ru-RU" sz="1600" b="1" dirty="0">
                <a:latin typeface="Century Gothic" panose="020B0502020202020204" pitchFamily="34" charset="0"/>
              </a:rPr>
              <a:t>вариативных моделей непрерывного педагогического образования</a:t>
            </a:r>
            <a:r>
              <a:rPr lang="ru-RU" sz="1600" dirty="0">
                <a:latin typeface="Century Gothic" panose="020B0502020202020204" pitchFamily="34" charset="0"/>
              </a:rPr>
              <a:t>, включая среднее профессиональное и дополнительное профессиональное образование;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anose="020B0502020202020204" pitchFamily="34" charset="0"/>
              </a:rPr>
              <a:t>разработка </a:t>
            </a:r>
            <a:r>
              <a:rPr lang="ru-RU" sz="1600" b="1" dirty="0">
                <a:latin typeface="Century Gothic" panose="020B0502020202020204" pitchFamily="34" charset="0"/>
              </a:rPr>
              <a:t>моделей выявления, отбора и сопровождения педагогически одаренной молодежи</a:t>
            </a:r>
            <a:r>
              <a:rPr lang="ru-RU" sz="1600" dirty="0">
                <a:latin typeface="Century Gothic" panose="020B0502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планирование </a:t>
            </a:r>
            <a:r>
              <a:rPr lang="ru-RU" sz="1600" dirty="0">
                <a:latin typeface="Century Gothic" panose="020B0502020202020204" pitchFamily="34" charset="0"/>
              </a:rPr>
              <a:t>научных, образовательных и просветительских </a:t>
            </a:r>
            <a:r>
              <a:rPr lang="ru-RU" sz="1600" b="1" dirty="0">
                <a:latin typeface="Century Gothic" panose="020B0502020202020204" pitchFamily="34" charset="0"/>
              </a:rPr>
              <a:t>мероприятий</a:t>
            </a:r>
            <a:r>
              <a:rPr lang="ru-RU" sz="1600" dirty="0">
                <a:latin typeface="Century Gothic" panose="020B0502020202020204" pitchFamily="34" charset="0"/>
              </a:rPr>
              <a:t> в целях обеспечения </a:t>
            </a:r>
            <a:r>
              <a:rPr lang="ru-RU" sz="1600" b="1" dirty="0" err="1">
                <a:latin typeface="Century Gothic" panose="020B0502020202020204" pitchFamily="34" charset="0"/>
              </a:rPr>
              <a:t>профориентационной</a:t>
            </a:r>
            <a:r>
              <a:rPr lang="ru-RU" sz="1600" b="1" dirty="0">
                <a:latin typeface="Century Gothic" panose="020B0502020202020204" pitchFamily="34" charset="0"/>
              </a:rPr>
              <a:t> деятельности</a:t>
            </a:r>
            <a:r>
              <a:rPr lang="ru-RU" sz="1600" dirty="0">
                <a:latin typeface="Century Gothic" panose="020B0502020202020204" pitchFamily="34" charset="0"/>
              </a:rPr>
              <a:t> со школьниками, осуществление взаимодействия с педагогическими работниками и управленческими кадрами общеобразовательных организаций;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разработка </a:t>
            </a:r>
            <a:r>
              <a:rPr lang="ru-RU" sz="1600" dirty="0">
                <a:latin typeface="Century Gothic" panose="020B0502020202020204" pitchFamily="34" charset="0"/>
              </a:rPr>
              <a:t>и проведение </a:t>
            </a:r>
            <a:r>
              <a:rPr lang="ru-RU" sz="1600" b="1" dirty="0">
                <a:latin typeface="Century Gothic" panose="020B0502020202020204" pitchFamily="34" charset="0"/>
              </a:rPr>
              <a:t>экспертизы новых педагогических технологий и методических продуктов</a:t>
            </a:r>
            <a:r>
              <a:rPr lang="ru-RU" sz="1600" dirty="0">
                <a:latin typeface="Century Gothic" panose="020B0502020202020204" pitchFamily="34" charset="0"/>
              </a:rPr>
              <a:t> в целях распространения передовых педагогических практик, в том числе участие в экспертизе дополнительных профессиональных программ для включения в федеральный реестр дополнительных профессиональных программ;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entury Gothic" panose="020B0502020202020204" pitchFamily="34" charset="0"/>
              </a:rPr>
              <a:t>выявление </a:t>
            </a:r>
            <a:r>
              <a:rPr lang="ru-RU" sz="1600" b="1" dirty="0">
                <a:latin typeface="Century Gothic" panose="020B0502020202020204" pitchFamily="34" charset="0"/>
              </a:rPr>
              <a:t>инновационных педагогических и методических инициатив </a:t>
            </a:r>
            <a:r>
              <a:rPr lang="ru-RU" sz="1600" dirty="0">
                <a:latin typeface="Century Gothic" panose="020B0502020202020204" pitchFamily="34" charset="0"/>
              </a:rPr>
              <a:t>в теории и практике образования и их адаптация в практическую деятельность педагогических работников;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Century Gothic" panose="020B0502020202020204" pitchFamily="34" charset="0"/>
              </a:rPr>
              <a:t>взаимодействие с ЦНППМ</a:t>
            </a:r>
            <a:r>
              <a:rPr lang="ru-RU" sz="1600" dirty="0">
                <a:latin typeface="Century Gothic" panose="020B0502020202020204" pitchFamily="34" charset="0"/>
              </a:rPr>
              <a:t>, со структурами, осуществляющими методическую деятельность (региональные учебно-методические объединения, методические советы, общественно-профессиональные объединения, методические центры (отделы) в субъектах Российской Федерации.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3756" y="887002"/>
            <a:ext cx="11204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/>
              <a:t>создаются на базе образовательных организаций, реализующих образовательные программы высшего образования по укрупненной группе специальностей и направлений подготовки 44.00.00 Образование и педагогические науки, обладающих собственным потенциалом научного, проектного и методического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9072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6549" y="496126"/>
            <a:ext cx="941744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Основные направления деятельности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ЕФСНМС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 региональном уровне: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5633" y="1824859"/>
            <a:ext cx="113796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формирование </a:t>
            </a:r>
            <a:r>
              <a:rPr lang="ru-RU" b="1" dirty="0">
                <a:latin typeface="Century Gothic" panose="020B0502020202020204" pitchFamily="34" charset="0"/>
              </a:rPr>
              <a:t>персональных траекторий</a:t>
            </a:r>
            <a:r>
              <a:rPr lang="ru-RU" dirty="0">
                <a:latin typeface="Century Gothic" panose="020B0502020202020204" pitchFamily="34" charset="0"/>
              </a:rPr>
              <a:t> профессионального развития педагогов и управленческих кадров на основе независимой диагностики профессиональных компетенций;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повышение квалификации </a:t>
            </a:r>
            <a:r>
              <a:rPr lang="ru-RU" dirty="0">
                <a:latin typeface="Century Gothic" panose="020B0502020202020204" pitchFamily="34" charset="0"/>
              </a:rPr>
              <a:t>педагогических работников и управленческих кадров </a:t>
            </a:r>
            <a:r>
              <a:rPr lang="ru-RU" b="1" dirty="0">
                <a:latin typeface="Century Gothic" panose="020B0502020202020204" pitchFamily="34" charset="0"/>
              </a:rPr>
              <a:t>с учетом выявленных профессиональных дефицитов</a:t>
            </a:r>
            <a:r>
              <a:rPr lang="ru-RU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обеспечение</a:t>
            </a:r>
            <a:r>
              <a:rPr lang="ru-RU" dirty="0">
                <a:latin typeface="Century Gothic" panose="020B0502020202020204" pitchFamily="34" charset="0"/>
              </a:rPr>
              <a:t> педагогов и управленческих кадров </a:t>
            </a:r>
            <a:r>
              <a:rPr lang="ru-RU" b="1" dirty="0">
                <a:latin typeface="Century Gothic" panose="020B0502020202020204" pitchFamily="34" charset="0"/>
              </a:rPr>
              <a:t>методическими рекомендациями</a:t>
            </a:r>
            <a:r>
              <a:rPr lang="ru-RU" dirty="0">
                <a:latin typeface="Century Gothic" panose="020B0502020202020204" pitchFamily="34" charset="0"/>
              </a:rPr>
              <a:t>, материалами (в том числе цифровыми);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информирование</a:t>
            </a:r>
            <a:r>
              <a:rPr lang="ru-RU" dirty="0">
                <a:latin typeface="Century Gothic" panose="020B0502020202020204" pitchFamily="34" charset="0"/>
              </a:rPr>
              <a:t> педагогической общественности об основных тенденциях развития образования;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привлечение</a:t>
            </a:r>
            <a:r>
              <a:rPr lang="ru-RU" dirty="0">
                <a:latin typeface="Century Gothic" panose="020B0502020202020204" pitchFamily="34" charset="0"/>
              </a:rPr>
              <a:t> в образовательные организации </a:t>
            </a:r>
            <a:r>
              <a:rPr lang="ru-RU" b="1" dirty="0">
                <a:latin typeface="Century Gothic" panose="020B0502020202020204" pitchFamily="34" charset="0"/>
              </a:rPr>
              <a:t>лучших выпускников </a:t>
            </a:r>
            <a:r>
              <a:rPr lang="ru-RU" dirty="0">
                <a:latin typeface="Century Gothic" panose="020B0502020202020204" pitchFamily="34" charset="0"/>
              </a:rPr>
              <a:t>образовательных организаций высшего (педагогического) образования;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Century Gothic" panose="020B0502020202020204" pitchFamily="34" charset="0"/>
              </a:rPr>
              <a:t>организация </a:t>
            </a:r>
            <a:r>
              <a:rPr lang="ru-RU" b="1" dirty="0">
                <a:latin typeface="Century Gothic" panose="020B0502020202020204" pitchFamily="34" charset="0"/>
              </a:rPr>
              <a:t>профессиональных стажировок </a:t>
            </a:r>
            <a:r>
              <a:rPr lang="ru-RU" dirty="0">
                <a:latin typeface="Century Gothic" panose="020B0502020202020204" pitchFamily="34" charset="0"/>
              </a:rPr>
              <a:t>(в том числе на базе организаций среднего профессионального (педагогического) образования);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Century Gothic" panose="020B0502020202020204" pitchFamily="34" charset="0"/>
              </a:rPr>
              <a:t>руководство</a:t>
            </a:r>
            <a:r>
              <a:rPr lang="ru-RU" dirty="0">
                <a:latin typeface="Century Gothic" panose="020B0502020202020204" pitchFamily="34" charset="0"/>
              </a:rPr>
              <a:t> деятельностью </a:t>
            </a:r>
            <a:r>
              <a:rPr lang="ru-RU" b="1" dirty="0">
                <a:latin typeface="Century Gothic" panose="020B0502020202020204" pitchFamily="34" charset="0"/>
              </a:rPr>
              <a:t>инновационных площадок </a:t>
            </a:r>
            <a:r>
              <a:rPr lang="ru-RU" dirty="0">
                <a:latin typeface="Century Gothic" panose="020B0502020202020204" pitchFamily="34" charset="0"/>
              </a:rPr>
              <a:t>по реализации сетевых проектов.</a:t>
            </a:r>
          </a:p>
        </p:txBody>
      </p:sp>
    </p:spTree>
    <p:extLst>
      <p:ext uri="{BB962C8B-B14F-4D97-AF65-F5344CB8AC3E}">
        <p14:creationId xmlns:p14="http://schemas.microsoft.com/office/powerpoint/2010/main" val="307127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11146" y="224979"/>
            <a:ext cx="5342114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Цель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РСНМС 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7709" y="809178"/>
            <a:ext cx="11705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Century Gothic" panose="020B0502020202020204" pitchFamily="34" charset="0"/>
              </a:rPr>
              <a:t>создание </a:t>
            </a:r>
            <a:r>
              <a:rPr lang="ru-RU" sz="1600" b="1" dirty="0">
                <a:latin typeface="Century Gothic" panose="020B0502020202020204" pitchFamily="34" charset="0"/>
              </a:rPr>
              <a:t>единого научно-методического пространства</a:t>
            </a:r>
            <a:r>
              <a:rPr lang="ru-RU" sz="1600" dirty="0">
                <a:latin typeface="Century Gothic" panose="020B0502020202020204" pitchFamily="34" charset="0"/>
              </a:rPr>
              <a:t>, </a:t>
            </a:r>
            <a:r>
              <a:rPr lang="ru-RU" sz="1600" dirty="0" smtClean="0">
                <a:latin typeface="Century Gothic" panose="020B0502020202020204" pitchFamily="34" charset="0"/>
              </a:rPr>
              <a:t>обеспечивающего </a:t>
            </a:r>
            <a:r>
              <a:rPr lang="ru-RU" sz="1600" b="1" dirty="0">
                <a:latin typeface="Century Gothic" panose="020B0502020202020204" pitchFamily="34" charset="0"/>
              </a:rPr>
              <a:t>взаимодействие субъектов</a:t>
            </a:r>
            <a:r>
              <a:rPr lang="ru-RU" sz="1600" dirty="0">
                <a:latin typeface="Century Gothic" panose="020B0502020202020204" pitchFamily="34" charset="0"/>
              </a:rPr>
              <a:t> научно-методической деятельности регионального, муниципального и институционального (образовательных организаций) уровней для осуществления сетевого </a:t>
            </a:r>
            <a:r>
              <a:rPr lang="ru-RU" sz="1600" b="1" dirty="0">
                <a:latin typeface="Century Gothic" panose="020B0502020202020204" pitchFamily="34" charset="0"/>
              </a:rPr>
              <a:t>непрерывного научно-методического сопровождения </a:t>
            </a:r>
            <a:r>
              <a:rPr lang="ru-RU" sz="1600" dirty="0">
                <a:latin typeface="Century Gothic" panose="020B0502020202020204" pitchFamily="34" charset="0"/>
              </a:rPr>
              <a:t>повышения уровня профессионального мастерства педагогических работников и управленческих кадров в соответствии с приоритетными задачами в области образования.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0155" y="2797258"/>
            <a:ext cx="11540428" cy="3683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выстраивание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единой региональной системы профессионального развития педагогических работников и управленческих кадров, а также </a:t>
            </a:r>
            <a:r>
              <a:rPr lang="ru-RU" sz="1200" b="1" dirty="0" err="1">
                <a:latin typeface="Century Gothic" panose="020B0502020202020204" pitchFamily="34" charset="0"/>
                <a:ea typeface="Tahoma" panose="020B0604030504040204" pitchFamily="34" charset="0"/>
              </a:rPr>
              <a:t>тьюторское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 сопровождение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их индивидуальных образовательных маршрутов, построенных </a:t>
            </a:r>
            <a:r>
              <a:rPr lang="ru-RU" sz="1200" b="1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на основе диагностики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профессиональных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дефицитов, выявленных на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базе ЦНППМ;</a:t>
            </a:r>
            <a:endParaRPr lang="ru-RU" sz="1200" b="1" dirty="0" smtClean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обеспечение </a:t>
            </a:r>
            <a:r>
              <a:rPr lang="ru-RU" sz="1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наполнения </a:t>
            </a:r>
            <a:r>
              <a:rPr lang="ru-RU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федерального реестра дополнительных профессиональных программ </a:t>
            </a:r>
            <a:r>
              <a:rPr lang="ru-RU" sz="1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педагогического образования (ФР ДПП) программами переподготовки и повышения квалификации педагогических работников и управленческих </a:t>
            </a:r>
            <a:r>
              <a:rPr lang="ru-RU" sz="12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кадров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;</a:t>
            </a:r>
            <a:endParaRPr lang="ru-RU" sz="1200" b="1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развитие </a:t>
            </a:r>
            <a:r>
              <a:rPr lang="ru-RU" sz="1200" b="1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сетевого взаимодействия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 между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субъектами научно-методической деятельности для создания единой информационно-методической среды, способствующей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профессиональному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росту педагогических работников и управленческих кадров, разработки, апробации и внедрения инновационных моделей повышения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квалификации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на основе объединения и совместного использования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ресурсов;</a:t>
            </a:r>
            <a:endParaRPr lang="ru-RU" sz="1200" b="1" dirty="0" smtClean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разработка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различных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форм поддержки и сопровождения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учителей;</a:t>
            </a:r>
            <a:endParaRPr lang="ru-RU" sz="1200" b="1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создание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условий для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овладения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педагогическими работниками и управленческими кадрами навыками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использования современных </a:t>
            </a:r>
            <a:r>
              <a:rPr lang="ru-RU" sz="1200" b="1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технологий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;</a:t>
            </a:r>
            <a:endParaRPr lang="ru-RU" sz="1200" b="1" dirty="0" smtClean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b="1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внедрение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в образовательный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процесс современных технологий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обучения и воспитания, в том числе проектных форм работы с учащимися; </a:t>
            </a:r>
            <a:endParaRPr lang="ru-RU" sz="1200" b="1" dirty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создание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условий для вовлечения педагогических работников в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исследовательскую </a:t>
            </a:r>
            <a:r>
              <a:rPr lang="ru-RU" sz="1200" b="1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деятельность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;</a:t>
            </a:r>
            <a:endParaRPr lang="ru-RU" sz="1200" b="1" dirty="0" smtClean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создание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единой системы выявления, </a:t>
            </a: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обобщения и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внедрения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 подтвердивших эффективность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педагогических и управленческих практик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; </a:t>
            </a:r>
            <a:endParaRPr lang="ru-RU" sz="1200" b="1" dirty="0" smtClean="0">
              <a:latin typeface="Century Gothic" panose="020B0502020202020204" pitchFamily="34" charset="0"/>
              <a:ea typeface="Tahoma" panose="020B060403050404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0215" algn="l"/>
              </a:tabLst>
            </a:pPr>
            <a:r>
              <a:rPr lang="ru-RU" sz="1200" dirty="0" smtClean="0">
                <a:latin typeface="Century Gothic" panose="020B0502020202020204" pitchFamily="34" charset="0"/>
                <a:ea typeface="Tahoma" panose="020B0604030504040204" pitchFamily="34" charset="0"/>
              </a:rPr>
              <a:t>стимулирование 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разработки, апробации и внедрения </a:t>
            </a:r>
            <a:r>
              <a:rPr lang="ru-RU" sz="1200" b="1" dirty="0">
                <a:latin typeface="Century Gothic" panose="020B0502020202020204" pitchFamily="34" charset="0"/>
                <a:ea typeface="Tahoma" panose="020B0604030504040204" pitchFamily="34" charset="0"/>
              </a:rPr>
              <a:t>инновационных форм методической работы</a:t>
            </a:r>
            <a:r>
              <a:rPr lang="ru-RU" sz="1200" dirty="0">
                <a:latin typeface="Century Gothic" panose="020B0502020202020204" pitchFamily="34" charset="0"/>
                <a:ea typeface="Tahoma" panose="020B0604030504040204" pitchFamily="34" charset="0"/>
              </a:rPr>
              <a:t>, деятельности профессиональных сообществ, ассоциаций и методических объединений в региональной сфере образования, направленных на освоение современных профессиональных компетенций.</a:t>
            </a:r>
            <a:endParaRPr lang="ru-RU" sz="1200" b="1" dirty="0"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1146" y="2246416"/>
            <a:ext cx="5623385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Задачи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РСНМС 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7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5CE182-B1B8-4F3E-8BD5-C6721DB32A3D}"/>
</file>

<file path=customXml/itemProps2.xml><?xml version="1.0" encoding="utf-8"?>
<ds:datastoreItem xmlns:ds="http://schemas.openxmlformats.org/officeDocument/2006/customXml" ds:itemID="{F853B57C-F9D3-49EF-992A-A13A7EB1615D}"/>
</file>

<file path=customXml/itemProps3.xml><?xml version="1.0" encoding="utf-8"?>
<ds:datastoreItem xmlns:ds="http://schemas.openxmlformats.org/officeDocument/2006/customXml" ds:itemID="{7372A2E8-D84E-40D2-A7BA-494D6E4F03BE}"/>
</file>

<file path=customXml/itemProps4.xml><?xml version="1.0" encoding="utf-8"?>
<ds:datastoreItem xmlns:ds="http://schemas.openxmlformats.org/officeDocument/2006/customXml" ds:itemID="{9C69BBCC-F6E6-4724-AB05-61C0369EF57C}"/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2551</Words>
  <Application>Microsoft Office PowerPoint</Application>
  <PresentationFormat>Широкоэкранный</PresentationFormat>
  <Paragraphs>208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Tahoma</vt:lpstr>
      <vt:lpstr>Times New Roman</vt:lpstr>
      <vt:lpstr>Тема Office</vt:lpstr>
      <vt:lpstr>Единая система научно-методического сопровождения педагогов и управленческих кадров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индивидуального образовательного маршрута педагогического работника</dc:title>
  <dc:creator>Администратор</dc:creator>
  <cp:lastModifiedBy>User</cp:lastModifiedBy>
  <cp:revision>24</cp:revision>
  <dcterms:created xsi:type="dcterms:W3CDTF">2022-10-18T13:38:42Z</dcterms:created>
  <dcterms:modified xsi:type="dcterms:W3CDTF">2022-11-01T13:49:10Z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