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2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7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1.xml" ContentType="application/vnd.openxmlformats-officedocument.theme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69" r:id="rId4"/>
    <p:sldId id="259" r:id="rId5"/>
    <p:sldId id="260" r:id="rId6"/>
    <p:sldId id="261" r:id="rId7"/>
    <p:sldId id="273" r:id="rId8"/>
    <p:sldId id="264" r:id="rId9"/>
    <p:sldId id="274" r:id="rId10"/>
    <p:sldId id="265" r:id="rId11"/>
    <p:sldId id="275" r:id="rId12"/>
    <p:sldId id="267" r:id="rId13"/>
    <p:sldId id="276" r:id="rId14"/>
    <p:sldId id="277" r:id="rId15"/>
    <p:sldId id="278" r:id="rId16"/>
    <p:sldId id="272" r:id="rId17"/>
    <p:sldId id="27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2;&#1077;&#1090;&#1086;&#1076;&#1072;&#1082;&#1090;&#1080;&#1074;.%20&#1088;&#1077;&#1079;&#1091;&#1083;&#1100;&#1090;&#1072;&#1090;&#1099;\&#1044;&#1080;&#1072;&#1075;&#1088;&#1072;&#1084;&#1084;&#1099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1;&#1102;&#1076;&#1084;&#1080;&#1083;&#1072;-&#1055;&#1050;\Desktop\&#1056;&#1072;&#1073;&#1086;&#1090;&#1072;.%20&#1053;&#1072;&#1085;&#1090;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1;&#1102;&#1076;&#1084;&#1080;&#1083;&#1072;-&#1055;&#1050;\Desktop\&#1056;&#1072;&#1073;&#1086;&#1090;&#1072;.%20&#1053;&#1072;&#1085;&#1090;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2;&#1077;&#1090;&#1086;&#1076;&#1072;&#1082;&#1090;&#1080;&#1074;.%20&#1088;&#1077;&#1079;&#1091;&#1083;&#1100;&#1090;&#1072;&#1090;&#1099;\&#1044;&#1080;&#1072;&#1075;&#1088;&#1072;&#1084;&#1084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2;&#1077;&#1090;&#1086;&#1076;&#1072;&#1082;&#1090;&#1080;&#1074;.%20&#1088;&#1077;&#1079;&#1091;&#1083;&#1100;&#1090;&#1072;&#1090;&#1099;\&#1044;&#1080;&#1072;&#1075;&#1088;&#1072;&#1084;&#1084;&#109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40;&#1076;&#1084;&#1080;&#1085;&#1080;&#1089;&#1090;&#1088;&#1072;&#1090;&#1086;&#1088;\Desktop\&#1056;&#1072;&#1073;&#1086;&#1090;&#1072;.%20&#1053;&#1072;&#1085;&#1090;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&#1040;&#1076;&#1084;&#1080;&#1085;&#1080;&#1089;&#1090;&#1088;&#1072;&#1090;&#1086;&#1088;\Desktop\&#1051;&#1080;&#1089;&#1090;%20Microsoft%20Exce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-&#1055;&#1050;\Desktop\&#1062;&#1053;&#1055;&#1055;&#1052;\&#1059;&#1095;&#1080;&#1090;&#1077;&#1083;&#1103;.%20&#1088;&#1077;&#1079;&#1091;&#1083;&#1100;&#1090;&#1072;&#1090;&#1099;\&#1044;&#1080;&#1072;&#1075;&#1088;&#1072;&#1084;&#1084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000"/>
            </a:pPr>
            <a:r>
              <a:rPr lang="ru-RU" sz="1000" dirty="0" smtClean="0"/>
              <a:t>Численность </a:t>
            </a:r>
            <a:r>
              <a:rPr lang="ru-RU" sz="1000" dirty="0"/>
              <a:t>участников диагностики в разрезе учебных предметов, чел.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Лист1!$D$73:$D$82</c:f>
              <c:strCache>
                <c:ptCount val="10"/>
                <c:pt idx="0">
                  <c:v>Биология</c:v>
                </c:pt>
                <c:pt idx="1">
                  <c:v>География</c:v>
                </c:pt>
                <c:pt idx="2">
                  <c:v>Информатика</c:v>
                </c:pt>
                <c:pt idx="3">
                  <c:v>История</c:v>
                </c:pt>
                <c:pt idx="4">
                  <c:v>Литература</c:v>
                </c:pt>
                <c:pt idx="5">
                  <c:v>Математика</c:v>
                </c:pt>
                <c:pt idx="6">
                  <c:v>Обществознание</c:v>
                </c:pt>
                <c:pt idx="7">
                  <c:v>Русский язык</c:v>
                </c:pt>
                <c:pt idx="8">
                  <c:v>Физика</c:v>
                </c:pt>
                <c:pt idx="9">
                  <c:v>Химия</c:v>
                </c:pt>
              </c:strCache>
            </c:strRef>
          </c:cat>
          <c:val>
            <c:numRef>
              <c:f>Лист1!$E$73:$E$82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</c:ser>
        <c:dLbls>
          <c:showVal val="1"/>
        </c:dLbls>
        <c:axId val="106417536"/>
        <c:axId val="106505728"/>
      </c:barChart>
      <c:catAx>
        <c:axId val="106417536"/>
        <c:scaling>
          <c:orientation val="minMax"/>
        </c:scaling>
        <c:axPos val="b"/>
        <c:numFmt formatCode="General" sourceLinked="0"/>
        <c:tickLblPos val="nextTo"/>
        <c:crossAx val="106505728"/>
        <c:crosses val="autoZero"/>
        <c:auto val="1"/>
        <c:lblAlgn val="ctr"/>
        <c:lblOffset val="100"/>
      </c:catAx>
      <c:valAx>
        <c:axId val="106505728"/>
        <c:scaling>
          <c:orientation val="minMax"/>
        </c:scaling>
        <c:axPos val="l"/>
        <c:majorGridlines/>
        <c:numFmt formatCode="General" sourceLinked="1"/>
        <c:tickLblPos val="nextTo"/>
        <c:crossAx val="106417536"/>
        <c:crosses val="autoZero"/>
        <c:crossBetween val="between"/>
      </c:valAx>
    </c:plotArea>
    <c:plotVisOnly val="1"/>
    <c:dispBlanksAs val="gap"/>
  </c:chart>
  <c:spPr>
    <a:ln>
      <a:solidFill>
        <a:schemeClr val="accent6">
          <a:lumMod val="75000"/>
        </a:schemeClr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 rtl="0">
              <a:defRPr/>
            </a:pPr>
            <a:r>
              <a:rPr lang="ru-RU" sz="800" b="0" dirty="0" smtClean="0"/>
              <a:t>Соотношение </a:t>
            </a:r>
            <a:r>
              <a:rPr lang="ru-RU" sz="800" b="0" dirty="0"/>
              <a:t>средних значений объёмов выполнения </a:t>
            </a:r>
            <a:r>
              <a:rPr lang="ru-RU" sz="800" b="0" i="0" u="none" strike="noStrike" baseline="0" dirty="0"/>
              <a:t>учителями </a:t>
            </a:r>
            <a:r>
              <a:rPr lang="ru-RU" sz="800" b="0" i="0" u="none" strike="noStrike" baseline="0" dirty="0" smtClean="0">
                <a:solidFill>
                  <a:srgbClr val="C00000"/>
                </a:solidFill>
              </a:rPr>
              <a:t>ЛИТЕРАТУРЫ</a:t>
            </a:r>
            <a:r>
              <a:rPr lang="ru-RU" sz="800" b="0" i="0" u="none" strike="noStrike" baseline="0" dirty="0" smtClean="0"/>
              <a:t> </a:t>
            </a:r>
            <a:r>
              <a:rPr lang="ru-RU" sz="800" b="0" dirty="0" smtClean="0"/>
              <a:t>предметной </a:t>
            </a:r>
            <a:r>
              <a:rPr lang="ru-RU" sz="800" b="0" dirty="0"/>
              <a:t>и методической части диагностической работы,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Лист1!$N$270:$N$271</c:f>
              <c:strCache>
                <c:ptCount val="2"/>
                <c:pt idx="0">
                  <c:v>Предметная часть</c:v>
                </c:pt>
                <c:pt idx="1">
                  <c:v>Методическая часть</c:v>
                </c:pt>
              </c:strCache>
            </c:strRef>
          </c:cat>
          <c:val>
            <c:numRef>
              <c:f>Лист1!$O$270:$O$271</c:f>
              <c:numCache>
                <c:formatCode>0%</c:formatCode>
                <c:ptCount val="2"/>
                <c:pt idx="0" formatCode="0.00%">
                  <c:v>0.65400000000000325</c:v>
                </c:pt>
                <c:pt idx="1">
                  <c:v>0.58000000000000007</c:v>
                </c:pt>
              </c:numCache>
            </c:numRef>
          </c:val>
        </c:ser>
        <c:dLbls>
          <c:showVal val="1"/>
        </c:dLbls>
        <c:axId val="141628160"/>
        <c:axId val="141629696"/>
      </c:barChart>
      <c:catAx>
        <c:axId val="141628160"/>
        <c:scaling>
          <c:orientation val="minMax"/>
        </c:scaling>
        <c:axPos val="b"/>
        <c:numFmt formatCode="General" sourceLinked="0"/>
        <c:tickLblPos val="nextTo"/>
        <c:crossAx val="141629696"/>
        <c:crosses val="autoZero"/>
        <c:auto val="1"/>
        <c:lblAlgn val="ctr"/>
        <c:lblOffset val="100"/>
      </c:catAx>
      <c:valAx>
        <c:axId val="141629696"/>
        <c:scaling>
          <c:orientation val="minMax"/>
        </c:scaling>
        <c:axPos val="l"/>
        <c:majorGridlines/>
        <c:numFmt formatCode="0.00%" sourceLinked="1"/>
        <c:tickLblPos val="nextTo"/>
        <c:crossAx val="141628160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ctr" rtl="0">
              <a:defRPr/>
            </a:pPr>
            <a:r>
              <a:rPr lang="ru-RU" sz="800" b="0" dirty="0" smtClean="0"/>
              <a:t>Соотношение </a:t>
            </a:r>
            <a:r>
              <a:rPr lang="ru-RU" sz="800" b="0" dirty="0"/>
              <a:t>средних значений объёмов выполнения</a:t>
            </a:r>
            <a:r>
              <a:rPr lang="ru-RU" sz="800" b="0" i="0" u="none" strike="noStrike" baseline="0" dirty="0"/>
              <a:t> учителями </a:t>
            </a:r>
            <a:r>
              <a:rPr lang="ru-RU" sz="800" b="0" i="0" u="none" strike="noStrike" baseline="0" dirty="0" smtClean="0">
                <a:solidFill>
                  <a:srgbClr val="C00000"/>
                </a:solidFill>
              </a:rPr>
              <a:t>МАТЕМАТИКИ</a:t>
            </a:r>
            <a:r>
              <a:rPr lang="ru-RU" sz="800" b="0" i="0" u="none" strike="noStrike" baseline="0" dirty="0" smtClean="0"/>
              <a:t> </a:t>
            </a:r>
            <a:r>
              <a:rPr lang="ru-RU" sz="800" b="0" dirty="0"/>
              <a:t>предметной и методической части диагностической работы, %</a:t>
            </a:r>
          </a:p>
        </c:rich>
      </c:tx>
      <c:layout>
        <c:manualLayout>
          <c:xMode val="edge"/>
          <c:yMode val="edge"/>
          <c:x val="0.11156065564399732"/>
          <c:y val="2.7775590551181212E-3"/>
        </c:manualLayout>
      </c:layout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Лист1!$N$274:$N$275</c:f>
              <c:strCache>
                <c:ptCount val="2"/>
                <c:pt idx="0">
                  <c:v>Предметная часть</c:v>
                </c:pt>
                <c:pt idx="1">
                  <c:v>Методическая часть</c:v>
                </c:pt>
              </c:strCache>
            </c:strRef>
          </c:cat>
          <c:val>
            <c:numRef>
              <c:f>Лист1!$O$274:$O$275</c:f>
              <c:numCache>
                <c:formatCode>0.00%</c:formatCode>
                <c:ptCount val="2"/>
                <c:pt idx="0">
                  <c:v>0.7420000000000021</c:v>
                </c:pt>
                <c:pt idx="1">
                  <c:v>0.50600000000000001</c:v>
                </c:pt>
              </c:numCache>
            </c:numRef>
          </c:val>
        </c:ser>
        <c:dLbls>
          <c:showVal val="1"/>
        </c:dLbls>
        <c:axId val="141682560"/>
        <c:axId val="141684096"/>
      </c:barChart>
      <c:catAx>
        <c:axId val="141682560"/>
        <c:scaling>
          <c:orientation val="minMax"/>
        </c:scaling>
        <c:axPos val="b"/>
        <c:numFmt formatCode="General" sourceLinked="0"/>
        <c:tickLblPos val="nextTo"/>
        <c:crossAx val="141684096"/>
        <c:crosses val="autoZero"/>
        <c:auto val="1"/>
        <c:lblAlgn val="ctr"/>
        <c:lblOffset val="100"/>
      </c:catAx>
      <c:valAx>
        <c:axId val="141684096"/>
        <c:scaling>
          <c:orientation val="minMax"/>
        </c:scaling>
        <c:axPos val="l"/>
        <c:majorGridlines/>
        <c:numFmt formatCode="0.00%" sourceLinked="1"/>
        <c:tickLblPos val="nextTo"/>
        <c:crossAx val="141682560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 rtl="0">
              <a:defRPr/>
            </a:pPr>
            <a:r>
              <a:rPr lang="ru-RU" sz="800" b="0" dirty="0" smtClean="0"/>
              <a:t>Соотношение </a:t>
            </a:r>
            <a:r>
              <a:rPr lang="ru-RU" sz="800" b="0" dirty="0"/>
              <a:t>средних значений объёмов выполнения </a:t>
            </a:r>
            <a:r>
              <a:rPr lang="ru-RU" sz="800" b="0" i="0" u="none" strike="noStrike" baseline="0" dirty="0"/>
              <a:t>учителями </a:t>
            </a:r>
            <a:r>
              <a:rPr lang="ru-RU" sz="800" b="0" i="0" u="none" strike="noStrike" baseline="0" dirty="0" smtClean="0">
                <a:solidFill>
                  <a:srgbClr val="C00000"/>
                </a:solidFill>
              </a:rPr>
              <a:t>ОБЩЕСТВОЗНАНИЯ</a:t>
            </a:r>
            <a:r>
              <a:rPr lang="ru-RU" sz="800" b="0" i="0" u="none" strike="noStrike" baseline="0" dirty="0" smtClean="0"/>
              <a:t> </a:t>
            </a:r>
            <a:r>
              <a:rPr lang="ru-RU" sz="800" b="0" dirty="0"/>
              <a:t>предметной и методической части </a:t>
            </a:r>
            <a:r>
              <a:rPr lang="ru-RU" sz="800" b="0" baseline="0" dirty="0" smtClean="0"/>
              <a:t> </a:t>
            </a:r>
            <a:r>
              <a:rPr lang="ru-RU" sz="800" b="0" dirty="0" smtClean="0"/>
              <a:t>диагностической </a:t>
            </a:r>
            <a:r>
              <a:rPr lang="ru-RU" sz="800" b="0" dirty="0"/>
              <a:t>работы,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Лист1!$O$282:$O$283</c:f>
              <c:strCache>
                <c:ptCount val="2"/>
                <c:pt idx="0">
                  <c:v>Предметная часть</c:v>
                </c:pt>
                <c:pt idx="1">
                  <c:v>Методическая часть</c:v>
                </c:pt>
              </c:strCache>
            </c:strRef>
          </c:cat>
          <c:val>
            <c:numRef>
              <c:f>Лист1!$P$282:$P$283</c:f>
              <c:numCache>
                <c:formatCode>0.00%</c:formatCode>
                <c:ptCount val="2"/>
                <c:pt idx="0">
                  <c:v>0.51400000000000001</c:v>
                </c:pt>
                <c:pt idx="1">
                  <c:v>0.503</c:v>
                </c:pt>
              </c:numCache>
            </c:numRef>
          </c:val>
        </c:ser>
        <c:dLbls>
          <c:showVal val="1"/>
        </c:dLbls>
        <c:axId val="141736960"/>
        <c:axId val="141746944"/>
      </c:barChart>
      <c:catAx>
        <c:axId val="141736960"/>
        <c:scaling>
          <c:orientation val="minMax"/>
        </c:scaling>
        <c:axPos val="b"/>
        <c:numFmt formatCode="General" sourceLinked="0"/>
        <c:tickLblPos val="nextTo"/>
        <c:crossAx val="141746944"/>
        <c:crosses val="autoZero"/>
        <c:auto val="1"/>
        <c:lblAlgn val="ctr"/>
        <c:lblOffset val="100"/>
      </c:catAx>
      <c:valAx>
        <c:axId val="141746944"/>
        <c:scaling>
          <c:orientation val="minMax"/>
        </c:scaling>
        <c:axPos val="l"/>
        <c:majorGridlines/>
        <c:numFmt formatCode="0.00%" sourceLinked="1"/>
        <c:tickLblPos val="nextTo"/>
        <c:crossAx val="141736960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 rtl="0">
              <a:defRPr sz="800" b="0"/>
            </a:pPr>
            <a:r>
              <a:rPr lang="ru-RU" sz="800" b="0" dirty="0" smtClean="0"/>
              <a:t>Соотношение </a:t>
            </a:r>
            <a:r>
              <a:rPr lang="ru-RU" sz="800" b="0" dirty="0"/>
              <a:t>средних значений объёмов выполнения </a:t>
            </a:r>
            <a:r>
              <a:rPr lang="ru-RU" sz="800" b="0" i="0" u="none" strike="noStrike" baseline="0" dirty="0"/>
              <a:t>учителями </a:t>
            </a:r>
            <a:r>
              <a:rPr lang="ru-RU" sz="800" b="0" i="0" u="none" strike="noStrike" baseline="0" dirty="0" smtClean="0">
                <a:solidFill>
                  <a:srgbClr val="C00000"/>
                </a:solidFill>
              </a:rPr>
              <a:t>РУССКОГО ЯЗЫКА </a:t>
            </a:r>
            <a:r>
              <a:rPr lang="ru-RU" sz="800" b="0" dirty="0" smtClean="0"/>
              <a:t>предметной </a:t>
            </a:r>
            <a:r>
              <a:rPr lang="ru-RU" sz="800" b="0" dirty="0"/>
              <a:t>и методической части </a:t>
            </a:r>
            <a:r>
              <a:rPr lang="ru-RU" sz="800" b="0" baseline="0" dirty="0" smtClean="0"/>
              <a:t> </a:t>
            </a:r>
            <a:r>
              <a:rPr lang="ru-RU" sz="800" b="0" dirty="0" smtClean="0"/>
              <a:t>диагностической </a:t>
            </a:r>
            <a:r>
              <a:rPr lang="ru-RU" sz="800" b="0" dirty="0"/>
              <a:t>работы ,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Лист1!$O$286:$O$287</c:f>
              <c:strCache>
                <c:ptCount val="2"/>
                <c:pt idx="0">
                  <c:v>Предметная часть</c:v>
                </c:pt>
                <c:pt idx="1">
                  <c:v>Методическая часть</c:v>
                </c:pt>
              </c:strCache>
            </c:strRef>
          </c:cat>
          <c:val>
            <c:numRef>
              <c:f>Лист1!$P$286:$P$287</c:f>
              <c:numCache>
                <c:formatCode>0.00%</c:formatCode>
                <c:ptCount val="2"/>
                <c:pt idx="0">
                  <c:v>0.62200000000000188</c:v>
                </c:pt>
                <c:pt idx="1">
                  <c:v>0.38700000000000107</c:v>
                </c:pt>
              </c:numCache>
            </c:numRef>
          </c:val>
        </c:ser>
        <c:dLbls>
          <c:showVal val="1"/>
        </c:dLbls>
        <c:axId val="169640320"/>
        <c:axId val="169641856"/>
      </c:barChart>
      <c:catAx>
        <c:axId val="169640320"/>
        <c:scaling>
          <c:orientation val="minMax"/>
        </c:scaling>
        <c:axPos val="b"/>
        <c:numFmt formatCode="General" sourceLinked="0"/>
        <c:tickLblPos val="nextTo"/>
        <c:crossAx val="169641856"/>
        <c:crosses val="autoZero"/>
        <c:auto val="1"/>
        <c:lblAlgn val="ctr"/>
        <c:lblOffset val="100"/>
      </c:catAx>
      <c:valAx>
        <c:axId val="169641856"/>
        <c:scaling>
          <c:orientation val="minMax"/>
        </c:scaling>
        <c:axPos val="l"/>
        <c:majorGridlines/>
        <c:numFmt formatCode="0.00%" sourceLinked="1"/>
        <c:tickLblPos val="nextTo"/>
        <c:crossAx val="169640320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800"/>
            </a:pPr>
            <a:r>
              <a:rPr lang="ru-RU" sz="800" b="0" dirty="0" smtClean="0"/>
              <a:t>Соотношение </a:t>
            </a:r>
            <a:r>
              <a:rPr lang="ru-RU" sz="800" b="0" dirty="0"/>
              <a:t>средних значений объёмов выполнения </a:t>
            </a:r>
            <a:r>
              <a:rPr lang="ru-RU" sz="800" b="0" i="0" u="none" strike="noStrike" baseline="0" dirty="0"/>
              <a:t>учителями </a:t>
            </a:r>
            <a:r>
              <a:rPr lang="ru-RU" sz="800" b="0" i="0" u="none" strike="noStrike" baseline="0" dirty="0" smtClean="0">
                <a:solidFill>
                  <a:srgbClr val="C00000"/>
                </a:solidFill>
              </a:rPr>
              <a:t>ФИЗИКИ</a:t>
            </a:r>
            <a:r>
              <a:rPr lang="ru-RU" sz="800" b="0" i="0" u="none" strike="noStrike" baseline="0" dirty="0" smtClean="0"/>
              <a:t> </a:t>
            </a:r>
            <a:r>
              <a:rPr lang="ru-RU" sz="800" b="0" dirty="0"/>
              <a:t>предметной и методической части диагностической работы,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Лист1!$O$290:$O$291</c:f>
              <c:strCache>
                <c:ptCount val="2"/>
                <c:pt idx="0">
                  <c:v>Предметная часть</c:v>
                </c:pt>
                <c:pt idx="1">
                  <c:v>Методическая часть</c:v>
                </c:pt>
              </c:strCache>
            </c:strRef>
          </c:cat>
          <c:val>
            <c:numRef>
              <c:f>Лист1!$P$290:$P$291</c:f>
              <c:numCache>
                <c:formatCode>0.00%</c:formatCode>
                <c:ptCount val="2"/>
                <c:pt idx="0">
                  <c:v>0.73400000000000065</c:v>
                </c:pt>
                <c:pt idx="1">
                  <c:v>0.62900000000000189</c:v>
                </c:pt>
              </c:numCache>
            </c:numRef>
          </c:val>
        </c:ser>
        <c:dLbls>
          <c:showVal val="1"/>
        </c:dLbls>
        <c:axId val="169661952"/>
        <c:axId val="169663488"/>
      </c:barChart>
      <c:catAx>
        <c:axId val="169661952"/>
        <c:scaling>
          <c:orientation val="minMax"/>
        </c:scaling>
        <c:axPos val="b"/>
        <c:numFmt formatCode="General" sourceLinked="0"/>
        <c:tickLblPos val="nextTo"/>
        <c:crossAx val="169663488"/>
        <c:crosses val="autoZero"/>
        <c:auto val="1"/>
        <c:lblAlgn val="ctr"/>
        <c:lblOffset val="100"/>
      </c:catAx>
      <c:valAx>
        <c:axId val="169663488"/>
        <c:scaling>
          <c:orientation val="minMax"/>
        </c:scaling>
        <c:axPos val="l"/>
        <c:majorGridlines/>
        <c:numFmt formatCode="0.00%" sourceLinked="1"/>
        <c:tickLblPos val="nextTo"/>
        <c:crossAx val="169661952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 rtl="0">
              <a:defRPr/>
            </a:pPr>
            <a:r>
              <a:rPr lang="ru-RU" sz="800" b="0" dirty="0" smtClean="0"/>
              <a:t>Соотношение </a:t>
            </a:r>
            <a:r>
              <a:rPr lang="ru-RU" sz="800" b="0" dirty="0"/>
              <a:t>средних значений объёмов выполнения </a:t>
            </a:r>
            <a:r>
              <a:rPr lang="ru-RU" sz="800" b="0" i="0" u="none" strike="noStrike" baseline="0" dirty="0"/>
              <a:t>учителями </a:t>
            </a:r>
            <a:r>
              <a:rPr lang="ru-RU" sz="800" b="0" i="0" u="none" strike="noStrike" baseline="0" dirty="0" smtClean="0">
                <a:solidFill>
                  <a:srgbClr val="C00000"/>
                </a:solidFill>
              </a:rPr>
              <a:t>ХИМИИ</a:t>
            </a:r>
            <a:r>
              <a:rPr lang="ru-RU" sz="800" b="0" i="0" u="none" strike="noStrike" baseline="0" dirty="0" smtClean="0"/>
              <a:t> </a:t>
            </a:r>
            <a:r>
              <a:rPr lang="ru-RU" sz="800" b="0" dirty="0"/>
              <a:t>предметной и методической части диагностической работы,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Лист1!$O$294:$O$295</c:f>
              <c:strCache>
                <c:ptCount val="2"/>
                <c:pt idx="0">
                  <c:v>Предметная часть</c:v>
                </c:pt>
                <c:pt idx="1">
                  <c:v>Методическая часть</c:v>
                </c:pt>
              </c:strCache>
            </c:strRef>
          </c:cat>
          <c:val>
            <c:numRef>
              <c:f>Лист1!$P$294:$P$295</c:f>
              <c:numCache>
                <c:formatCode>0.00%</c:formatCode>
                <c:ptCount val="2"/>
                <c:pt idx="0">
                  <c:v>0.73800000000000143</c:v>
                </c:pt>
                <c:pt idx="1">
                  <c:v>0.63300000000000156</c:v>
                </c:pt>
              </c:numCache>
            </c:numRef>
          </c:val>
        </c:ser>
        <c:dLbls>
          <c:showVal val="1"/>
        </c:dLbls>
        <c:axId val="169749120"/>
        <c:axId val="169771392"/>
      </c:barChart>
      <c:catAx>
        <c:axId val="169749120"/>
        <c:scaling>
          <c:orientation val="minMax"/>
        </c:scaling>
        <c:axPos val="b"/>
        <c:numFmt formatCode="General" sourceLinked="0"/>
        <c:tickLblPos val="nextTo"/>
        <c:crossAx val="169771392"/>
        <c:crosses val="autoZero"/>
        <c:auto val="1"/>
        <c:lblAlgn val="ctr"/>
        <c:lblOffset val="100"/>
      </c:catAx>
      <c:valAx>
        <c:axId val="169771392"/>
        <c:scaling>
          <c:orientation val="minMax"/>
        </c:scaling>
        <c:axPos val="l"/>
        <c:majorGridlines/>
        <c:numFmt formatCode="0.00%" sourceLinked="1"/>
        <c:tickLblPos val="nextTo"/>
        <c:crossAx val="169749120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b="0" dirty="0" smtClean="0"/>
              <a:t>Результаты </a:t>
            </a:r>
            <a:r>
              <a:rPr lang="ru-RU" sz="1400" b="0" dirty="0"/>
              <a:t>выполнения методической части диагностики всеми участниками диагностики, %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7.5000152588201072E-2"/>
          <c:y val="0.18181877965455218"/>
          <c:w val="0.89583515591462359"/>
          <c:h val="0.49831813683099507"/>
        </c:manualLayout>
      </c:layout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Лист1!$S$306:$S$314</c:f>
              <c:strCache>
                <c:ptCount val="9"/>
                <c:pt idx="0">
                  <c:v>Биология</c:v>
                </c:pt>
                <c:pt idx="1">
                  <c:v>География</c:v>
                </c:pt>
                <c:pt idx="2">
                  <c:v>История</c:v>
                </c:pt>
                <c:pt idx="3">
                  <c:v>Литература</c:v>
                </c:pt>
                <c:pt idx="4">
                  <c:v>Математика</c:v>
                </c:pt>
                <c:pt idx="5">
                  <c:v>Обществознание</c:v>
                </c:pt>
                <c:pt idx="6">
                  <c:v>Русский язык</c:v>
                </c:pt>
                <c:pt idx="7">
                  <c:v>Физика</c:v>
                </c:pt>
                <c:pt idx="8">
                  <c:v>Химия</c:v>
                </c:pt>
              </c:strCache>
            </c:strRef>
          </c:cat>
          <c:val>
            <c:numRef>
              <c:f>Лист1!$T$306:$T$314</c:f>
              <c:numCache>
                <c:formatCode>General</c:formatCode>
                <c:ptCount val="9"/>
                <c:pt idx="0">
                  <c:v>56.7</c:v>
                </c:pt>
                <c:pt idx="1">
                  <c:v>59.9</c:v>
                </c:pt>
                <c:pt idx="2">
                  <c:v>48</c:v>
                </c:pt>
                <c:pt idx="3">
                  <c:v>58</c:v>
                </c:pt>
                <c:pt idx="4">
                  <c:v>50.6</c:v>
                </c:pt>
                <c:pt idx="5">
                  <c:v>50.3</c:v>
                </c:pt>
                <c:pt idx="6">
                  <c:v>38.700000000000003</c:v>
                </c:pt>
                <c:pt idx="7">
                  <c:v>62.9</c:v>
                </c:pt>
                <c:pt idx="8">
                  <c:v>63.3</c:v>
                </c:pt>
              </c:numCache>
            </c:numRef>
          </c:val>
        </c:ser>
        <c:dLbls>
          <c:showVal val="1"/>
        </c:dLbls>
        <c:axId val="35832192"/>
        <c:axId val="37253888"/>
      </c:barChart>
      <c:catAx>
        <c:axId val="358321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37253888"/>
        <c:crosses val="autoZero"/>
        <c:auto val="1"/>
        <c:lblAlgn val="ctr"/>
        <c:lblOffset val="100"/>
      </c:catAx>
      <c:valAx>
        <c:axId val="37253888"/>
        <c:scaling>
          <c:orientation val="minMax"/>
        </c:scaling>
        <c:axPos val="l"/>
        <c:majorGridlines/>
        <c:numFmt formatCode="General" sourceLinked="1"/>
        <c:tickLblPos val="nextTo"/>
        <c:crossAx val="35832192"/>
        <c:crosses val="autoZero"/>
        <c:crossBetween val="between"/>
      </c:valAx>
    </c:plotArea>
    <c:plotVisOnly val="1"/>
    <c:dispBlanksAs val="gap"/>
  </c:chart>
  <c:spPr>
    <a:ln>
      <a:solidFill>
        <a:schemeClr val="accent1">
          <a:lumMod val="60000"/>
          <a:lumOff val="40000"/>
        </a:schemeClr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b="0" dirty="0" smtClean="0"/>
              <a:t>Результаты </a:t>
            </a:r>
            <a:r>
              <a:rPr lang="ru-RU" sz="1400" b="0" dirty="0"/>
              <a:t>выполнения </a:t>
            </a:r>
            <a:r>
              <a:rPr lang="ru-RU" sz="1400" b="0" dirty="0" smtClean="0"/>
              <a:t> предметной </a:t>
            </a:r>
            <a:r>
              <a:rPr lang="ru-RU" sz="1400" b="0" i="0" u="none" strike="noStrike" baseline="0" dirty="0" smtClean="0"/>
              <a:t>части диагностики всеми участниками диагностики, </a:t>
            </a:r>
            <a:endParaRPr lang="ru-RU" sz="1400" b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7.5000152588201072E-2"/>
          <c:y val="0.18181877965455218"/>
          <c:w val="0.89583515591462359"/>
          <c:h val="0.49831813683099507"/>
        </c:manualLayout>
      </c:layout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Лист1!$O$306:$O$314</c:f>
              <c:strCache>
                <c:ptCount val="9"/>
                <c:pt idx="0">
                  <c:v>Биология</c:v>
                </c:pt>
                <c:pt idx="1">
                  <c:v>География</c:v>
                </c:pt>
                <c:pt idx="2">
                  <c:v>История</c:v>
                </c:pt>
                <c:pt idx="3">
                  <c:v>Литература</c:v>
                </c:pt>
                <c:pt idx="4">
                  <c:v>Математика</c:v>
                </c:pt>
                <c:pt idx="5">
                  <c:v>Обществознание</c:v>
                </c:pt>
                <c:pt idx="6">
                  <c:v>Русский язык</c:v>
                </c:pt>
                <c:pt idx="7">
                  <c:v>Физика</c:v>
                </c:pt>
                <c:pt idx="8">
                  <c:v>Химия</c:v>
                </c:pt>
              </c:strCache>
            </c:strRef>
          </c:cat>
          <c:val>
            <c:numRef>
              <c:f>Лист1!$P$306:$P$314</c:f>
              <c:numCache>
                <c:formatCode>General</c:formatCode>
                <c:ptCount val="9"/>
                <c:pt idx="0">
                  <c:v>63.6</c:v>
                </c:pt>
                <c:pt idx="1">
                  <c:v>40.9</c:v>
                </c:pt>
                <c:pt idx="2">
                  <c:v>80.400000000000006</c:v>
                </c:pt>
                <c:pt idx="3">
                  <c:v>60.4</c:v>
                </c:pt>
                <c:pt idx="4">
                  <c:v>74.2</c:v>
                </c:pt>
                <c:pt idx="5">
                  <c:v>51.4</c:v>
                </c:pt>
                <c:pt idx="6">
                  <c:v>62.2</c:v>
                </c:pt>
                <c:pt idx="7">
                  <c:v>73.400000000000006</c:v>
                </c:pt>
                <c:pt idx="8">
                  <c:v>73.8</c:v>
                </c:pt>
              </c:numCache>
            </c:numRef>
          </c:val>
        </c:ser>
        <c:dLbls>
          <c:showVal val="1"/>
        </c:dLbls>
        <c:axId val="122769408"/>
        <c:axId val="122772096"/>
      </c:barChart>
      <c:catAx>
        <c:axId val="1227694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22772096"/>
        <c:crosses val="autoZero"/>
        <c:auto val="1"/>
        <c:lblAlgn val="ctr"/>
        <c:lblOffset val="100"/>
      </c:catAx>
      <c:valAx>
        <c:axId val="122772096"/>
        <c:scaling>
          <c:orientation val="minMax"/>
        </c:scaling>
        <c:axPos val="l"/>
        <c:majorGridlines/>
        <c:numFmt formatCode="General" sourceLinked="1"/>
        <c:tickLblPos val="nextTo"/>
        <c:crossAx val="122769408"/>
        <c:crosses val="autoZero"/>
        <c:crossBetween val="between"/>
      </c:valAx>
    </c:plotArea>
    <c:plotVisOnly val="1"/>
    <c:dispBlanksAs val="gap"/>
  </c:chart>
  <c:spPr>
    <a:ln>
      <a:solidFill>
        <a:schemeClr val="accent1">
          <a:lumMod val="60000"/>
          <a:lumOff val="40000"/>
        </a:schemeClr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Результаты</a:t>
            </a:r>
            <a:r>
              <a:rPr lang="ru-RU" baseline="0" dirty="0" smtClean="0"/>
              <a:t> </a:t>
            </a:r>
            <a:r>
              <a:rPr lang="ru-RU" baseline="0" dirty="0"/>
              <a:t>выполнения заданий участниками диагностики, </a:t>
            </a:r>
            <a:r>
              <a:rPr lang="ru-RU" dirty="0"/>
              <a:t>%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Лист1!$G$16:$G$25</c:f>
              <c:strCache>
                <c:ptCount val="10"/>
                <c:pt idx="0">
                  <c:v>Биология</c:v>
                </c:pt>
                <c:pt idx="1">
                  <c:v>География</c:v>
                </c:pt>
                <c:pt idx="2">
                  <c:v>Информатика</c:v>
                </c:pt>
                <c:pt idx="3">
                  <c:v>История</c:v>
                </c:pt>
                <c:pt idx="4">
                  <c:v>Литература</c:v>
                </c:pt>
                <c:pt idx="5">
                  <c:v>Математика</c:v>
                </c:pt>
                <c:pt idx="6">
                  <c:v>Обществознание</c:v>
                </c:pt>
                <c:pt idx="7">
                  <c:v>Русский язык</c:v>
                </c:pt>
                <c:pt idx="8">
                  <c:v>Физика</c:v>
                </c:pt>
                <c:pt idx="9">
                  <c:v>Химия</c:v>
                </c:pt>
              </c:strCache>
            </c:strRef>
          </c:cat>
          <c:val>
            <c:numRef>
              <c:f>Лист1!$H$16:$H$25</c:f>
              <c:numCache>
                <c:formatCode>General</c:formatCode>
                <c:ptCount val="10"/>
                <c:pt idx="0">
                  <c:v>60</c:v>
                </c:pt>
                <c:pt idx="1">
                  <c:v>53</c:v>
                </c:pt>
                <c:pt idx="2">
                  <c:v>39</c:v>
                </c:pt>
                <c:pt idx="3">
                  <c:v>80</c:v>
                </c:pt>
                <c:pt idx="4">
                  <c:v>81</c:v>
                </c:pt>
                <c:pt idx="5">
                  <c:v>69</c:v>
                </c:pt>
                <c:pt idx="6">
                  <c:v>50</c:v>
                </c:pt>
                <c:pt idx="7">
                  <c:v>59</c:v>
                </c:pt>
                <c:pt idx="8">
                  <c:v>77</c:v>
                </c:pt>
                <c:pt idx="9">
                  <c:v>79</c:v>
                </c:pt>
              </c:numCache>
            </c:numRef>
          </c:val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Лист1!$G$16:$G$25</c:f>
              <c:strCache>
                <c:ptCount val="10"/>
                <c:pt idx="0">
                  <c:v>Биология</c:v>
                </c:pt>
                <c:pt idx="1">
                  <c:v>География</c:v>
                </c:pt>
                <c:pt idx="2">
                  <c:v>Информатика</c:v>
                </c:pt>
                <c:pt idx="3">
                  <c:v>История</c:v>
                </c:pt>
                <c:pt idx="4">
                  <c:v>Литература</c:v>
                </c:pt>
                <c:pt idx="5">
                  <c:v>Математика</c:v>
                </c:pt>
                <c:pt idx="6">
                  <c:v>Обществознание</c:v>
                </c:pt>
                <c:pt idx="7">
                  <c:v>Русский язык</c:v>
                </c:pt>
                <c:pt idx="8">
                  <c:v>Физика</c:v>
                </c:pt>
                <c:pt idx="9">
                  <c:v>Химия</c:v>
                </c:pt>
              </c:strCache>
            </c:strRef>
          </c:cat>
          <c:val>
            <c:numRef>
              <c:f>Лист1!$I$16:$I$25</c:f>
              <c:numCache>
                <c:formatCode>General</c:formatCode>
                <c:ptCount val="10"/>
                <c:pt idx="0">
                  <c:v>74</c:v>
                </c:pt>
                <c:pt idx="1">
                  <c:v>40</c:v>
                </c:pt>
                <c:pt idx="2">
                  <c:v>42</c:v>
                </c:pt>
                <c:pt idx="3">
                  <c:v>73</c:v>
                </c:pt>
                <c:pt idx="4">
                  <c:v>75</c:v>
                </c:pt>
                <c:pt idx="5">
                  <c:v>59</c:v>
                </c:pt>
                <c:pt idx="6">
                  <c:v>28</c:v>
                </c:pt>
                <c:pt idx="8">
                  <c:v>80</c:v>
                </c:pt>
                <c:pt idx="9">
                  <c:v>82</c:v>
                </c:pt>
              </c:numCache>
            </c:numRef>
          </c:val>
        </c:ser>
        <c:ser>
          <c:idx val="2"/>
          <c:order val="2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Лист1!$G$16:$G$25</c:f>
              <c:strCache>
                <c:ptCount val="10"/>
                <c:pt idx="0">
                  <c:v>Биология</c:v>
                </c:pt>
                <c:pt idx="1">
                  <c:v>География</c:v>
                </c:pt>
                <c:pt idx="2">
                  <c:v>Информатика</c:v>
                </c:pt>
                <c:pt idx="3">
                  <c:v>История</c:v>
                </c:pt>
                <c:pt idx="4">
                  <c:v>Литература</c:v>
                </c:pt>
                <c:pt idx="5">
                  <c:v>Математика</c:v>
                </c:pt>
                <c:pt idx="6">
                  <c:v>Обществознание</c:v>
                </c:pt>
                <c:pt idx="7">
                  <c:v>Русский язык</c:v>
                </c:pt>
                <c:pt idx="8">
                  <c:v>Физика</c:v>
                </c:pt>
                <c:pt idx="9">
                  <c:v>Химия</c:v>
                </c:pt>
              </c:strCache>
            </c:strRef>
          </c:cat>
          <c:val>
            <c:numRef>
              <c:f>Лист1!$J$16:$J$25</c:f>
              <c:numCache>
                <c:formatCode>General</c:formatCode>
                <c:ptCount val="10"/>
                <c:pt idx="1">
                  <c:v>84</c:v>
                </c:pt>
                <c:pt idx="3">
                  <c:v>80</c:v>
                </c:pt>
                <c:pt idx="6">
                  <c:v>58</c:v>
                </c:pt>
                <c:pt idx="8">
                  <c:v>80</c:v>
                </c:pt>
              </c:numCache>
            </c:numRef>
          </c:val>
        </c:ser>
        <c:ser>
          <c:idx val="3"/>
          <c:order val="3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Лист1!$G$16:$G$25</c:f>
              <c:strCache>
                <c:ptCount val="10"/>
                <c:pt idx="0">
                  <c:v>Биология</c:v>
                </c:pt>
                <c:pt idx="1">
                  <c:v>География</c:v>
                </c:pt>
                <c:pt idx="2">
                  <c:v>Информатика</c:v>
                </c:pt>
                <c:pt idx="3">
                  <c:v>История</c:v>
                </c:pt>
                <c:pt idx="4">
                  <c:v>Литература</c:v>
                </c:pt>
                <c:pt idx="5">
                  <c:v>Математика</c:v>
                </c:pt>
                <c:pt idx="6">
                  <c:v>Обществознание</c:v>
                </c:pt>
                <c:pt idx="7">
                  <c:v>Русский язык</c:v>
                </c:pt>
                <c:pt idx="8">
                  <c:v>Физика</c:v>
                </c:pt>
                <c:pt idx="9">
                  <c:v>Химия</c:v>
                </c:pt>
              </c:strCache>
            </c:strRef>
          </c:cat>
          <c:val>
            <c:numRef>
              <c:f>Лист1!$K$16:$K$25</c:f>
              <c:numCache>
                <c:formatCode>General</c:formatCode>
                <c:ptCount val="10"/>
                <c:pt idx="8">
                  <c:v>69</c:v>
                </c:pt>
              </c:numCache>
            </c:numRef>
          </c:val>
        </c:ser>
        <c:dLbls>
          <c:showVal val="1"/>
        </c:dLbls>
        <c:axId val="133528192"/>
        <c:axId val="133646208"/>
      </c:barChart>
      <c:catAx>
        <c:axId val="133528192"/>
        <c:scaling>
          <c:orientation val="minMax"/>
        </c:scaling>
        <c:axPos val="b"/>
        <c:numFmt formatCode="General" sourceLinked="0"/>
        <c:tickLblPos val="nextTo"/>
        <c:crossAx val="133646208"/>
        <c:crosses val="autoZero"/>
        <c:auto val="1"/>
        <c:lblAlgn val="ctr"/>
        <c:lblOffset val="100"/>
      </c:catAx>
      <c:valAx>
        <c:axId val="133646208"/>
        <c:scaling>
          <c:orientation val="minMax"/>
        </c:scaling>
        <c:axPos val="l"/>
        <c:majorGridlines/>
        <c:numFmt formatCode="General" sourceLinked="1"/>
        <c:tickLblPos val="nextTo"/>
        <c:crossAx val="133528192"/>
        <c:crosses val="autoZero"/>
        <c:crossBetween val="between"/>
      </c:valAx>
    </c:plotArea>
    <c:plotVisOnly val="1"/>
    <c:dispBlanksAs val="gap"/>
  </c:chart>
  <c:spPr>
    <a:ln>
      <a:solidFill>
        <a:schemeClr val="accent6">
          <a:lumMod val="75000"/>
        </a:schemeClr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Соотношение</a:t>
            </a:r>
            <a:r>
              <a:rPr lang="ru-RU" baseline="0" dirty="0" smtClean="0"/>
              <a:t> </a:t>
            </a:r>
            <a:r>
              <a:rPr lang="ru-RU" baseline="0" dirty="0"/>
              <a:t>числа участников диагностики и числа учителей, рекомендованных в региональный </a:t>
            </a:r>
            <a:r>
              <a:rPr lang="ru-RU" baseline="0" dirty="0" err="1"/>
              <a:t>методактив</a:t>
            </a:r>
            <a:r>
              <a:rPr lang="ru-RU" baseline="0" dirty="0"/>
              <a:t> в разрезе учебных предметов, чел.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Лист1!$I$31</c:f>
              <c:strCache>
                <c:ptCount val="1"/>
                <c:pt idx="0">
                  <c:v>Всего участников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Лист1!$H$32:$H$41</c:f>
              <c:strCache>
                <c:ptCount val="10"/>
                <c:pt idx="0">
                  <c:v>Биология</c:v>
                </c:pt>
                <c:pt idx="1">
                  <c:v>География</c:v>
                </c:pt>
                <c:pt idx="2">
                  <c:v>Информатика</c:v>
                </c:pt>
                <c:pt idx="3">
                  <c:v>История</c:v>
                </c:pt>
                <c:pt idx="4">
                  <c:v>Литература</c:v>
                </c:pt>
                <c:pt idx="5">
                  <c:v>Математика</c:v>
                </c:pt>
                <c:pt idx="6">
                  <c:v>Обществознание</c:v>
                </c:pt>
                <c:pt idx="7">
                  <c:v>Русский язык</c:v>
                </c:pt>
                <c:pt idx="8">
                  <c:v>Физика</c:v>
                </c:pt>
                <c:pt idx="9">
                  <c:v>Химия</c:v>
                </c:pt>
              </c:strCache>
            </c:strRef>
          </c:cat>
          <c:val>
            <c:numRef>
              <c:f>Лист1!$I$32:$I$41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Лист1!$J$31</c:f>
              <c:strCache>
                <c:ptCount val="1"/>
                <c:pt idx="0">
                  <c:v>Рекомендованы в методактив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Лист1!$H$32:$H$41</c:f>
              <c:strCache>
                <c:ptCount val="10"/>
                <c:pt idx="0">
                  <c:v>Биология</c:v>
                </c:pt>
                <c:pt idx="1">
                  <c:v>География</c:v>
                </c:pt>
                <c:pt idx="2">
                  <c:v>Информатика</c:v>
                </c:pt>
                <c:pt idx="3">
                  <c:v>История</c:v>
                </c:pt>
                <c:pt idx="4">
                  <c:v>Литература</c:v>
                </c:pt>
                <c:pt idx="5">
                  <c:v>Математика</c:v>
                </c:pt>
                <c:pt idx="6">
                  <c:v>Обществознание</c:v>
                </c:pt>
                <c:pt idx="7">
                  <c:v>Русский язык</c:v>
                </c:pt>
                <c:pt idx="8">
                  <c:v>Физика</c:v>
                </c:pt>
                <c:pt idx="9">
                  <c:v>Химия</c:v>
                </c:pt>
              </c:strCache>
            </c:strRef>
          </c:cat>
          <c:val>
            <c:numRef>
              <c:f>Лист1!$J$32:$J$41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</c:ser>
        <c:dLbls>
          <c:showVal val="1"/>
        </c:dLbls>
        <c:axId val="240654208"/>
        <c:axId val="240893952"/>
      </c:barChart>
      <c:catAx>
        <c:axId val="240654208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chemeClr val="accent6">
                <a:lumMod val="75000"/>
              </a:schemeClr>
            </a:solidFill>
          </a:ln>
        </c:spPr>
        <c:crossAx val="240893952"/>
        <c:crosses val="autoZero"/>
        <c:auto val="1"/>
        <c:lblAlgn val="ctr"/>
        <c:lblOffset val="100"/>
      </c:catAx>
      <c:valAx>
        <c:axId val="240893952"/>
        <c:scaling>
          <c:orientation val="minMax"/>
        </c:scaling>
        <c:axPos val="l"/>
        <c:majorGridlines/>
        <c:numFmt formatCode="General" sourceLinked="1"/>
        <c:tickLblPos val="nextTo"/>
        <c:crossAx val="240654208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solidFill>
        <a:schemeClr val="accent6">
          <a:lumMod val="75000"/>
        </a:schemeClr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b="0" i="0" u="none" strike="noStrike" baseline="0" dirty="0" smtClean="0"/>
              <a:t>Распределение </a:t>
            </a:r>
            <a:r>
              <a:rPr lang="ru-RU" sz="1200" b="0" i="0" u="none" strike="noStrike" baseline="0" dirty="0"/>
              <a:t>результатов </a:t>
            </a:r>
            <a:r>
              <a:rPr lang="ru-RU" sz="1200" b="0" i="0" u="none" strike="noStrike" baseline="0" dirty="0" smtClean="0"/>
              <a:t>диагностики учителей ОУ Костромской области </a:t>
            </a:r>
            <a:endParaRPr lang="ru-RU" sz="1200" b="0" i="0" u="none" strike="noStrike" baseline="0" dirty="0"/>
          </a:p>
          <a:p>
            <a:pPr>
              <a:defRPr sz="1200"/>
            </a:pPr>
            <a:r>
              <a:rPr lang="ru-RU" sz="1200" b="0" i="0" u="none" strike="noStrike" baseline="0" dirty="0"/>
              <a:t>по уровням  и по предметам , %</a:t>
            </a:r>
            <a:endParaRPr lang="ru-RU" sz="1200" b="0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Лист1!$I$56</c:f>
              <c:strCache>
                <c:ptCount val="1"/>
                <c:pt idx="0">
                  <c:v>1 уровень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Лист1!$H$57:$H$65</c:f>
              <c:strCache>
                <c:ptCount val="9"/>
                <c:pt idx="0">
                  <c:v>Биология</c:v>
                </c:pt>
                <c:pt idx="1">
                  <c:v>География</c:v>
                </c:pt>
                <c:pt idx="2">
                  <c:v>История</c:v>
                </c:pt>
                <c:pt idx="3">
                  <c:v>Литература</c:v>
                </c:pt>
                <c:pt idx="4">
                  <c:v>Математика</c:v>
                </c:pt>
                <c:pt idx="5">
                  <c:v>Обществознание</c:v>
                </c:pt>
                <c:pt idx="6">
                  <c:v>Русский язык</c:v>
                </c:pt>
                <c:pt idx="7">
                  <c:v>Физика </c:v>
                </c:pt>
                <c:pt idx="8">
                  <c:v>Химия</c:v>
                </c:pt>
              </c:strCache>
            </c:strRef>
          </c:cat>
          <c:val>
            <c:numRef>
              <c:f>Лист1!$I$57:$I$65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4.8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Лист1!$J$56</c:f>
              <c:strCache>
                <c:ptCount val="1"/>
                <c:pt idx="0">
                  <c:v>2 уровень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Лист1!$H$57:$H$65</c:f>
              <c:strCache>
                <c:ptCount val="9"/>
                <c:pt idx="0">
                  <c:v>Биология</c:v>
                </c:pt>
                <c:pt idx="1">
                  <c:v>География</c:v>
                </c:pt>
                <c:pt idx="2">
                  <c:v>История</c:v>
                </c:pt>
                <c:pt idx="3">
                  <c:v>Литература</c:v>
                </c:pt>
                <c:pt idx="4">
                  <c:v>Математика</c:v>
                </c:pt>
                <c:pt idx="5">
                  <c:v>Обществознание</c:v>
                </c:pt>
                <c:pt idx="6">
                  <c:v>Русский язык</c:v>
                </c:pt>
                <c:pt idx="7">
                  <c:v>Физика </c:v>
                </c:pt>
                <c:pt idx="8">
                  <c:v>Химия</c:v>
                </c:pt>
              </c:strCache>
            </c:strRef>
          </c:cat>
          <c:val>
            <c:numRef>
              <c:f>Лист1!$J$57:$J$65</c:f>
              <c:numCache>
                <c:formatCode>General</c:formatCode>
                <c:ptCount val="9"/>
                <c:pt idx="0">
                  <c:v>9.1</c:v>
                </c:pt>
                <c:pt idx="1">
                  <c:v>20</c:v>
                </c:pt>
                <c:pt idx="2">
                  <c:v>11.1</c:v>
                </c:pt>
                <c:pt idx="3">
                  <c:v>27.3</c:v>
                </c:pt>
                <c:pt idx="4">
                  <c:v>12</c:v>
                </c:pt>
                <c:pt idx="5">
                  <c:v>22.2</c:v>
                </c:pt>
                <c:pt idx="6">
                  <c:v>28.6</c:v>
                </c:pt>
                <c:pt idx="7">
                  <c:v>0</c:v>
                </c:pt>
                <c:pt idx="8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Лист1!$K$56</c:f>
              <c:strCache>
                <c:ptCount val="1"/>
                <c:pt idx="0">
                  <c:v>3 уровень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Лист1!$H$57:$H$65</c:f>
              <c:strCache>
                <c:ptCount val="9"/>
                <c:pt idx="0">
                  <c:v>Биология</c:v>
                </c:pt>
                <c:pt idx="1">
                  <c:v>География</c:v>
                </c:pt>
                <c:pt idx="2">
                  <c:v>История</c:v>
                </c:pt>
                <c:pt idx="3">
                  <c:v>Литература</c:v>
                </c:pt>
                <c:pt idx="4">
                  <c:v>Математика</c:v>
                </c:pt>
                <c:pt idx="5">
                  <c:v>Обществознание</c:v>
                </c:pt>
                <c:pt idx="6">
                  <c:v>Русский язык</c:v>
                </c:pt>
                <c:pt idx="7">
                  <c:v>Физика </c:v>
                </c:pt>
                <c:pt idx="8">
                  <c:v>Химия</c:v>
                </c:pt>
              </c:strCache>
            </c:strRef>
          </c:cat>
          <c:val>
            <c:numRef>
              <c:f>Лист1!$K$57:$K$65</c:f>
              <c:numCache>
                <c:formatCode>General</c:formatCode>
                <c:ptCount val="9"/>
                <c:pt idx="0">
                  <c:v>81.8</c:v>
                </c:pt>
                <c:pt idx="1">
                  <c:v>80</c:v>
                </c:pt>
                <c:pt idx="2">
                  <c:v>88.9</c:v>
                </c:pt>
                <c:pt idx="3">
                  <c:v>54.5</c:v>
                </c:pt>
                <c:pt idx="4">
                  <c:v>72</c:v>
                </c:pt>
                <c:pt idx="5">
                  <c:v>72.8</c:v>
                </c:pt>
                <c:pt idx="6">
                  <c:v>66.7</c:v>
                </c:pt>
                <c:pt idx="7">
                  <c:v>85.7</c:v>
                </c:pt>
                <c:pt idx="8">
                  <c:v>66.7</c:v>
                </c:pt>
              </c:numCache>
            </c:numRef>
          </c:val>
        </c:ser>
        <c:ser>
          <c:idx val="3"/>
          <c:order val="3"/>
          <c:tx>
            <c:strRef>
              <c:f>Лист1!$L$56</c:f>
              <c:strCache>
                <c:ptCount val="1"/>
                <c:pt idx="0">
                  <c:v>4 уровень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Лист1!$H$57:$H$65</c:f>
              <c:strCache>
                <c:ptCount val="9"/>
                <c:pt idx="0">
                  <c:v>Биология</c:v>
                </c:pt>
                <c:pt idx="1">
                  <c:v>География</c:v>
                </c:pt>
                <c:pt idx="2">
                  <c:v>История</c:v>
                </c:pt>
                <c:pt idx="3">
                  <c:v>Литература</c:v>
                </c:pt>
                <c:pt idx="4">
                  <c:v>Математика</c:v>
                </c:pt>
                <c:pt idx="5">
                  <c:v>Обществознание</c:v>
                </c:pt>
                <c:pt idx="6">
                  <c:v>Русский язык</c:v>
                </c:pt>
                <c:pt idx="7">
                  <c:v>Физика </c:v>
                </c:pt>
                <c:pt idx="8">
                  <c:v>Химия</c:v>
                </c:pt>
              </c:strCache>
            </c:strRef>
          </c:cat>
          <c:val>
            <c:numRef>
              <c:f>Лист1!$L$57:$L$65</c:f>
              <c:numCache>
                <c:formatCode>General</c:formatCode>
                <c:ptCount val="9"/>
                <c:pt idx="0">
                  <c:v>9.1</c:v>
                </c:pt>
                <c:pt idx="1">
                  <c:v>0</c:v>
                </c:pt>
                <c:pt idx="2">
                  <c:v>0</c:v>
                </c:pt>
                <c:pt idx="3">
                  <c:v>18.2</c:v>
                </c:pt>
                <c:pt idx="4">
                  <c:v>12</c:v>
                </c:pt>
                <c:pt idx="5">
                  <c:v>0</c:v>
                </c:pt>
                <c:pt idx="6">
                  <c:v>0</c:v>
                </c:pt>
                <c:pt idx="7">
                  <c:v>14.3</c:v>
                </c:pt>
                <c:pt idx="8">
                  <c:v>22.2</c:v>
                </c:pt>
              </c:numCache>
            </c:numRef>
          </c:val>
        </c:ser>
        <c:dLbls>
          <c:showVal val="1"/>
        </c:dLbls>
        <c:shape val="box"/>
        <c:axId val="131267200"/>
        <c:axId val="134529408"/>
        <c:axId val="0"/>
      </c:bar3DChart>
      <c:catAx>
        <c:axId val="13126720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34529408"/>
        <c:crosses val="autoZero"/>
        <c:auto val="1"/>
        <c:lblAlgn val="ctr"/>
        <c:lblOffset val="100"/>
      </c:catAx>
      <c:valAx>
        <c:axId val="134529408"/>
        <c:scaling>
          <c:orientation val="minMax"/>
        </c:scaling>
        <c:axPos val="l"/>
        <c:majorGridlines/>
        <c:numFmt formatCode="General" sourceLinked="1"/>
        <c:tickLblPos val="nextTo"/>
        <c:crossAx val="131267200"/>
        <c:crosses val="autoZero"/>
        <c:crossBetween val="between"/>
      </c:valAx>
    </c:plotArea>
    <c:legend>
      <c:legendPos val="b"/>
      <c:layout/>
    </c:legend>
    <c:plotVisOnly val="1"/>
    <c:dispBlanksAs val="gap"/>
  </c:chart>
  <c:spPr>
    <a:ln>
      <a:solidFill>
        <a:schemeClr val="accent1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200" b="0" i="0" baseline="0" dirty="0" smtClean="0">
                <a:effectLst/>
              </a:rPr>
              <a:t>Распределение результатов диагностики по уровням выполнения работы в разрезе учебных  предметов, %</a:t>
            </a:r>
            <a:endParaRPr lang="ru-RU" sz="1200" baseline="0" dirty="0">
              <a:effectLst/>
            </a:endParaRPr>
          </a:p>
        </c:rich>
      </c:tx>
      <c:layout/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Лист1!$I$56</c:f>
              <c:strCache>
                <c:ptCount val="1"/>
                <c:pt idx="0">
                  <c:v>1 уровень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Лист1!$H$57:$H$65</c:f>
              <c:strCache>
                <c:ptCount val="9"/>
                <c:pt idx="0">
                  <c:v>Биология</c:v>
                </c:pt>
                <c:pt idx="1">
                  <c:v>География</c:v>
                </c:pt>
                <c:pt idx="2">
                  <c:v>История</c:v>
                </c:pt>
                <c:pt idx="3">
                  <c:v>Литература</c:v>
                </c:pt>
                <c:pt idx="4">
                  <c:v>Математика</c:v>
                </c:pt>
                <c:pt idx="5">
                  <c:v>Обществознание</c:v>
                </c:pt>
                <c:pt idx="6">
                  <c:v>Русский язык</c:v>
                </c:pt>
                <c:pt idx="7">
                  <c:v>Физика </c:v>
                </c:pt>
                <c:pt idx="8">
                  <c:v>Химия</c:v>
                </c:pt>
              </c:strCache>
            </c:strRef>
          </c:cat>
          <c:val>
            <c:numRef>
              <c:f>Лист1!$I$57:$I$65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4.8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Лист1!$J$56</c:f>
              <c:strCache>
                <c:ptCount val="1"/>
                <c:pt idx="0">
                  <c:v>2 уровень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Лист1!$H$57:$H$65</c:f>
              <c:strCache>
                <c:ptCount val="9"/>
                <c:pt idx="0">
                  <c:v>Биология</c:v>
                </c:pt>
                <c:pt idx="1">
                  <c:v>География</c:v>
                </c:pt>
                <c:pt idx="2">
                  <c:v>История</c:v>
                </c:pt>
                <c:pt idx="3">
                  <c:v>Литература</c:v>
                </c:pt>
                <c:pt idx="4">
                  <c:v>Математика</c:v>
                </c:pt>
                <c:pt idx="5">
                  <c:v>Обществознание</c:v>
                </c:pt>
                <c:pt idx="6">
                  <c:v>Русский язык</c:v>
                </c:pt>
                <c:pt idx="7">
                  <c:v>Физика </c:v>
                </c:pt>
                <c:pt idx="8">
                  <c:v>Химия</c:v>
                </c:pt>
              </c:strCache>
            </c:strRef>
          </c:cat>
          <c:val>
            <c:numRef>
              <c:f>Лист1!$J$57:$J$65</c:f>
              <c:numCache>
                <c:formatCode>General</c:formatCode>
                <c:ptCount val="9"/>
                <c:pt idx="0">
                  <c:v>9.1</c:v>
                </c:pt>
                <c:pt idx="1">
                  <c:v>20</c:v>
                </c:pt>
                <c:pt idx="2">
                  <c:v>11.1</c:v>
                </c:pt>
                <c:pt idx="3">
                  <c:v>27.3</c:v>
                </c:pt>
                <c:pt idx="4">
                  <c:v>12</c:v>
                </c:pt>
                <c:pt idx="5">
                  <c:v>22.2</c:v>
                </c:pt>
                <c:pt idx="6">
                  <c:v>28.6</c:v>
                </c:pt>
                <c:pt idx="7">
                  <c:v>0</c:v>
                </c:pt>
                <c:pt idx="8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Лист1!$K$56</c:f>
              <c:strCache>
                <c:ptCount val="1"/>
                <c:pt idx="0">
                  <c:v>3 уровень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Лист1!$H$57:$H$65</c:f>
              <c:strCache>
                <c:ptCount val="9"/>
                <c:pt idx="0">
                  <c:v>Биология</c:v>
                </c:pt>
                <c:pt idx="1">
                  <c:v>География</c:v>
                </c:pt>
                <c:pt idx="2">
                  <c:v>История</c:v>
                </c:pt>
                <c:pt idx="3">
                  <c:v>Литература</c:v>
                </c:pt>
                <c:pt idx="4">
                  <c:v>Математика</c:v>
                </c:pt>
                <c:pt idx="5">
                  <c:v>Обществознание</c:v>
                </c:pt>
                <c:pt idx="6">
                  <c:v>Русский язык</c:v>
                </c:pt>
                <c:pt idx="7">
                  <c:v>Физика </c:v>
                </c:pt>
                <c:pt idx="8">
                  <c:v>Химия</c:v>
                </c:pt>
              </c:strCache>
            </c:strRef>
          </c:cat>
          <c:val>
            <c:numRef>
              <c:f>Лист1!$K$57:$K$65</c:f>
              <c:numCache>
                <c:formatCode>General</c:formatCode>
                <c:ptCount val="9"/>
                <c:pt idx="0">
                  <c:v>81.8</c:v>
                </c:pt>
                <c:pt idx="1">
                  <c:v>80</c:v>
                </c:pt>
                <c:pt idx="2">
                  <c:v>88.9</c:v>
                </c:pt>
                <c:pt idx="3">
                  <c:v>54.5</c:v>
                </c:pt>
                <c:pt idx="4">
                  <c:v>72</c:v>
                </c:pt>
                <c:pt idx="5">
                  <c:v>72.8</c:v>
                </c:pt>
                <c:pt idx="6">
                  <c:v>66.7</c:v>
                </c:pt>
                <c:pt idx="7">
                  <c:v>85.7</c:v>
                </c:pt>
                <c:pt idx="8">
                  <c:v>66.7</c:v>
                </c:pt>
              </c:numCache>
            </c:numRef>
          </c:val>
        </c:ser>
        <c:ser>
          <c:idx val="3"/>
          <c:order val="3"/>
          <c:tx>
            <c:strRef>
              <c:f>Лист1!$L$56</c:f>
              <c:strCache>
                <c:ptCount val="1"/>
                <c:pt idx="0">
                  <c:v>4 уровень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Лист1!$H$57:$H$65</c:f>
              <c:strCache>
                <c:ptCount val="9"/>
                <c:pt idx="0">
                  <c:v>Биология</c:v>
                </c:pt>
                <c:pt idx="1">
                  <c:v>География</c:v>
                </c:pt>
                <c:pt idx="2">
                  <c:v>История</c:v>
                </c:pt>
                <c:pt idx="3">
                  <c:v>Литература</c:v>
                </c:pt>
                <c:pt idx="4">
                  <c:v>Математика</c:v>
                </c:pt>
                <c:pt idx="5">
                  <c:v>Обществознание</c:v>
                </c:pt>
                <c:pt idx="6">
                  <c:v>Русский язык</c:v>
                </c:pt>
                <c:pt idx="7">
                  <c:v>Физика </c:v>
                </c:pt>
                <c:pt idx="8">
                  <c:v>Химия</c:v>
                </c:pt>
              </c:strCache>
            </c:strRef>
          </c:cat>
          <c:val>
            <c:numRef>
              <c:f>Лист1!$L$57:$L$65</c:f>
              <c:numCache>
                <c:formatCode>General</c:formatCode>
                <c:ptCount val="9"/>
                <c:pt idx="0">
                  <c:v>9.1</c:v>
                </c:pt>
                <c:pt idx="1">
                  <c:v>0</c:v>
                </c:pt>
                <c:pt idx="2">
                  <c:v>0</c:v>
                </c:pt>
                <c:pt idx="3">
                  <c:v>18.2</c:v>
                </c:pt>
                <c:pt idx="4">
                  <c:v>12</c:v>
                </c:pt>
                <c:pt idx="5">
                  <c:v>0</c:v>
                </c:pt>
                <c:pt idx="6">
                  <c:v>0</c:v>
                </c:pt>
                <c:pt idx="7">
                  <c:v>14.3</c:v>
                </c:pt>
                <c:pt idx="8">
                  <c:v>22.2</c:v>
                </c:pt>
              </c:numCache>
            </c:numRef>
          </c:val>
        </c:ser>
        <c:dLbls>
          <c:showVal val="1"/>
        </c:dLbls>
        <c:shape val="box"/>
        <c:axId val="170023552"/>
        <c:axId val="170246528"/>
        <c:axId val="0"/>
      </c:bar3DChart>
      <c:catAx>
        <c:axId val="170023552"/>
        <c:scaling>
          <c:orientation val="minMax"/>
        </c:scaling>
        <c:axPos val="b"/>
        <c:numFmt formatCode="General" sourceLinked="1"/>
        <c:tickLblPos val="nextTo"/>
        <c:crossAx val="170246528"/>
        <c:crosses val="autoZero"/>
        <c:auto val="1"/>
        <c:lblAlgn val="ctr"/>
        <c:lblOffset val="100"/>
      </c:catAx>
      <c:valAx>
        <c:axId val="170246528"/>
        <c:scaling>
          <c:orientation val="minMax"/>
        </c:scaling>
        <c:axPos val="l"/>
        <c:majorGridlines/>
        <c:numFmt formatCode="General" sourceLinked="1"/>
        <c:tickLblPos val="nextTo"/>
        <c:crossAx val="1700235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4583363003261321"/>
          <c:y val="0.88590749185240758"/>
          <c:w val="0.70833477444412163"/>
          <c:h val="8.389275491026589E-2"/>
        </c:manualLayout>
      </c:layout>
    </c:legend>
    <c:plotVisOnly val="1"/>
    <c:dispBlanksAs val="gap"/>
  </c:chart>
  <c:spPr>
    <a:ln>
      <a:solidFill>
        <a:schemeClr val="accent1"/>
      </a:solidFill>
    </a:ln>
  </c:sp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200" b="0" cap="none" dirty="0" smtClean="0">
                <a:solidFill>
                  <a:schemeClr val="tx1"/>
                </a:solidFill>
                <a:latin typeface="+mn-lt"/>
              </a:rPr>
              <a:t>Распределение</a:t>
            </a:r>
            <a:r>
              <a:rPr lang="ru-RU" sz="1200" b="0" cap="none" baseline="0" dirty="0" smtClean="0">
                <a:solidFill>
                  <a:schemeClr val="tx1"/>
                </a:solidFill>
                <a:latin typeface="+mn-lt"/>
              </a:rPr>
              <a:t> участников диагностики по предметам и</a:t>
            </a:r>
            <a:r>
              <a:rPr lang="ru-RU" sz="1200" b="0" cap="none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200" b="0" cap="none" dirty="0" err="1" smtClean="0">
                <a:solidFill>
                  <a:schemeClr val="tx1"/>
                </a:solidFill>
                <a:latin typeface="+mn-lt"/>
              </a:rPr>
              <a:t>дефицитарным</a:t>
            </a:r>
            <a:r>
              <a:rPr lang="ru-RU" sz="1200" b="0" cap="none" dirty="0" smtClean="0">
                <a:solidFill>
                  <a:schemeClr val="tx1"/>
                </a:solidFill>
                <a:latin typeface="+mn-lt"/>
              </a:rPr>
              <a:t>  уровням, чел</a:t>
            </a:r>
            <a:r>
              <a:rPr lang="ru-RU" sz="800" b="0" dirty="0" smtClean="0">
                <a:solidFill>
                  <a:schemeClr val="tx1"/>
                </a:solidFill>
              </a:rPr>
              <a:t>.</a:t>
            </a:r>
            <a:endParaRPr lang="ru-RU" sz="800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4376236251762908"/>
          <c:y val="3.2407407407407447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Лист1!$H$105</c:f>
              <c:strCache>
                <c:ptCount val="1"/>
                <c:pt idx="0">
                  <c:v>Высокий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Лист1!$G$106:$G$120</c:f>
              <c:strCache>
                <c:ptCount val="15"/>
                <c:pt idx="0">
                  <c:v>Астрономия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 </c:v>
                </c:pt>
                <c:pt idx="4">
                  <c:v>История</c:v>
                </c:pt>
                <c:pt idx="5">
                  <c:v>Математика</c:v>
                </c:pt>
                <c:pt idx="6">
                  <c:v>ОБЖ </c:v>
                </c:pt>
                <c:pt idx="7">
                  <c:v>Обществознание</c:v>
                </c:pt>
                <c:pt idx="8">
                  <c:v>Русский язык</c:v>
                </c:pt>
                <c:pt idx="9">
                  <c:v>Технология</c:v>
                </c:pt>
                <c:pt idx="10">
                  <c:v>Физика</c:v>
                </c:pt>
                <c:pt idx="11">
                  <c:v>Физическая культура</c:v>
                </c:pt>
                <c:pt idx="12">
                  <c:v>Химия</c:v>
                </c:pt>
                <c:pt idx="13">
                  <c:v>Начальные классы</c:v>
                </c:pt>
                <c:pt idx="14">
                  <c:v>Психологи</c:v>
                </c:pt>
              </c:strCache>
            </c:strRef>
          </c:cat>
          <c:val>
            <c:numRef>
              <c:f>Лист1!$H$106:$H$120</c:f>
              <c:numCache>
                <c:formatCode>General</c:formatCode>
                <c:ptCount val="15"/>
                <c:pt idx="0">
                  <c:v>1</c:v>
                </c:pt>
                <c:pt idx="1">
                  <c:v>8</c:v>
                </c:pt>
                <c:pt idx="2">
                  <c:v>27</c:v>
                </c:pt>
                <c:pt idx="3">
                  <c:v>12</c:v>
                </c:pt>
                <c:pt idx="4">
                  <c:v>7</c:v>
                </c:pt>
                <c:pt idx="5">
                  <c:v>25</c:v>
                </c:pt>
                <c:pt idx="6">
                  <c:v>2</c:v>
                </c:pt>
                <c:pt idx="7">
                  <c:v>12</c:v>
                </c:pt>
                <c:pt idx="8">
                  <c:v>31</c:v>
                </c:pt>
                <c:pt idx="9">
                  <c:v>9</c:v>
                </c:pt>
                <c:pt idx="10">
                  <c:v>3</c:v>
                </c:pt>
                <c:pt idx="11">
                  <c:v>1</c:v>
                </c:pt>
                <c:pt idx="12">
                  <c:v>3</c:v>
                </c:pt>
                <c:pt idx="13">
                  <c:v>11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Лист1!$I$105</c:f>
              <c:strCache>
                <c:ptCount val="1"/>
                <c:pt idx="0">
                  <c:v>Средний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Лист1!$G$106:$G$120</c:f>
              <c:strCache>
                <c:ptCount val="15"/>
                <c:pt idx="0">
                  <c:v>Астрономия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 </c:v>
                </c:pt>
                <c:pt idx="4">
                  <c:v>История</c:v>
                </c:pt>
                <c:pt idx="5">
                  <c:v>Математика</c:v>
                </c:pt>
                <c:pt idx="6">
                  <c:v>ОБЖ </c:v>
                </c:pt>
                <c:pt idx="7">
                  <c:v>Обществознание</c:v>
                </c:pt>
                <c:pt idx="8">
                  <c:v>Русский язык</c:v>
                </c:pt>
                <c:pt idx="9">
                  <c:v>Технология</c:v>
                </c:pt>
                <c:pt idx="10">
                  <c:v>Физика</c:v>
                </c:pt>
                <c:pt idx="11">
                  <c:v>Физическая культура</c:v>
                </c:pt>
                <c:pt idx="12">
                  <c:v>Химия</c:v>
                </c:pt>
                <c:pt idx="13">
                  <c:v>Начальные классы</c:v>
                </c:pt>
                <c:pt idx="14">
                  <c:v>Психологи</c:v>
                </c:pt>
              </c:strCache>
            </c:strRef>
          </c:cat>
          <c:val>
            <c:numRef>
              <c:f>Лист1!$I$106:$I$120</c:f>
              <c:numCache>
                <c:formatCode>General</c:formatCode>
                <c:ptCount val="15"/>
                <c:pt idx="0">
                  <c:v>0</c:v>
                </c:pt>
                <c:pt idx="1">
                  <c:v>15</c:v>
                </c:pt>
                <c:pt idx="2">
                  <c:v>2</c:v>
                </c:pt>
                <c:pt idx="3">
                  <c:v>4</c:v>
                </c:pt>
                <c:pt idx="4">
                  <c:v>21</c:v>
                </c:pt>
                <c:pt idx="5">
                  <c:v>27</c:v>
                </c:pt>
                <c:pt idx="6">
                  <c:v>5</c:v>
                </c:pt>
                <c:pt idx="7">
                  <c:v>4</c:v>
                </c:pt>
                <c:pt idx="8">
                  <c:v>48</c:v>
                </c:pt>
                <c:pt idx="9">
                  <c:v>0</c:v>
                </c:pt>
                <c:pt idx="10">
                  <c:v>8</c:v>
                </c:pt>
                <c:pt idx="11">
                  <c:v>9</c:v>
                </c:pt>
                <c:pt idx="12">
                  <c:v>9</c:v>
                </c:pt>
                <c:pt idx="13">
                  <c:v>59</c:v>
                </c:pt>
                <c:pt idx="14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Лист1!$J$105</c:f>
              <c:strCache>
                <c:ptCount val="1"/>
                <c:pt idx="0">
                  <c:v>Минимальный или отсутствие дефицита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Лист1!$G$106:$G$120</c:f>
              <c:strCache>
                <c:ptCount val="15"/>
                <c:pt idx="0">
                  <c:v>Астрономия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 </c:v>
                </c:pt>
                <c:pt idx="4">
                  <c:v>История</c:v>
                </c:pt>
                <c:pt idx="5">
                  <c:v>Математика</c:v>
                </c:pt>
                <c:pt idx="6">
                  <c:v>ОБЖ </c:v>
                </c:pt>
                <c:pt idx="7">
                  <c:v>Обществознание</c:v>
                </c:pt>
                <c:pt idx="8">
                  <c:v>Русский язык</c:v>
                </c:pt>
                <c:pt idx="9">
                  <c:v>Технология</c:v>
                </c:pt>
                <c:pt idx="10">
                  <c:v>Физика</c:v>
                </c:pt>
                <c:pt idx="11">
                  <c:v>Физическая культура</c:v>
                </c:pt>
                <c:pt idx="12">
                  <c:v>Химия</c:v>
                </c:pt>
                <c:pt idx="13">
                  <c:v>Начальные классы</c:v>
                </c:pt>
                <c:pt idx="14">
                  <c:v>Психологи</c:v>
                </c:pt>
              </c:strCache>
            </c:strRef>
          </c:cat>
          <c:val>
            <c:numRef>
              <c:f>Лист1!$J$106:$J$120</c:f>
              <c:numCache>
                <c:formatCode>General</c:formatCode>
                <c:ptCount val="15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1</c:v>
                </c:pt>
                <c:pt idx="4">
                  <c:v>6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6</c:v>
                </c:pt>
                <c:pt idx="9">
                  <c:v>1</c:v>
                </c:pt>
                <c:pt idx="10">
                  <c:v>1</c:v>
                </c:pt>
                <c:pt idx="11">
                  <c:v>17</c:v>
                </c:pt>
                <c:pt idx="12">
                  <c:v>4</c:v>
                </c:pt>
                <c:pt idx="13">
                  <c:v>14</c:v>
                </c:pt>
                <c:pt idx="14">
                  <c:v>4</c:v>
                </c:pt>
              </c:numCache>
            </c:numRef>
          </c:val>
        </c:ser>
        <c:dLbls>
          <c:showVal val="1"/>
        </c:dLbls>
        <c:gapWidth val="164"/>
        <c:overlap val="-22"/>
        <c:axId val="178866048"/>
        <c:axId val="178867584"/>
      </c:barChart>
      <c:catAx>
        <c:axId val="1788660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867584"/>
        <c:crosses val="autoZero"/>
        <c:auto val="1"/>
        <c:lblAlgn val="ctr"/>
        <c:lblOffset val="100"/>
      </c:catAx>
      <c:valAx>
        <c:axId val="17886758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86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800" b="0" dirty="0" smtClean="0"/>
              <a:t>Соотношение </a:t>
            </a:r>
            <a:r>
              <a:rPr lang="ru-RU" sz="800" b="0" dirty="0"/>
              <a:t>средних</a:t>
            </a:r>
            <a:r>
              <a:rPr lang="ru-RU" sz="800" b="0" baseline="0" dirty="0"/>
              <a:t> значений </a:t>
            </a:r>
            <a:r>
              <a:rPr lang="ru-RU" sz="800" b="0" i="0" u="none" strike="noStrike" baseline="0" dirty="0"/>
              <a:t>объёмов </a:t>
            </a:r>
            <a:r>
              <a:rPr lang="ru-RU" sz="800" b="0" dirty="0"/>
              <a:t>выполнения </a:t>
            </a:r>
            <a:r>
              <a:rPr lang="ru-RU" sz="800" b="0" i="0" u="none" strike="noStrike" baseline="0" dirty="0"/>
              <a:t>учителями </a:t>
            </a:r>
            <a:r>
              <a:rPr lang="ru-RU" sz="800" b="0" i="0" u="none" strike="noStrike" baseline="0" dirty="0" smtClean="0">
                <a:solidFill>
                  <a:srgbClr val="C00000"/>
                </a:solidFill>
              </a:rPr>
              <a:t>БИОЛОГИИ</a:t>
            </a:r>
            <a:r>
              <a:rPr lang="ru-RU" sz="800" b="0" i="0" u="none" strike="noStrike" baseline="0" dirty="0" smtClean="0"/>
              <a:t> </a:t>
            </a:r>
            <a:r>
              <a:rPr lang="ru-RU" sz="800" b="0" dirty="0"/>
              <a:t>предметной и методической части диагностической работы,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Лист1!$Q$244</c:f>
              <c:strCache>
                <c:ptCount val="1"/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Лист1!$P$245:$P$246</c:f>
              <c:strCache>
                <c:ptCount val="2"/>
                <c:pt idx="0">
                  <c:v>Предметная часть</c:v>
                </c:pt>
                <c:pt idx="1">
                  <c:v>Методическая часть</c:v>
                </c:pt>
              </c:strCache>
            </c:strRef>
          </c:cat>
          <c:val>
            <c:numRef>
              <c:f>Лист1!$Q$245:$Q$246</c:f>
              <c:numCache>
                <c:formatCode>0.00%</c:formatCode>
                <c:ptCount val="2"/>
                <c:pt idx="0">
                  <c:v>0.6360000000000029</c:v>
                </c:pt>
                <c:pt idx="1">
                  <c:v>0.56699999999999995</c:v>
                </c:pt>
              </c:numCache>
            </c:numRef>
          </c:val>
        </c:ser>
        <c:dLbls>
          <c:showVal val="1"/>
        </c:dLbls>
        <c:axId val="141350016"/>
        <c:axId val="141351552"/>
      </c:barChart>
      <c:catAx>
        <c:axId val="141350016"/>
        <c:scaling>
          <c:orientation val="minMax"/>
        </c:scaling>
        <c:axPos val="b"/>
        <c:numFmt formatCode="General" sourceLinked="0"/>
        <c:tickLblPos val="nextTo"/>
        <c:crossAx val="141351552"/>
        <c:crosses val="autoZero"/>
        <c:auto val="1"/>
        <c:lblAlgn val="ctr"/>
        <c:lblOffset val="100"/>
      </c:catAx>
      <c:valAx>
        <c:axId val="141351552"/>
        <c:scaling>
          <c:orientation val="minMax"/>
        </c:scaling>
        <c:axPos val="l"/>
        <c:majorGridlines/>
        <c:numFmt formatCode="0.00%" sourceLinked="1"/>
        <c:tickLblPos val="nextTo"/>
        <c:crossAx val="141350016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 rtl="0">
              <a:defRPr/>
            </a:pPr>
            <a:r>
              <a:rPr lang="ru-RU" sz="800" b="0" dirty="0" smtClean="0"/>
              <a:t>Соотношение </a:t>
            </a:r>
            <a:r>
              <a:rPr lang="ru-RU" sz="800" b="0" dirty="0"/>
              <a:t>средних значений объёмов выполнения </a:t>
            </a:r>
            <a:r>
              <a:rPr lang="ru-RU" sz="800" b="0" i="0" u="none" strike="noStrike" baseline="0" dirty="0"/>
              <a:t>учителями </a:t>
            </a:r>
            <a:r>
              <a:rPr lang="ru-RU" sz="800" b="0" i="0" u="none" strike="noStrike" baseline="0" dirty="0" smtClean="0">
                <a:solidFill>
                  <a:srgbClr val="C00000"/>
                </a:solidFill>
              </a:rPr>
              <a:t>ГЕОГРАФИИ</a:t>
            </a:r>
            <a:r>
              <a:rPr lang="ru-RU" sz="800" b="0" i="0" u="none" strike="noStrike" baseline="0" dirty="0" smtClean="0"/>
              <a:t> </a:t>
            </a:r>
            <a:r>
              <a:rPr lang="ru-RU" sz="800" b="0" dirty="0"/>
              <a:t>предметной и методической части </a:t>
            </a:r>
            <a:r>
              <a:rPr lang="ru-RU" sz="800" b="0" baseline="0" dirty="0"/>
              <a:t> </a:t>
            </a:r>
            <a:r>
              <a:rPr lang="ru-RU" sz="800" b="0" dirty="0" smtClean="0"/>
              <a:t>диагностической </a:t>
            </a:r>
            <a:r>
              <a:rPr lang="ru-RU" sz="800" b="0" dirty="0"/>
              <a:t>работы,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Лист1!$P$255:$P$256</c:f>
              <c:strCache>
                <c:ptCount val="2"/>
                <c:pt idx="0">
                  <c:v>Предметная часть</c:v>
                </c:pt>
                <c:pt idx="1">
                  <c:v>Методическая часть</c:v>
                </c:pt>
              </c:strCache>
            </c:strRef>
          </c:cat>
          <c:val>
            <c:numRef>
              <c:f>Лист1!$Q$255:$Q$256</c:f>
              <c:numCache>
                <c:formatCode>0.00%</c:formatCode>
                <c:ptCount val="2"/>
                <c:pt idx="0">
                  <c:v>0.40900000000000031</c:v>
                </c:pt>
                <c:pt idx="1">
                  <c:v>0.59899999999999998</c:v>
                </c:pt>
              </c:numCache>
            </c:numRef>
          </c:val>
        </c:ser>
        <c:dLbls>
          <c:showVal val="1"/>
        </c:dLbls>
        <c:axId val="141531392"/>
        <c:axId val="141533184"/>
      </c:barChart>
      <c:catAx>
        <c:axId val="141531392"/>
        <c:scaling>
          <c:orientation val="minMax"/>
        </c:scaling>
        <c:axPos val="b"/>
        <c:numFmt formatCode="General" sourceLinked="0"/>
        <c:tickLblPos val="nextTo"/>
        <c:crossAx val="141533184"/>
        <c:crosses val="autoZero"/>
        <c:auto val="1"/>
        <c:lblAlgn val="ctr"/>
        <c:lblOffset val="100"/>
      </c:catAx>
      <c:valAx>
        <c:axId val="141533184"/>
        <c:scaling>
          <c:orientation val="minMax"/>
        </c:scaling>
        <c:axPos val="l"/>
        <c:majorGridlines/>
        <c:numFmt formatCode="0.00%" sourceLinked="1"/>
        <c:tickLblPos val="nextTo"/>
        <c:crossAx val="141531392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 rtl="0">
              <a:defRPr/>
            </a:pPr>
            <a:r>
              <a:rPr lang="ru-RU" sz="800" b="0" dirty="0" smtClean="0"/>
              <a:t>Соотношение </a:t>
            </a:r>
            <a:r>
              <a:rPr lang="ru-RU" sz="800" b="0" dirty="0"/>
              <a:t>средних значений объёмов </a:t>
            </a:r>
            <a:endParaRPr lang="ru-RU" sz="800" b="0" dirty="0" smtClean="0"/>
          </a:p>
          <a:p>
            <a:pPr algn="ctr" rtl="0">
              <a:defRPr/>
            </a:pPr>
            <a:r>
              <a:rPr lang="ru-RU" sz="800" b="0" dirty="0" smtClean="0"/>
              <a:t>выполнения </a:t>
            </a:r>
            <a:r>
              <a:rPr lang="ru-RU" sz="800" b="0" i="0" u="none" strike="noStrike" baseline="0" dirty="0"/>
              <a:t>учителями  </a:t>
            </a:r>
            <a:r>
              <a:rPr lang="ru-RU" sz="800" b="0" i="0" u="none" strike="noStrike" baseline="0" dirty="0" smtClean="0">
                <a:solidFill>
                  <a:srgbClr val="C00000"/>
                </a:solidFill>
              </a:rPr>
              <a:t>ИСТОРИИ </a:t>
            </a:r>
            <a:r>
              <a:rPr lang="ru-RU" sz="800" b="0" dirty="0" smtClean="0"/>
              <a:t>предметной </a:t>
            </a:r>
            <a:r>
              <a:rPr lang="ru-RU" sz="800" b="0" dirty="0"/>
              <a:t>и методической части диагностической работы,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Лист1!$O$267:$O$268</c:f>
              <c:strCache>
                <c:ptCount val="2"/>
                <c:pt idx="0">
                  <c:v>Предметная часть</c:v>
                </c:pt>
                <c:pt idx="1">
                  <c:v>Методическая часть</c:v>
                </c:pt>
              </c:strCache>
            </c:strRef>
          </c:cat>
          <c:val>
            <c:numRef>
              <c:f>Лист1!$P$267:$P$268</c:f>
              <c:numCache>
                <c:formatCode>0%</c:formatCode>
                <c:ptCount val="2"/>
                <c:pt idx="0" formatCode="0.00%">
                  <c:v>0.80400000000000005</c:v>
                </c:pt>
                <c:pt idx="1">
                  <c:v>0.48000000000000032</c:v>
                </c:pt>
              </c:numCache>
            </c:numRef>
          </c:val>
        </c:ser>
        <c:dLbls>
          <c:showVal val="1"/>
        </c:dLbls>
        <c:axId val="141548928"/>
        <c:axId val="141567104"/>
      </c:barChart>
      <c:catAx>
        <c:axId val="141548928"/>
        <c:scaling>
          <c:orientation val="minMax"/>
        </c:scaling>
        <c:axPos val="b"/>
        <c:numFmt formatCode="General" sourceLinked="0"/>
        <c:tickLblPos val="nextTo"/>
        <c:crossAx val="141567104"/>
        <c:crosses val="autoZero"/>
        <c:auto val="1"/>
        <c:lblAlgn val="ctr"/>
        <c:lblOffset val="100"/>
      </c:catAx>
      <c:valAx>
        <c:axId val="141567104"/>
        <c:scaling>
          <c:orientation val="minMax"/>
        </c:scaling>
        <c:axPos val="l"/>
        <c:majorGridlines/>
        <c:numFmt formatCode="0.00%" sourceLinked="1"/>
        <c:tickLblPos val="nextTo"/>
        <c:crossAx val="141548928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0.83284</cdr:x>
      <cdr:y>0.12824</cdr:y>
    </cdr:from>
    <cdr:to>
      <cdr:x>1</cdr:x>
      <cdr:y>0.25504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49000" y="404106"/>
          <a:ext cx="1334529" cy="3995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Апрель 2022г.</a:t>
          </a:r>
          <a:endParaRPr lang="ru-RU" sz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0.81943</cdr:x>
      <cdr:y>0.18253</cdr:y>
    </cdr:from>
    <cdr:to>
      <cdr:x>1</cdr:x>
      <cdr:y>0.32176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41908" y="430427"/>
          <a:ext cx="1441621" cy="3283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Ноябрь 2021г.</a:t>
          </a:r>
          <a:endParaRPr lang="ru-RU" sz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87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316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68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932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421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230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849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242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814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720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8781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8DD2B-7226-437D-A738-1C3A9E16C0A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0E50-AEAE-4197-A2E0-35C741083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627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1.xml"/><Relationship Id="rId11" Type="http://schemas.openxmlformats.org/officeDocument/2006/relationships/image" Target="../media/image3.png"/><Relationship Id="rId5" Type="http://schemas.openxmlformats.org/officeDocument/2006/relationships/chart" Target="../charts/chart10.xml"/><Relationship Id="rId10" Type="http://schemas.openxmlformats.org/officeDocument/2006/relationships/chart" Target="../charts/chart15.xml"/><Relationship Id="rId4" Type="http://schemas.openxmlformats.org/officeDocument/2006/relationships/chart" Target="../charts/chart9.xml"/><Relationship Id="rId9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club210735012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cnppm-kostroma@yandex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0274" y="1628503"/>
            <a:ext cx="9144000" cy="23876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Диагностика</a:t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как основа формирования </a:t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индивидуального образовательного маршрута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83931" y="5730240"/>
            <a:ext cx="2220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</a:rPr>
              <a:t>Воронцова Л.И., </a:t>
            </a:r>
          </a:p>
          <a:p>
            <a:pPr algn="r"/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</a:rPr>
              <a:t>заведующий отелом </a:t>
            </a:r>
            <a:r>
              <a:rPr lang="ru-RU" sz="1200" dirty="0" err="1" smtClean="0">
                <a:solidFill>
                  <a:schemeClr val="bg2">
                    <a:lumMod val="50000"/>
                  </a:schemeClr>
                </a:solidFill>
              </a:rPr>
              <a:t>тьюторского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</a:rPr>
              <a:t> сопровождения ЦНППМ ОГБОУ ДПО «КОИРО»</a:t>
            </a:r>
            <a:endParaRPr lang="ru-RU" sz="1200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0" y="12428"/>
            <a:ext cx="12192000" cy="1616075"/>
            <a:chOff x="165100" y="1162050"/>
            <a:chExt cx="12192000" cy="1616075"/>
          </a:xfrm>
        </p:grpSpPr>
        <p:sp>
          <p:nvSpPr>
            <p:cNvPr id="7" name="Прямоугольник 6"/>
            <p:cNvSpPr/>
            <p:nvPr/>
          </p:nvSpPr>
          <p:spPr bwMode="auto">
            <a:xfrm>
              <a:off x="165100" y="1162050"/>
              <a:ext cx="12192000" cy="161607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 bwMode="auto">
            <a:xfrm>
              <a:off x="6366646" y="1653721"/>
              <a:ext cx="3965575" cy="7386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ru-RU" sz="1400" dirty="0">
                  <a:solidFill>
                    <a:schemeClr val="bg1">
                      <a:lumMod val="85000"/>
                    </a:schemeClr>
                  </a:solidFill>
                  <a:latin typeface="Arial" charset="0"/>
                  <a:cs typeface="Arial" charset="0"/>
                </a:rPr>
                <a:t>Центр   непрерывного   повышения   профессионального мастерства   педагогических   работников</a:t>
              </a:r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79802" y="1172728"/>
              <a:ext cx="2674538" cy="1584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Группа 32"/>
            <p:cNvGrpSpPr>
              <a:grpSpLocks/>
            </p:cNvGrpSpPr>
            <p:nvPr/>
          </p:nvGrpSpPr>
          <p:grpSpPr bwMode="auto">
            <a:xfrm>
              <a:off x="1749425" y="1509713"/>
              <a:ext cx="3503613" cy="968375"/>
              <a:chOff x="1757549" y="893060"/>
              <a:chExt cx="3503221" cy="969077"/>
            </a:xfrm>
          </p:grpSpPr>
          <p:sp>
            <p:nvSpPr>
              <p:cNvPr id="11" name="TextBox 13"/>
              <p:cNvSpPr txBox="1">
                <a:spLocks noChangeArrowheads="1"/>
              </p:cNvSpPr>
              <p:nvPr/>
            </p:nvSpPr>
            <p:spPr bwMode="auto">
              <a:xfrm>
                <a:off x="1757549" y="893060"/>
                <a:ext cx="3503221" cy="8315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4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ЦНППМ</a:t>
                </a:r>
              </a:p>
            </p:txBody>
          </p:sp>
          <p:sp>
            <p:nvSpPr>
              <p:cNvPr id="12" name="Прямоугольник 11"/>
              <p:cNvSpPr/>
              <p:nvPr/>
            </p:nvSpPr>
            <p:spPr bwMode="auto">
              <a:xfrm flipV="1">
                <a:off x="1898821" y="1457031"/>
                <a:ext cx="398417" cy="8419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3" name="Прямоугольник 12"/>
              <p:cNvSpPr/>
              <p:nvPr/>
            </p:nvSpPr>
            <p:spPr bwMode="auto">
              <a:xfrm flipV="1">
                <a:off x="3206775" y="950251"/>
                <a:ext cx="355560" cy="92142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dirty="0"/>
              </a:p>
            </p:txBody>
          </p:sp>
          <p:sp>
            <p:nvSpPr>
              <p:cNvPr id="14" name="Прямоугольник 13"/>
              <p:cNvSpPr/>
              <p:nvPr/>
            </p:nvSpPr>
            <p:spPr bwMode="auto">
              <a:xfrm flipV="1">
                <a:off x="2771849" y="1088464"/>
                <a:ext cx="363496" cy="85787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5" name="Прямоугольник 14"/>
              <p:cNvSpPr/>
              <p:nvPr/>
            </p:nvSpPr>
            <p:spPr bwMode="auto">
              <a:xfrm flipV="1">
                <a:off x="2341684" y="1263215"/>
                <a:ext cx="365084" cy="9531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2333748" y="1585712"/>
                <a:ext cx="1023822" cy="27642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1200" dirty="0">
                    <a:solidFill>
                      <a:schemeClr val="bg1">
                        <a:lumMod val="75000"/>
                      </a:schemeClr>
                    </a:solidFill>
                  </a:rPr>
                  <a:t>Кострома</a:t>
                </a:r>
              </a:p>
            </p:txBody>
          </p:sp>
        </p:grpSp>
      </p:grpSp>
      <p:pic>
        <p:nvPicPr>
          <p:cNvPr id="17" name="Picture 2" descr="Рисунок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43" y="0"/>
            <a:ext cx="1632857" cy="16328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5353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2599127881"/>
              </p:ext>
            </p:extLst>
          </p:nvPr>
        </p:nvGraphicFramePr>
        <p:xfrm>
          <a:off x="812000" y="1002173"/>
          <a:ext cx="3067050" cy="1729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244653150"/>
              </p:ext>
            </p:extLst>
          </p:nvPr>
        </p:nvGraphicFramePr>
        <p:xfrm>
          <a:off x="812000" y="4704724"/>
          <a:ext cx="3067050" cy="1782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685182067"/>
              </p:ext>
            </p:extLst>
          </p:nvPr>
        </p:nvGraphicFramePr>
        <p:xfrm>
          <a:off x="8244077" y="940528"/>
          <a:ext cx="3290426" cy="1880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1050974549"/>
              </p:ext>
            </p:extLst>
          </p:nvPr>
        </p:nvGraphicFramePr>
        <p:xfrm>
          <a:off x="812000" y="2908376"/>
          <a:ext cx="3067050" cy="161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964551284"/>
              </p:ext>
            </p:extLst>
          </p:nvPr>
        </p:nvGraphicFramePr>
        <p:xfrm>
          <a:off x="4402223" y="2926293"/>
          <a:ext cx="3200360" cy="161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1845085816"/>
              </p:ext>
            </p:extLst>
          </p:nvPr>
        </p:nvGraphicFramePr>
        <p:xfrm>
          <a:off x="8212936" y="2960397"/>
          <a:ext cx="3308504" cy="161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="" xmlns:p14="http://schemas.microsoft.com/office/powerpoint/2010/main" val="1946273603"/>
              </p:ext>
            </p:extLst>
          </p:nvPr>
        </p:nvGraphicFramePr>
        <p:xfrm>
          <a:off x="4380633" y="917175"/>
          <a:ext cx="3287264" cy="182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2347256125"/>
              </p:ext>
            </p:extLst>
          </p:nvPr>
        </p:nvGraphicFramePr>
        <p:xfrm>
          <a:off x="4380632" y="4704724"/>
          <a:ext cx="3274201" cy="182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="" xmlns:p14="http://schemas.microsoft.com/office/powerpoint/2010/main" val="1237594404"/>
              </p:ext>
            </p:extLst>
          </p:nvPr>
        </p:nvGraphicFramePr>
        <p:xfrm>
          <a:off x="8239063" y="4725220"/>
          <a:ext cx="3282377" cy="1811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15762" y="172180"/>
            <a:ext cx="10426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Результаты диагностики ФИОКО предметных и методических компетенций </a:t>
            </a:r>
          </a:p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учителей Костромской области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4716" y="-1395"/>
            <a:ext cx="2096549" cy="8870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7662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809898" y="3686584"/>
          <a:ext cx="10685416" cy="2828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757645" y="721315"/>
          <a:ext cx="10750732" cy="2828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6118"/>
            <a:ext cx="1920240" cy="8124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72936" y="195943"/>
            <a:ext cx="9248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 Gothic" pitchFamily="34" charset="0"/>
              </a:rPr>
              <a:t>Костромская область. Диагностика ФИОКО</a:t>
            </a:r>
            <a:endParaRPr lang="ru-RU" sz="2000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79" y="3226525"/>
            <a:ext cx="11103429" cy="461665"/>
          </a:xfrm>
          <a:prstGeom prst="rect">
            <a:avLst/>
          </a:prstGeom>
          <a:solidFill>
            <a:schemeClr val="bg1"/>
          </a:solidFill>
          <a:ln w="76200" cmpd="dbl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entury Gothic" pitchFamily="34" charset="0"/>
              </a:rPr>
              <a:t>Дефициты школьников – следствие дефицитов учителя </a:t>
            </a:r>
            <a:endParaRPr lang="ru-RU" sz="24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655" y="1079155"/>
            <a:ext cx="1138469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>
                <a:solidFill>
                  <a:srgbClr val="C00000"/>
                </a:solidFill>
              </a:rPr>
              <a:t>Биология - 0%. Информатика - 0%. Биология – 0%. Русский язык - 33%. Физика - 38%. Математика – 50%. Химия – 100%.</a:t>
            </a:r>
          </a:p>
          <a:p>
            <a:pPr algn="just"/>
            <a:r>
              <a:rPr lang="ru-RU" sz="1300" dirty="0"/>
              <a:t>Реализовывать педагогическое оценивание деятельности обучающихся и применять инструментарий объективной оценки образовательных результатов. Содержание учебного предмета.</a:t>
            </a:r>
          </a:p>
          <a:p>
            <a:pPr algn="just"/>
            <a:endParaRPr lang="ru-RU" sz="1300" dirty="0"/>
          </a:p>
          <a:p>
            <a:pPr algn="just"/>
            <a:endParaRPr lang="ru-RU" sz="1300" dirty="0" smtClean="0"/>
          </a:p>
          <a:p>
            <a:pPr algn="just"/>
            <a:r>
              <a:rPr lang="ru-RU" sz="1300" b="1" dirty="0" smtClean="0"/>
              <a:t>Информатика. </a:t>
            </a:r>
            <a:r>
              <a:rPr lang="ru-RU" sz="1300" dirty="0" smtClean="0">
                <a:solidFill>
                  <a:srgbClr val="C00000"/>
                </a:solidFill>
              </a:rPr>
              <a:t>0%. </a:t>
            </a:r>
            <a:r>
              <a:rPr lang="ru-RU" sz="1300" dirty="0"/>
              <a:t>Разрабатывать и применять современные педагогически обоснованные психолого-педагогические технологии обучения. Современные психолого-педагогические технологии обучения. </a:t>
            </a:r>
            <a:r>
              <a:rPr lang="ru-RU" sz="1300" u="sng" dirty="0"/>
              <a:t>Содержание и развитие учебного предмета и методик обучения учебному </a:t>
            </a:r>
            <a:r>
              <a:rPr lang="ru-RU" sz="1300" u="sng" dirty="0" smtClean="0"/>
              <a:t>предмету</a:t>
            </a:r>
          </a:p>
          <a:p>
            <a:pPr algn="just"/>
            <a:r>
              <a:rPr lang="ru-RU" sz="1300" b="1" dirty="0" smtClean="0"/>
              <a:t>Информатика. </a:t>
            </a:r>
            <a:r>
              <a:rPr lang="ru-RU" sz="1300" dirty="0" smtClean="0">
                <a:solidFill>
                  <a:srgbClr val="C00000"/>
                </a:solidFill>
              </a:rPr>
              <a:t>0%. </a:t>
            </a:r>
            <a:r>
              <a:rPr lang="ru-RU" sz="1300" dirty="0" smtClean="0"/>
              <a:t>Планировать </a:t>
            </a:r>
            <a:r>
              <a:rPr lang="ru-RU" sz="1300" dirty="0"/>
              <a:t>учебную деятельность на основе вариативных форм ее организации. Содержание ФГОС соответствующего уровня общего образования. Содержание рабочей программы учебного </a:t>
            </a:r>
            <a:r>
              <a:rPr lang="ru-RU" sz="1300" dirty="0" smtClean="0"/>
              <a:t>предмета</a:t>
            </a:r>
          </a:p>
          <a:p>
            <a:pPr algn="just"/>
            <a:endParaRPr lang="ru-RU" sz="1300" dirty="0" smtClean="0"/>
          </a:p>
          <a:p>
            <a:pPr algn="just"/>
            <a:r>
              <a:rPr lang="ru-RU" sz="1300" b="1" dirty="0" smtClean="0"/>
              <a:t>Обществознание. </a:t>
            </a:r>
            <a:r>
              <a:rPr lang="ru-RU" sz="1300" dirty="0" smtClean="0">
                <a:solidFill>
                  <a:srgbClr val="C00000"/>
                </a:solidFill>
              </a:rPr>
              <a:t>0%. </a:t>
            </a:r>
            <a:r>
              <a:rPr lang="ru-RU" sz="1300" dirty="0"/>
              <a:t>Планировать учебную деятельность на основе вариативных форм ее организации. Осуществлять подбор методик обучения, обеспечивающих его индивидуализацию и создание зоны ближайшего развития обучающихся. Содержание ФГОС соответствующего уровня общего образования</a:t>
            </a:r>
            <a:r>
              <a:rPr lang="ru-RU" sz="1300" u="sng" dirty="0"/>
              <a:t>. Содержание и развитие учебного предмета и методик обучения учебному </a:t>
            </a:r>
            <a:r>
              <a:rPr lang="ru-RU" sz="1300" u="sng" dirty="0" smtClean="0"/>
              <a:t>предмету.</a:t>
            </a:r>
          </a:p>
          <a:p>
            <a:pPr algn="just"/>
            <a:endParaRPr lang="ru-RU" sz="1300" dirty="0"/>
          </a:p>
          <a:p>
            <a:pPr algn="just"/>
            <a:r>
              <a:rPr lang="ru-RU" sz="1300" b="1" dirty="0" smtClean="0"/>
              <a:t>География. </a:t>
            </a:r>
            <a:r>
              <a:rPr lang="ru-RU" sz="1300" dirty="0" smtClean="0">
                <a:solidFill>
                  <a:srgbClr val="C00000"/>
                </a:solidFill>
              </a:rPr>
              <a:t>33%. </a:t>
            </a:r>
            <a:r>
              <a:rPr lang="ru-RU" sz="1300" dirty="0"/>
              <a:t>Осуществлять разработку и выбор эффективных средств (инструментов) для объективной оценки образовательных результатов обучающихся. </a:t>
            </a:r>
            <a:r>
              <a:rPr lang="ru-RU" sz="1300" u="sng" dirty="0"/>
              <a:t>Содержание и развитие учебного предмета и методик обучения учебному предмету. </a:t>
            </a:r>
            <a:r>
              <a:rPr lang="ru-RU" sz="1300" dirty="0"/>
              <a:t>Принципы и методика разработки средств (инструментов) </a:t>
            </a:r>
            <a:r>
              <a:rPr lang="ru-RU" sz="1300" dirty="0">
                <a:solidFill>
                  <a:srgbClr val="7030A0"/>
                </a:solidFill>
              </a:rPr>
              <a:t>оценки образовательных результатов </a:t>
            </a:r>
            <a:r>
              <a:rPr lang="ru-RU" sz="1300" dirty="0" smtClean="0">
                <a:solidFill>
                  <a:srgbClr val="7030A0"/>
                </a:solidFill>
              </a:rPr>
              <a:t>обучающихся.</a:t>
            </a:r>
          </a:p>
          <a:p>
            <a:pPr algn="just"/>
            <a:r>
              <a:rPr lang="ru-RU" sz="1300" dirty="0" smtClean="0"/>
              <a:t>География. </a:t>
            </a:r>
            <a:r>
              <a:rPr lang="ru-RU" sz="1300" dirty="0" smtClean="0">
                <a:solidFill>
                  <a:srgbClr val="C00000"/>
                </a:solidFill>
              </a:rPr>
              <a:t>33%. </a:t>
            </a:r>
            <a:r>
              <a:rPr lang="ru-RU" sz="1300" dirty="0"/>
              <a:t>Планировать учебную деятельность на основе вариативных форм ее организации. </a:t>
            </a:r>
            <a:r>
              <a:rPr lang="ru-RU" sz="1300" u="sng" dirty="0"/>
              <a:t>Содержание и развитие учебного предмета и методик обучения учебному </a:t>
            </a:r>
            <a:r>
              <a:rPr lang="ru-RU" sz="1300" u="sng" dirty="0" smtClean="0"/>
              <a:t>предмету.</a:t>
            </a:r>
          </a:p>
          <a:p>
            <a:pPr algn="just"/>
            <a:endParaRPr lang="ru-RU" sz="1300" dirty="0" smtClean="0"/>
          </a:p>
          <a:p>
            <a:pPr algn="just"/>
            <a:r>
              <a:rPr lang="ru-RU" sz="1300" b="1" dirty="0" smtClean="0"/>
              <a:t>Русский язык</a:t>
            </a:r>
            <a:r>
              <a:rPr lang="ru-RU" sz="1300" dirty="0" smtClean="0"/>
              <a:t>. </a:t>
            </a:r>
            <a:r>
              <a:rPr lang="ru-RU" sz="1300" dirty="0" smtClean="0">
                <a:solidFill>
                  <a:srgbClr val="C00000"/>
                </a:solidFill>
              </a:rPr>
              <a:t>0%. </a:t>
            </a:r>
            <a:r>
              <a:rPr lang="ru-RU" sz="1300" dirty="0"/>
              <a:t>Планировать учебную деятельность на основе вариативных форм ее организации. </a:t>
            </a:r>
            <a:r>
              <a:rPr lang="ru-RU" sz="1300" u="sng" dirty="0"/>
              <a:t>Содержание и развитие учебного предмета и методик обучения учебному </a:t>
            </a:r>
            <a:r>
              <a:rPr lang="ru-RU" sz="1300" u="sng" dirty="0" smtClean="0"/>
              <a:t>предмету.</a:t>
            </a:r>
          </a:p>
          <a:p>
            <a:pPr algn="just"/>
            <a:endParaRPr lang="ru-RU" sz="1300" dirty="0" smtClean="0">
              <a:solidFill>
                <a:srgbClr val="C00000"/>
              </a:solidFill>
            </a:endParaRPr>
          </a:p>
          <a:p>
            <a:r>
              <a:rPr lang="ru-RU" sz="1300" b="1" dirty="0" smtClean="0"/>
              <a:t>Русский язык. </a:t>
            </a:r>
            <a:r>
              <a:rPr lang="ru-RU" sz="1300" dirty="0" smtClean="0">
                <a:solidFill>
                  <a:srgbClr val="C00000"/>
                </a:solidFill>
              </a:rPr>
              <a:t>0%. </a:t>
            </a:r>
            <a:r>
              <a:rPr lang="ru-RU" sz="1300" dirty="0" smtClean="0"/>
              <a:t>Разрабатывать </a:t>
            </a:r>
            <a:r>
              <a:rPr lang="ru-RU" sz="1300" dirty="0"/>
              <a:t>и применять современные педагогически обоснованные психолого-педагогические технологии обучения. Осуществлять разработку и выбор эффективных  средств (инструментов) для объективной </a:t>
            </a:r>
            <a:r>
              <a:rPr lang="ru-RU" sz="1300" dirty="0">
                <a:solidFill>
                  <a:srgbClr val="7030A0"/>
                </a:solidFill>
              </a:rPr>
              <a:t>оценки образовательных результатов обучающихся</a:t>
            </a:r>
            <a:r>
              <a:rPr lang="ru-RU" sz="1300" dirty="0"/>
              <a:t>. </a:t>
            </a:r>
            <a:r>
              <a:rPr lang="ru-RU" sz="1300" u="sng" dirty="0"/>
              <a:t>Содержание и развитие учебного предмета и методик обучения учебному предмету.</a:t>
            </a:r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/>
              <a:t>Принципы и методика разработки средств (инструментов) </a:t>
            </a:r>
            <a:r>
              <a:rPr lang="ru-RU" sz="1300" dirty="0">
                <a:solidFill>
                  <a:srgbClr val="7030A0"/>
                </a:solidFill>
              </a:rPr>
              <a:t>оценки образовательных результатов обучающихся</a:t>
            </a:r>
            <a:endParaRPr lang="ru-RU" sz="1300" dirty="0" smtClean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7124" y="181128"/>
            <a:ext cx="98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Результаты оценки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методических компетенций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учителей-кандидатов </a:t>
            </a:r>
          </a:p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региональный метод. актив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3654" y="1079155"/>
            <a:ext cx="11475307" cy="700218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16" y="-1395"/>
            <a:ext cx="2096549" cy="8870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28406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2514" y="966651"/>
            <a:ext cx="11129555" cy="738664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Биология - 5%. География – 31%. История – 27%. Русский язык – 36%. Физика -39%</a:t>
            </a:r>
          </a:p>
          <a:p>
            <a:r>
              <a:rPr lang="ru-RU" sz="1400" dirty="0" smtClean="0"/>
              <a:t>Реализовывать </a:t>
            </a:r>
            <a:r>
              <a:rPr lang="ru-RU" sz="1400" dirty="0" smtClean="0"/>
              <a:t>педагогическое оценивание деятельности обучающихся и применять инструментарий объективной оценки образовательных </a:t>
            </a:r>
            <a:r>
              <a:rPr lang="ru-RU" sz="1400" dirty="0" smtClean="0"/>
              <a:t>результатов</a:t>
            </a:r>
            <a:endParaRPr lang="ru-RU" sz="1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22513" y="1750423"/>
            <a:ext cx="11181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Литература – 13%. Математика – 37%. Химия – 41%. </a:t>
            </a:r>
            <a:r>
              <a:rPr lang="ru-RU" sz="1400" dirty="0" smtClean="0"/>
              <a:t>Осуществлять </a:t>
            </a:r>
            <a:r>
              <a:rPr lang="ru-RU" sz="1400" dirty="0" smtClean="0"/>
              <a:t>разработку и выбор эффективных средств (инструментов) для объективной оценки образовательных результатов обучающихся.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96387" y="2286000"/>
            <a:ext cx="11077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Обществознание – 11%. </a:t>
            </a:r>
            <a:r>
              <a:rPr lang="ru-RU" sz="1400" dirty="0" smtClean="0"/>
              <a:t>Содержание и развитие учебного предмета и методик обучения учебному предмету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52697" y="3509673"/>
            <a:ext cx="11443063" cy="3139321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12. </a:t>
            </a:r>
            <a:r>
              <a:rPr lang="ru-RU" dirty="0" smtClean="0"/>
              <a:t>Общими для всех групп участников диагностики является дефицит методических компетенций:</a:t>
            </a:r>
          </a:p>
          <a:p>
            <a:pPr algn="just"/>
            <a:r>
              <a:rPr lang="ru-RU" dirty="0" smtClean="0"/>
              <a:t> - осуществлять разработку и выбор эффективных средств (инструментов) для объективной оценки образовательных результатов обучающихся. Принципы и методика разработки средств (инструментов) оценки образовательных результатов обучающихся.</a:t>
            </a:r>
          </a:p>
          <a:p>
            <a:pPr algn="just"/>
            <a:r>
              <a:rPr lang="ru-RU" dirty="0" smtClean="0"/>
              <a:t>- планировать учебную деятельность на основе вариативных форм ее организации.</a:t>
            </a:r>
          </a:p>
          <a:p>
            <a:pPr algn="just">
              <a:buFontTx/>
              <a:buChar char="-"/>
            </a:pPr>
            <a:r>
              <a:rPr lang="ru-RU" dirty="0" smtClean="0"/>
              <a:t>осуществлять </a:t>
            </a:r>
            <a:r>
              <a:rPr lang="ru-RU" dirty="0" smtClean="0"/>
              <a:t>подбор методик обучения, обеспечивающих его индивидуализацию и создание зоны ближайшего развития обучающихся</a:t>
            </a:r>
            <a:r>
              <a:rPr lang="ru-RU" dirty="0" smtClean="0"/>
              <a:t>.</a:t>
            </a:r>
          </a:p>
          <a:p>
            <a:pPr algn="just">
              <a:buFontTx/>
              <a:buChar char="-"/>
            </a:pPr>
            <a:endParaRPr lang="ru-RU" dirty="0" smtClean="0"/>
          </a:p>
          <a:p>
            <a:pPr algn="just"/>
            <a:r>
              <a:rPr lang="ru-RU" b="1" dirty="0" smtClean="0"/>
              <a:t>13. </a:t>
            </a:r>
            <a:r>
              <a:rPr lang="ru-RU" dirty="0" smtClean="0"/>
              <a:t>Для 50% групп педагогов общей является дефицит методической компетенции:</a:t>
            </a:r>
          </a:p>
          <a:p>
            <a:pPr algn="just"/>
            <a:r>
              <a:rPr lang="ru-RU" dirty="0" smtClean="0"/>
              <a:t>- реализовывать педагогическое оценивание деятельности обучающихся и применять инструментарий объективной оценки образовательных результатов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790553" y="246443"/>
            <a:ext cx="98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Результаты оценки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методических компетенций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учителей</a:t>
            </a:r>
            <a:endParaRPr lang="ru-RU" sz="20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16" y="-1395"/>
            <a:ext cx="2096549" cy="8870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1886" y="3082834"/>
            <a:ext cx="11364686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«АНАЛИЗ   РЕЗУЛЬТАТОВ   ОЦЕНКИ   ПРЕДМЕТНЫХ   </a:t>
            </a:r>
            <a:r>
              <a:rPr lang="ru-RU" sz="1400" dirty="0" smtClean="0">
                <a:solidFill>
                  <a:srgbClr val="002060"/>
                </a:solidFill>
              </a:rPr>
              <a:t>И </a:t>
            </a:r>
            <a:r>
              <a:rPr lang="ru-RU" sz="1400" dirty="0" smtClean="0">
                <a:solidFill>
                  <a:srgbClr val="002060"/>
                </a:solidFill>
              </a:rPr>
              <a:t>  МЕТОДИЧЕСКИХ   КОМПЕТЕНЦИЙ   УЧИТЕЛЕЙ ОУ   КОСТРОМСКОЙ ОБЛАСТИ»</a:t>
            </a:r>
            <a:endParaRPr lang="ru-RU" sz="1400" dirty="0" smtClean="0">
              <a:solidFill>
                <a:srgbClr val="00206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794069" y="2704011"/>
            <a:ext cx="484632" cy="24819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1850572" y="2673531"/>
            <a:ext cx="484632" cy="24819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280366" y="2708366"/>
            <a:ext cx="484632" cy="24819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9784080" y="2664823"/>
            <a:ext cx="484632" cy="24819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969963" y="855663"/>
            <a:ext cx="10579100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1600"/>
              <a:t>подходы к диагностике предметных и методических компетенций;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ru-RU" altLang="ru-RU" sz="1600"/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1600"/>
              <a:t>принципы методического обеспечения учебного предмета или направления деятельности; 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ru-RU" altLang="ru-RU" sz="1600"/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1600"/>
              <a:t>содержание обновленных федеральных государственных образовательных стандартов общего образования; 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ru-RU" altLang="ru-RU" sz="1600"/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1600"/>
              <a:t>основы формирования функциональной грамотности; 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ru-RU" altLang="ru-RU" sz="1600"/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1600"/>
              <a:t>систему организации образовательной деятельности в образовательной организации; 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ru-RU" altLang="ru-RU" sz="1600"/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1600"/>
              <a:t>принципы организации и содержание работы методических объединений педагогических работников образовательных организаций; 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ru-RU" altLang="ru-RU" sz="1600"/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1600"/>
              <a:t>планирование и анализ учебного занятия;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ru-RU" altLang="ru-RU" sz="1600"/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1600"/>
              <a:t>современные педагогические технологии продуктивного, развивающего, дифференцированного обучения, реализации компетентностного подхода; 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ru-RU" altLang="ru-RU" sz="1600"/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1600"/>
              <a:t>возможности и методы использования современных технологий в сфере деятельности Центра; 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ru-RU" altLang="ru-RU" sz="1600"/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1600"/>
              <a:t>возможности цифровых технологий и инструментария, сетевых электронных ресурсов;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ru-RU" altLang="ru-RU" sz="1600"/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1600"/>
              <a:t> этику делового общения и взаимодействия с коллегами.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06638" y="266700"/>
            <a:ext cx="88915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  <a:cs typeface="+mn-cs"/>
              </a:rPr>
              <a:t>Региональный методист должен знать:</a:t>
            </a:r>
          </a:p>
        </p:txBody>
      </p:sp>
      <p:pic>
        <p:nvPicPr>
          <p:cNvPr id="2048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97088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746125" y="1111250"/>
            <a:ext cx="10929938" cy="566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ru-RU" altLang="ru-RU" sz="1400"/>
              <a:t>эффективного взаимодействия с организациями; </a:t>
            </a:r>
          </a:p>
          <a:p>
            <a:pPr eaLnBrk="1" hangingPunct="1">
              <a:buFont typeface="Wingdings" pitchFamily="2" charset="2"/>
              <a:buChar char="Ø"/>
            </a:pPr>
            <a:endParaRPr lang="ru-RU" altLang="ru-RU" sz="1400"/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1400"/>
              <a:t>ведения переговоров и деловой переписки; </a:t>
            </a:r>
          </a:p>
          <a:p>
            <a:pPr eaLnBrk="1" hangingPunct="1">
              <a:buFont typeface="Wingdings" pitchFamily="2" charset="2"/>
              <a:buChar char="Ø"/>
            </a:pPr>
            <a:endParaRPr lang="ru-RU" altLang="ru-RU" sz="1400"/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1400"/>
              <a:t>эффективного сотрудничества с коллегами и планирования рабочего времени; </a:t>
            </a:r>
          </a:p>
          <a:p>
            <a:pPr eaLnBrk="1" hangingPunct="1">
              <a:buFont typeface="Wingdings" pitchFamily="2" charset="2"/>
              <a:buChar char="Ø"/>
            </a:pPr>
            <a:endParaRPr lang="ru-RU" altLang="ru-RU" sz="1400"/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1400"/>
              <a:t>составления и оформления отчетной документации по выполнению заданий Учреждения и Центра; </a:t>
            </a:r>
          </a:p>
          <a:p>
            <a:pPr eaLnBrk="1" hangingPunct="1">
              <a:buFont typeface="Wingdings" pitchFamily="2" charset="2"/>
              <a:buChar char="Ø"/>
            </a:pPr>
            <a:endParaRPr lang="ru-RU" altLang="ru-RU" sz="1400"/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1400"/>
              <a:t>разработки методических материалов, информационных справок, материалов для проведения исследований; </a:t>
            </a:r>
          </a:p>
          <a:p>
            <a:pPr eaLnBrk="1" hangingPunct="1">
              <a:buFont typeface="Wingdings" pitchFamily="2" charset="2"/>
              <a:buChar char="Ø"/>
            </a:pPr>
            <a:endParaRPr lang="ru-RU" altLang="ru-RU" sz="1400"/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1400"/>
              <a:t>адаптации к новой ситуации и применения новых подходов к решению  возникающих проблем; </a:t>
            </a:r>
          </a:p>
          <a:p>
            <a:pPr eaLnBrk="1" hangingPunct="1">
              <a:buFont typeface="Wingdings" pitchFamily="2" charset="2"/>
              <a:buChar char="Ø"/>
            </a:pPr>
            <a:endParaRPr lang="ru-RU" altLang="ru-RU" sz="1400"/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1400"/>
              <a:t>организации и проведения массовых мероприятий;</a:t>
            </a:r>
          </a:p>
          <a:p>
            <a:pPr eaLnBrk="1" hangingPunct="1">
              <a:buFont typeface="Wingdings" pitchFamily="2" charset="2"/>
              <a:buChar char="Ø"/>
            </a:pPr>
            <a:endParaRPr lang="ru-RU" altLang="ru-RU" sz="1400"/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1400"/>
              <a:t> работы с большим объемом данных; организации и проведении мероприятий, в том числе с использованием дистанционных технологий; </a:t>
            </a:r>
          </a:p>
          <a:p>
            <a:pPr eaLnBrk="1" hangingPunct="1">
              <a:buFont typeface="Wingdings" pitchFamily="2" charset="2"/>
              <a:buChar char="Ø"/>
            </a:pPr>
            <a:endParaRPr lang="ru-RU" altLang="ru-RU" sz="1400"/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1400"/>
              <a:t>работы в операционной системе компьютера, информационнотелекоммуникационной сети Интернет, текстовом редакторе, с электронными таблицами, базами данных, справочно-правовыми системами, электронной почтой, а также периферийными устройствами компьютера</a:t>
            </a:r>
            <a:r>
              <a:rPr lang="ru-RU" altLang="ru-RU" sz="1600"/>
              <a:t>; </a:t>
            </a:r>
          </a:p>
          <a:p>
            <a:pPr eaLnBrk="1" hangingPunct="1">
              <a:buFont typeface="Wingdings" pitchFamily="2" charset="2"/>
              <a:buChar char="Ø"/>
            </a:pPr>
            <a:endParaRPr lang="ru-RU" altLang="ru-RU" sz="1600"/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1400"/>
              <a:t>работы с офисными приложениями MS Office: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altLang="ru-RU" sz="1200">
                <a:latin typeface="Calibri" pitchFamily="34" charset="0"/>
              </a:rPr>
              <a:t>Word (создание и редактирование текста: проверка лексики, исправление ошибок и т.д.),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altLang="ru-RU" sz="1200">
                <a:latin typeface="Calibri" pitchFamily="34" charset="0"/>
              </a:rPr>
              <a:t>Excel (выполнение вычислений с применением математических функций, построение диаграмм и т.д.),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altLang="ru-RU" sz="1200">
                <a:latin typeface="Calibri" pitchFamily="34" charset="0"/>
              </a:rPr>
              <a:t>Power Point (создание презентации и т.д.),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altLang="ru-RU" sz="1200">
                <a:latin typeface="Calibri" pitchFamily="34" charset="0"/>
              </a:rPr>
              <a:t>Outlook (ведение переписки, выполнение рассылки документов и т.д</a:t>
            </a:r>
            <a:r>
              <a:rPr lang="ru-RU" altLang="ru-RU" sz="1400">
                <a:latin typeface="Calibri" pitchFamily="34" charset="0"/>
              </a:rPr>
              <a:t>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44775" y="280988"/>
            <a:ext cx="76676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  <a:cs typeface="+mn-cs"/>
              </a:rPr>
              <a:t>Региональный методист должен иметь навыки:</a:t>
            </a:r>
          </a:p>
        </p:txBody>
      </p:sp>
      <p:pic>
        <p:nvPicPr>
          <p:cNvPr id="21508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97088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0366" y="3865654"/>
            <a:ext cx="6792913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36078" y="1048658"/>
            <a:ext cx="6654776" cy="245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8212" y="280126"/>
            <a:ext cx="99837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Формы фиксации результатов диагностик профессиональных дефицитов</a:t>
            </a:r>
          </a:p>
        </p:txBody>
      </p:sp>
      <p:pic>
        <p:nvPicPr>
          <p:cNvPr id="15365" name="Рисунок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097088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09452" y="2690948"/>
            <a:ext cx="3657600" cy="1569660"/>
          </a:xfrm>
          <a:prstGeom prst="rect">
            <a:avLst/>
          </a:prstGeom>
          <a:noFill/>
          <a:ln w="76200" cmpd="dbl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entury Gothic" pitchFamily="34" charset="0"/>
              </a:rPr>
              <a:t>Дефициты школьников – следствие дефицитов учителя </a:t>
            </a:r>
            <a:endParaRPr lang="ru-RU" sz="2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63886" y="1031966"/>
            <a:ext cx="300445" cy="28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924697" y="3905794"/>
            <a:ext cx="404949" cy="339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9636" y="1841863"/>
            <a:ext cx="10189721" cy="342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206240" y="4898572"/>
            <a:ext cx="3252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3"/>
              </a:rPr>
              <a:t>https://vk.com/club210735012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310744" y="4271555"/>
            <a:ext cx="263869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Эл. почта:</a:t>
            </a:r>
          </a:p>
          <a:p>
            <a:r>
              <a:rPr lang="en-US" sz="1400" dirty="0" smtClean="0">
                <a:hlinkClick r:id="rId4"/>
              </a:rPr>
              <a:t>cnppm-kostroma@yandex.ru</a:t>
            </a:r>
            <a:r>
              <a:rPr lang="ru-RU" sz="1400" dirty="0" smtClean="0"/>
              <a:t> </a:t>
            </a:r>
            <a:r>
              <a:rPr lang="en-US" sz="1400" dirty="0" smtClean="0"/>
              <a:t> </a:t>
            </a:r>
            <a:r>
              <a:rPr lang="ru-RU" sz="1400" dirty="0" smtClean="0"/>
              <a:t> </a:t>
            </a:r>
            <a:endParaRPr lang="en-US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val="2196007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1265" y="329684"/>
            <a:ext cx="74552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44083">
              <a:spcBef>
                <a:spcPct val="0"/>
              </a:spcBef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еречень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профессиональных компетенций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педагогов.</a:t>
            </a:r>
          </a:p>
          <a:p>
            <a:pPr algn="ctr" defTabSz="844083">
              <a:spcBef>
                <a:spcPct val="0"/>
              </a:spcBef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Нормативное обоснование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65510" y="1539445"/>
            <a:ext cx="10660981" cy="215020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1B3281"/>
            </a:solidFill>
            <a:prstDash val="sysDot"/>
          </a:ln>
        </p:spPr>
        <p:txBody>
          <a:bodyPr wrap="square" anchor="ctr">
            <a:noAutofit/>
          </a:bodyPr>
          <a:lstStyle/>
          <a:p>
            <a:pPr algn="just"/>
            <a:r>
              <a:rPr lang="ru-RU" dirty="0"/>
              <a:t>Распоряжение </a:t>
            </a:r>
            <a:r>
              <a:rPr lang="ru-RU" dirty="0" err="1"/>
              <a:t>Минпросвещения</a:t>
            </a:r>
            <a:r>
              <a:rPr lang="ru-RU" dirty="0"/>
              <a:t> России от 27.08.2021 N Р-201 </a:t>
            </a:r>
            <a:r>
              <a:rPr lang="ru-RU" dirty="0" smtClean="0"/>
              <a:t>«Об </a:t>
            </a:r>
            <a:r>
              <a:rPr lang="ru-RU" dirty="0"/>
              <a:t>утверждении методических рекомендаций по порядку и формам диагностики профессиональных дефицитов педагогических работников и управленческих кадров образовательных организаций с возможностью получения индивидуального </a:t>
            </a:r>
            <a:r>
              <a:rPr lang="ru-RU" dirty="0" smtClean="0"/>
              <a:t>плана»</a:t>
            </a:r>
            <a:endParaRPr lang="ru-RU" dirty="0"/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xmlns="" id="{DE0AEC0A-022A-7F43-9B84-CC6BFE5A2D80}"/>
              </a:ext>
            </a:extLst>
          </p:cNvPr>
          <p:cNvSpPr/>
          <p:nvPr/>
        </p:nvSpPr>
        <p:spPr>
          <a:xfrm>
            <a:off x="765510" y="4110328"/>
            <a:ext cx="10660981" cy="181922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1B3281"/>
            </a:solidFill>
            <a:prstDash val="sysDot"/>
          </a:ln>
        </p:spPr>
        <p:txBody>
          <a:bodyPr wrap="square" anchor="ctr">
            <a:noAutofit/>
          </a:bodyPr>
          <a:lstStyle/>
          <a:p>
            <a:pPr marL="216000" algn="ctr">
              <a:lnSpc>
                <a:spcPct val="107000"/>
              </a:lnSpc>
              <a:spcAft>
                <a:spcPts val="200"/>
              </a:spcAft>
              <a:buFont typeface="Wingdings" pitchFamily="2" charset="2"/>
              <a:buChar char="v"/>
            </a:pPr>
            <a:r>
              <a:rPr lang="ru-RU" sz="2400" dirty="0">
                <a:solidFill>
                  <a:srgbClr val="002060"/>
                </a:solidFill>
              </a:rPr>
              <a:t>предметные </a:t>
            </a:r>
          </a:p>
          <a:p>
            <a:pPr marL="216000" algn="ctr">
              <a:lnSpc>
                <a:spcPct val="107000"/>
              </a:lnSpc>
              <a:spcAft>
                <a:spcPts val="200"/>
              </a:spcAft>
              <a:buFont typeface="Wingdings" pitchFamily="2" charset="2"/>
              <a:buChar char="v"/>
            </a:pPr>
            <a:r>
              <a:rPr lang="ru-RU" sz="2400" dirty="0">
                <a:solidFill>
                  <a:srgbClr val="002060"/>
                </a:solidFill>
              </a:rPr>
              <a:t>методические</a:t>
            </a:r>
          </a:p>
          <a:p>
            <a:pPr marL="216000" algn="ctr">
              <a:lnSpc>
                <a:spcPct val="107000"/>
              </a:lnSpc>
              <a:spcAft>
                <a:spcPts val="200"/>
              </a:spcAft>
              <a:buFont typeface="Wingdings" pitchFamily="2" charset="2"/>
              <a:buChar char="v"/>
            </a:pPr>
            <a:r>
              <a:rPr lang="ru-RU" sz="2400" dirty="0">
                <a:solidFill>
                  <a:srgbClr val="002060"/>
                </a:solidFill>
              </a:rPr>
              <a:t>психолого-педагогические</a:t>
            </a:r>
          </a:p>
          <a:p>
            <a:pPr marL="216000" algn="ctr">
              <a:lnSpc>
                <a:spcPct val="107000"/>
              </a:lnSpc>
              <a:spcAft>
                <a:spcPts val="200"/>
              </a:spcAft>
              <a:buFont typeface="Wingdings" pitchFamily="2" charset="2"/>
              <a:buChar char="v"/>
            </a:pPr>
            <a:r>
              <a:rPr lang="ru-RU" sz="2400" dirty="0">
                <a:solidFill>
                  <a:srgbClr val="002060"/>
                </a:solidFill>
              </a:rPr>
              <a:t>коммуникативные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16" y="-1395"/>
            <a:ext cx="2096549" cy="8870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81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BFAB7B-690E-4170-B2EE-FEE46A89108E}"/>
              </a:ext>
            </a:extLst>
          </p:cNvPr>
          <p:cNvSpPr txBox="1">
            <a:spLocks/>
          </p:cNvSpPr>
          <p:nvPr/>
        </p:nvSpPr>
        <p:spPr>
          <a:xfrm>
            <a:off x="2191265" y="86182"/>
            <a:ext cx="9276415" cy="95755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Уровни профессиональных дефицитов (на примере предметных)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7E63AE6A-55DF-1F1C-0947-86E0A9E13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75015270"/>
              </p:ext>
            </p:extLst>
          </p:nvPr>
        </p:nvGraphicFramePr>
        <p:xfrm>
          <a:off x="1025109" y="1372198"/>
          <a:ext cx="10169760" cy="4534467"/>
        </p:xfrm>
        <a:graphic>
          <a:graphicData uri="http://schemas.openxmlformats.org/drawingml/2006/table">
            <a:tbl>
              <a:tblPr/>
              <a:tblGrid>
                <a:gridCol w="3389920">
                  <a:extLst>
                    <a:ext uri="{9D8B030D-6E8A-4147-A177-3AD203B41FA5}">
                      <a16:colId xmlns:a16="http://schemas.microsoft.com/office/drawing/2014/main" xmlns="" val="2090911641"/>
                    </a:ext>
                  </a:extLst>
                </a:gridCol>
                <a:gridCol w="3389920">
                  <a:extLst>
                    <a:ext uri="{9D8B030D-6E8A-4147-A177-3AD203B41FA5}">
                      <a16:colId xmlns:a16="http://schemas.microsoft.com/office/drawing/2014/main" xmlns="" val="4219063850"/>
                    </a:ext>
                  </a:extLst>
                </a:gridCol>
                <a:gridCol w="3389920">
                  <a:extLst>
                    <a:ext uri="{9D8B030D-6E8A-4147-A177-3AD203B41FA5}">
                      <a16:colId xmlns:a16="http://schemas.microsoft.com/office/drawing/2014/main" xmlns="" val="4073201529"/>
                    </a:ext>
                  </a:extLst>
                </a:gridCol>
              </a:tblGrid>
              <a:tr h="67110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Результативность диагностики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Дефицитарный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уровень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Рекомендации по способам восполнения предметных дефицитов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9517830"/>
                  </a:ext>
                </a:extLst>
              </a:tr>
              <a:tr h="869955">
                <a:tc>
                  <a:txBody>
                    <a:bodyPr/>
                    <a:lstStyle/>
                    <a:p>
                      <a:r>
                        <a:rPr lang="ru-RU" sz="1600" dirty="0"/>
                        <a:t>менее 60%</a:t>
                      </a:r>
                    </a:p>
                    <a:p>
                      <a:r>
                        <a:rPr lang="ru-RU" sz="1600" dirty="0"/>
                        <a:t>выполнения диагностических заданий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Высокий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Профессиональное развитие по технологии индивидуального плана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6508370"/>
                  </a:ext>
                </a:extLst>
              </a:tr>
              <a:tr h="1466496">
                <a:tc>
                  <a:txBody>
                    <a:bodyPr/>
                    <a:lstStyle/>
                    <a:p>
                      <a:r>
                        <a:rPr lang="ru-RU" sz="1600" dirty="0"/>
                        <a:t>61 - 80%</a:t>
                      </a:r>
                    </a:p>
                    <a:p>
                      <a:r>
                        <a:rPr lang="ru-RU" sz="1600" dirty="0"/>
                        <a:t>выполнения диагностических заданий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Средний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Профессиональное развитие по технологии индивидуального плана или повышение квалификации по предметным программам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3296286"/>
                  </a:ext>
                </a:extLst>
              </a:tr>
              <a:tr h="1466496">
                <a:tc>
                  <a:txBody>
                    <a:bodyPr/>
                    <a:lstStyle/>
                    <a:p>
                      <a:r>
                        <a:rPr lang="ru-RU" sz="1600" dirty="0"/>
                        <a:t>81 - 100%</a:t>
                      </a:r>
                    </a:p>
                    <a:p>
                      <a:r>
                        <a:rPr lang="ru-RU" sz="1600" dirty="0"/>
                        <a:t>выполнения диагностических заданий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Минимальный или отсутствие дефицита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Профессиональнее развитие в области предметных компетенций на основе неформального и </a:t>
                      </a:r>
                      <a:r>
                        <a:rPr lang="ru-RU" sz="1600" dirty="0" err="1"/>
                        <a:t>информального</a:t>
                      </a:r>
                      <a:r>
                        <a:rPr lang="ru-RU" sz="1600" dirty="0"/>
                        <a:t> образования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1312636"/>
                  </a:ext>
                </a:extLst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931777" y="2144427"/>
            <a:ext cx="10289217" cy="24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151870" y="1540476"/>
            <a:ext cx="32750" cy="4506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414463" y="1445471"/>
            <a:ext cx="7829" cy="4601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68589" y="1488421"/>
            <a:ext cx="53438" cy="4645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201374" y="1449233"/>
            <a:ext cx="32750" cy="4645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22027" y="6094509"/>
            <a:ext cx="10298967" cy="18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68589" y="1429457"/>
            <a:ext cx="10313217" cy="20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89277" y="3067281"/>
            <a:ext cx="10383969" cy="416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888274" y="4493623"/>
            <a:ext cx="10332720" cy="26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16" y="-1395"/>
            <a:ext cx="2096549" cy="8870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9719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25" y="189470"/>
            <a:ext cx="6519155" cy="3929448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9364" y="1729528"/>
            <a:ext cx="3220994" cy="6241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97427" y="3369276"/>
            <a:ext cx="3702453" cy="6755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/>
          <a:srcRect b="20568"/>
          <a:stretch/>
        </p:blipFill>
        <p:spPr>
          <a:xfrm>
            <a:off x="4689965" y="3500846"/>
            <a:ext cx="6904529" cy="3295370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7071360" y="261257"/>
            <a:ext cx="4741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Результаты диагностики    ФИОКО</a:t>
            </a:r>
            <a:endParaRPr lang="ru-RU" sz="2400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48148" y="966652"/>
            <a:ext cx="3043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</a:rPr>
              <a:t>Доля методистов, прошедших диагностику, %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24800" y="4332514"/>
            <a:ext cx="3322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</a:rPr>
              <a:t>Доля методистов, прошедших диагностику, %</a:t>
            </a:r>
            <a:endParaRPr lang="ru-RU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9258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630" y="996197"/>
            <a:ext cx="8905875" cy="56578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16" y="-1395"/>
            <a:ext cx="2096549" cy="8870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5483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3018501186"/>
              </p:ext>
            </p:extLst>
          </p:nvPr>
        </p:nvGraphicFramePr>
        <p:xfrm>
          <a:off x="431075" y="1071155"/>
          <a:ext cx="11116492" cy="1927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1500811066"/>
              </p:ext>
            </p:extLst>
          </p:nvPr>
        </p:nvGraphicFramePr>
        <p:xfrm>
          <a:off x="391885" y="3153033"/>
          <a:ext cx="11181806" cy="3104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13618" y="322098"/>
            <a:ext cx="9251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РЕЗУЛЬТАТЫ ДИАГНОСТИКИ МЕТОДИСТОВ КОСТРОМСКОЙ ОБЛАСТИ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9997793" y="888516"/>
            <a:ext cx="510746" cy="52722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</a:rPr>
              <a:t>24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9" name="Стрелка вверх 8"/>
          <p:cNvSpPr/>
          <p:nvPr/>
        </p:nvSpPr>
        <p:spPr>
          <a:xfrm>
            <a:off x="10850632" y="3486664"/>
            <a:ext cx="484632" cy="234779"/>
          </a:xfrm>
          <a:prstGeom prst="upArrow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18"/>
            <a:ext cx="2096549" cy="8870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6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8670" y="230659"/>
            <a:ext cx="9251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РЕЗУЛЬТАТЫ ДИАГНОСТИКИ МЕТОДИСТОВ КОСТРОМСКОЙ ОБЛАСТИ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3999055364"/>
              </p:ext>
            </p:extLst>
          </p:nvPr>
        </p:nvGraphicFramePr>
        <p:xfrm>
          <a:off x="1005840" y="2092620"/>
          <a:ext cx="10823695" cy="3171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вал 6"/>
          <p:cNvSpPr/>
          <p:nvPr/>
        </p:nvSpPr>
        <p:spPr>
          <a:xfrm>
            <a:off x="10876746" y="4435182"/>
            <a:ext cx="510746" cy="52722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</a:rPr>
              <a:t>16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824518" y="2889422"/>
            <a:ext cx="510746" cy="52722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</a:rPr>
              <a:t>24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9" name="Стрелка вверх 8"/>
          <p:cNvSpPr/>
          <p:nvPr/>
        </p:nvSpPr>
        <p:spPr>
          <a:xfrm>
            <a:off x="10850632" y="3486664"/>
            <a:ext cx="484632" cy="234779"/>
          </a:xfrm>
          <a:prstGeom prst="upArrow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10876746" y="4130382"/>
            <a:ext cx="484632" cy="237254"/>
          </a:xfrm>
          <a:prstGeom prst="downArrow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18"/>
            <a:ext cx="2096549" cy="8870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6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159987910"/>
              </p:ext>
            </p:extLst>
          </p:nvPr>
        </p:nvGraphicFramePr>
        <p:xfrm>
          <a:off x="509452" y="904775"/>
          <a:ext cx="9183188" cy="4131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7881" y="5036268"/>
            <a:ext cx="106268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ym typeface="Symbol" panose="05050102010706020507" pitchFamily="18" charset="2"/>
              </a:rPr>
              <a:t>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«Минимальный» (1) </a:t>
            </a:r>
            <a:r>
              <a:rPr lang="ru-RU" sz="1400" dirty="0"/>
              <a:t>- выставлен участникам, не преодолевшим 30% ни в предметной, ни в методической частях. </a:t>
            </a:r>
          </a:p>
          <a:p>
            <a:r>
              <a:rPr lang="ru-RU" sz="1400" dirty="0">
                <a:sym typeface="Symbol" panose="05050102010706020507" pitchFamily="18" charset="2"/>
              </a:rPr>
              <a:t>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«Низкий» (2) </a:t>
            </a:r>
            <a:r>
              <a:rPr lang="ru-RU" sz="1400" dirty="0"/>
              <a:t>- выставлен участникам, преодолевшим 30% только в одной части: или предметной, или методической. </a:t>
            </a:r>
          </a:p>
          <a:p>
            <a:r>
              <a:rPr lang="ru-RU" sz="1400" dirty="0">
                <a:sym typeface="Symbol" panose="05050102010706020507" pitchFamily="18" charset="2"/>
              </a:rPr>
              <a:t>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</a:rPr>
              <a:t>«Средний» (3) </a:t>
            </a:r>
            <a:r>
              <a:rPr lang="ru-RU" sz="1400" dirty="0"/>
              <a:t>- выставлен участникам, преодолевшим 30% и в предметной, и в методической части, но общий процент выполнения работы которых меньше 80%. </a:t>
            </a:r>
          </a:p>
          <a:p>
            <a:r>
              <a:rPr lang="ru-RU" sz="1400" dirty="0">
                <a:sym typeface="Symbol" panose="05050102010706020507" pitchFamily="18" charset="2"/>
              </a:rPr>
              <a:t>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accent4"/>
                </a:solidFill>
              </a:rPr>
              <a:t>«Высокий» (4) </a:t>
            </a:r>
            <a:r>
              <a:rPr lang="ru-RU" sz="1400" dirty="0"/>
              <a:t>- выставлен участникам, преодолевшим 30% и в предметной, и в методической части, общий процент выполнения работы - не менее 80%.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7654" y="211756"/>
            <a:ext cx="9795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i="0" u="none" strike="noStrike" baseline="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Результаты</a:t>
            </a:r>
            <a:r>
              <a:rPr lang="ru-RU" sz="2000" b="0" i="0" u="none" strike="noStrike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2000" b="0" i="0" u="none" strike="noStrike" baseline="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диагностики учителей ОУ Костромской области 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19899" y="1808404"/>
            <a:ext cx="19828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-минимальный </a:t>
            </a:r>
            <a:r>
              <a:rPr lang="ru-RU" sz="1600" dirty="0"/>
              <a:t>уровень </a:t>
            </a:r>
            <a:endParaRPr lang="ru-RU" sz="1600" dirty="0" smtClean="0"/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2 (1,8%);</a:t>
            </a:r>
            <a:endParaRPr lang="ru-RU" sz="1600" dirty="0">
              <a:solidFill>
                <a:srgbClr val="C00000"/>
              </a:solidFill>
            </a:endParaRPr>
          </a:p>
          <a:p>
            <a:pPr algn="ctr"/>
            <a:r>
              <a:rPr lang="ru-RU" sz="1600" dirty="0" smtClean="0"/>
              <a:t>-низкий </a:t>
            </a:r>
            <a:r>
              <a:rPr lang="ru-RU" sz="1600" dirty="0"/>
              <a:t>уровень </a:t>
            </a:r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19 (16,96%) </a:t>
            </a:r>
          </a:p>
          <a:p>
            <a:pPr algn="ctr"/>
            <a:r>
              <a:rPr lang="ru-RU" sz="1600" dirty="0" smtClean="0"/>
              <a:t>-средний </a:t>
            </a:r>
            <a:r>
              <a:rPr lang="ru-RU" sz="1600" dirty="0"/>
              <a:t>уровень </a:t>
            </a:r>
            <a:r>
              <a:rPr lang="ru-RU" sz="1600" dirty="0" smtClean="0">
                <a:solidFill>
                  <a:srgbClr val="C00000"/>
                </a:solidFill>
              </a:rPr>
              <a:t>82 (73,2%) </a:t>
            </a:r>
          </a:p>
          <a:p>
            <a:pPr algn="ctr"/>
            <a:r>
              <a:rPr lang="ru-RU" sz="1600" dirty="0" smtClean="0"/>
              <a:t>-высокий </a:t>
            </a:r>
            <a:r>
              <a:rPr lang="ru-RU" sz="1600" dirty="0"/>
              <a:t>уровень </a:t>
            </a:r>
            <a:endParaRPr lang="ru-RU" sz="1600" dirty="0" smtClean="0"/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9, (8,03%).</a:t>
            </a:r>
            <a:endParaRPr lang="ru-RU" sz="16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16" y="-1395"/>
            <a:ext cx="2096549" cy="887002"/>
          </a:xfrm>
          <a:prstGeom prst="rect">
            <a:avLst/>
          </a:prstGeom>
        </p:spPr>
      </p:pic>
      <p:sp>
        <p:nvSpPr>
          <p:cNvPr id="8" name="TextBox 1"/>
          <p:cNvSpPr txBox="1"/>
          <p:nvPr/>
        </p:nvSpPr>
        <p:spPr>
          <a:xfrm>
            <a:off x="8268788" y="976544"/>
            <a:ext cx="1334527" cy="39957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Апрель 2022г.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800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/>
          </p:nvPr>
        </p:nvGraphicFramePr>
        <p:xfrm>
          <a:off x="336687" y="3278660"/>
          <a:ext cx="8885690" cy="3151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/>
          </p:nvPr>
        </p:nvGraphicFramePr>
        <p:xfrm>
          <a:off x="336687" y="731107"/>
          <a:ext cx="8859564" cy="2358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666513" y="1178010"/>
            <a:ext cx="2294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Региональная диагностика </a:t>
            </a:r>
          </a:p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(входное оценивание)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9300754" y="1114109"/>
            <a:ext cx="483914" cy="756851"/>
          </a:xfrm>
          <a:prstGeom prst="leftArrow">
            <a:avLst>
              <a:gd name="adj1" fmla="val 67259"/>
              <a:gd name="adj2" fmla="val 5000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9313817" y="4243781"/>
            <a:ext cx="510040" cy="756851"/>
          </a:xfrm>
          <a:prstGeom prst="leftArrow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757952" y="4397593"/>
            <a:ext cx="2144781" cy="30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Диагностика ФИОКО</a:t>
            </a:r>
            <a:endParaRPr lang="ru-R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51935" y="156754"/>
            <a:ext cx="9564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Century Gothic" panose="020B0502020202020204" pitchFamily="34" charset="0"/>
                <a:ea typeface="Batang" panose="02030600000101010101" pitchFamily="18" charset="-127"/>
              </a:rPr>
              <a:t>Результаты диагностики педагогов Костромской области</a:t>
            </a:r>
            <a:endParaRPr lang="ru-RU" sz="2400" dirty="0">
              <a:solidFill>
                <a:srgbClr val="C00000"/>
              </a:solidFill>
              <a:latin typeface="Century Gothic" panose="020B0502020202020204" pitchFamily="34" charset="0"/>
              <a:ea typeface="Batang" panose="02030600000101010101" pitchFamily="18" charset="-127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6118"/>
            <a:ext cx="1920240" cy="8124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4195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96139A-7ACE-4293-A095-9C9B0CC4239D}"/>
</file>

<file path=customXml/itemProps2.xml><?xml version="1.0" encoding="utf-8"?>
<ds:datastoreItem xmlns:ds="http://schemas.openxmlformats.org/officeDocument/2006/customXml" ds:itemID="{296B335A-594A-4FE9-BF28-D67F0327ABB6}"/>
</file>

<file path=customXml/itemProps3.xml><?xml version="1.0" encoding="utf-8"?>
<ds:datastoreItem xmlns:ds="http://schemas.openxmlformats.org/officeDocument/2006/customXml" ds:itemID="{61DBC5C9-661A-4261-8E4C-F352D2E7006D}"/>
</file>

<file path=customXml/itemProps4.xml><?xml version="1.0" encoding="utf-8"?>
<ds:datastoreItem xmlns:ds="http://schemas.openxmlformats.org/officeDocument/2006/customXml" ds:itemID="{A3F311C9-A1BF-4FED-B85E-3A82EA3C25C3}"/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1377</Words>
  <Application>Microsoft Office PowerPoint</Application>
  <PresentationFormat>Произвольный</PresentationFormat>
  <Paragraphs>160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Диагностика  как основа формирования  индивидуального образовательного маршрута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 как основа формирования  индивидуального образовательного маршрута</dc:title>
  <dc:creator>Администратор</dc:creator>
  <cp:lastModifiedBy>Людмила-ПК</cp:lastModifiedBy>
  <cp:revision>33</cp:revision>
  <dcterms:created xsi:type="dcterms:W3CDTF">2022-10-18T11:41:52Z</dcterms:created>
  <dcterms:modified xsi:type="dcterms:W3CDTF">2022-11-01T20:55:06Z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</Properties>
</file>