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4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48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424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7723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611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465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203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829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598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944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86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FD40-BE94-473F-8389-3BEDD3E42EFF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86CC-5312-4FAC-8806-4D6283D3B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479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ortal44.ru/escort/DocLib2/&#1055;&#1086;&#1077;&#1079;&#1076;%20&#1084;&#1072;&#1089;&#1090;&#1077;&#1088;&#1086;&#1074;_2022.aspx" TargetMode="External"/><Relationship Id="rId2" Type="http://schemas.openxmlformats.org/officeDocument/2006/relationships/hyperlink" Target="http://edu-sps.koiro.local/sites/RSMO-test/SitePages/&#1044;&#1086;&#1084;&#1072;&#1096;&#1085;&#1103;&#1103;%20&#1089;&#1090;&#1088;&#1072;&#1085;&#1080;&#1094;&#1072;%20&#1089;&#1086;&#1086;&#1073;&#1097;&#1077;&#1089;&#1090;&#1074;&#1072;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0274" y="1628503"/>
            <a:ext cx="9144000" cy="23876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Century Gothic" panose="020B0502020202020204" pitchFamily="34" charset="0"/>
              </a:rPr>
              <a:t>Актуальные формы </a:t>
            </a:r>
            <a:r>
              <a:rPr lang="ru-RU" sz="2800" dirty="0" smtClean="0">
                <a:latin typeface="Century Gothic" panose="020B0502020202020204" pitchFamily="34" charset="0"/>
              </a:rPr>
              <a:t/>
            </a:r>
            <a:br>
              <a:rPr lang="ru-RU" sz="2800" dirty="0" smtClean="0">
                <a:latin typeface="Century Gothic" panose="020B0502020202020204" pitchFamily="34" charset="0"/>
              </a:rPr>
            </a:br>
            <a:r>
              <a:rPr lang="ru-RU" sz="2800" dirty="0" smtClean="0">
                <a:latin typeface="Century Gothic" panose="020B0502020202020204" pitchFamily="34" charset="0"/>
              </a:rPr>
              <a:t>методического </a:t>
            </a:r>
            <a:r>
              <a:rPr lang="ru-RU" sz="2800" dirty="0">
                <a:latin typeface="Century Gothic" panose="020B0502020202020204" pitchFamily="34" charset="0"/>
              </a:rPr>
              <a:t>сопровождения педагогов</a:t>
            </a:r>
            <a:endParaRPr lang="ru-RU" sz="28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3931" y="5730240"/>
            <a:ext cx="2220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Воронцова Л.И., </a:t>
            </a:r>
          </a:p>
          <a:p>
            <a:pPr algn="r"/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заведующий отелом </a:t>
            </a:r>
            <a:r>
              <a:rPr lang="ru-RU" sz="1200" dirty="0" err="1" smtClean="0">
                <a:solidFill>
                  <a:schemeClr val="bg2">
                    <a:lumMod val="50000"/>
                  </a:schemeClr>
                </a:solidFill>
              </a:rPr>
              <a:t>тьюторского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</a:rPr>
              <a:t> сопровождения ЦНППМ ОГБОУ ДПО «КОИРО»</a:t>
            </a:r>
            <a:endParaRPr lang="ru-RU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428"/>
            <a:ext cx="12192000" cy="1616075"/>
            <a:chOff x="165100" y="1162050"/>
            <a:chExt cx="12192000" cy="1616075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6967538" y="1784350"/>
              <a:ext cx="39655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11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8117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3804" y="1054777"/>
            <a:ext cx="83143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- определяются </a:t>
            </a:r>
            <a:r>
              <a:rPr lang="ru-RU" dirty="0"/>
              <a:t>с учетом </a:t>
            </a:r>
            <a:r>
              <a:rPr lang="ru-RU" dirty="0" err="1"/>
              <a:t>деятельностного</a:t>
            </a:r>
            <a:r>
              <a:rPr lang="ru-RU" dirty="0"/>
              <a:t> подхода в обучении взрослых,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также пожеланий педагогов, определяемых посредством анкетирования.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4434" y="2830285"/>
            <a:ext cx="3553097" cy="975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коллективные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групповые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индивидуальные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3474" y="2281646"/>
            <a:ext cx="3631475" cy="38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по способу организации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25440" y="2281645"/>
            <a:ext cx="3631475" cy="38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 степени активности </a:t>
            </a:r>
            <a:r>
              <a:rPr lang="ru-RU" dirty="0" smtClean="0"/>
              <a:t>участников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5440" y="2863224"/>
            <a:ext cx="3570515" cy="975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пассивные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активные</a:t>
            </a:r>
            <a:r>
              <a:rPr lang="ru-RU" dirty="0">
                <a:solidFill>
                  <a:srgbClr val="0070C0"/>
                </a:solidFill>
              </a:rPr>
              <a:t>, 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интерактивные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144000" y="2841674"/>
            <a:ext cx="2715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Репродуктивная </a:t>
            </a:r>
            <a:r>
              <a:rPr lang="ru-RU" sz="1200" dirty="0" err="1" smtClean="0"/>
              <a:t>мыследеятельность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9129932" y="3165231"/>
            <a:ext cx="285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Творческая  исследовательская деятельность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9186203" y="3545059"/>
            <a:ext cx="2715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Создание   (выращивание) нового образовательного продукта</a:t>
            </a:r>
            <a:endParaRPr lang="ru-RU" sz="12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9017391" y="2982351"/>
            <a:ext cx="253218" cy="140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8972844" y="3317631"/>
            <a:ext cx="253218" cy="140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8970498" y="3666979"/>
            <a:ext cx="253218" cy="1406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07224" y="232012"/>
            <a:ext cx="6701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Формы методической работы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24085" y="4517409"/>
            <a:ext cx="7124130" cy="1815882"/>
          </a:xfrm>
          <a:prstGeom prst="rect">
            <a:avLst/>
          </a:prstGeom>
          <a:noFill/>
          <a:ln w="57150" cmpd="tri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направленные на повышение квалификации и профессионального мастерства педагогических и руководящих работников учреждения;</a:t>
            </a: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направленные на получение, обобщение, представление 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распространение опыта инновационной деятельности;</a:t>
            </a: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информационно-методическая работа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6086902" y="3916907"/>
            <a:ext cx="484632" cy="54591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3100316" y="3905534"/>
            <a:ext cx="484632" cy="54591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383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049" y="1143503"/>
            <a:ext cx="10831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Формы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методической работы,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направленные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на повышение квалификации и профессионального мастерства педагогических и руководящих работников учреждения: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8122" y="2185851"/>
            <a:ext cx="5216434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курсовая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подготовка;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авторские лекции и семинары;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обучающие семинары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постоянно действующие семинары;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теоретические и практико-ориентированные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семинары;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самообразовательная деятельность учителя по индивидуальной методической теме;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научно-методические конференции и круглые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столы; 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инновационная работа;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3278" y="2185851"/>
            <a:ext cx="5399315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деловые игры; 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мастер-классы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индивидуальная методическая помощь;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консультирование по научно-методическим вопросам; 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стажировка;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наставничество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участие в работе сетевых сообществ Интернета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РСМО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творческие отчеты, семинары-практикумы, фестивали творческой мысли и др.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Поезд мастеров-2022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465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6079" y="1147277"/>
            <a:ext cx="9840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Формы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методической работы, направленные на получение, обобщение, представление и распространение опыта инновационной деятельности: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6355" y="1933302"/>
            <a:ext cx="1094667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инновационная работа;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разработка авторских программ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УМК,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обеспечивающих реализацию регионального и школьного компонента;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разработка методических рекомендаций по реализации содержания учебной программы;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фестивали (например, педагогических технологий);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открытые уроки;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конкурсы методических материалов и педагогического мастерства;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презентации авторских разработок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(авторских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адаптированных программ, элективных курсов);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публикации авторских разработок, тезисов докладов, статей, конспектов уроков, сценариев мероприятий и др.;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печатные издания школы, в том числе на электронных носителях и др.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997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088" y="1241976"/>
            <a:ext cx="10633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Формы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информационно-методической работы: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2819" y="1914546"/>
            <a:ext cx="106331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изучение информационных запросов педагогических кадров;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формирование библиотечного фонда программно-методических материалов, научно-методической литературы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обеспечение периодическими научно-методическими и специальными изданиями;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создание банков программ, авторских разработок;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создание картотеки, например, программ элективных курсов, электронных ресурсов;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разработка памяток и рекомендаций по проведению анализов педагогической и управленческой деятельности по различным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направлениям,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научно-методической и инновационной работы;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– освещение деятельности педагогов в СМИ и др.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49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2598" y="1457563"/>
            <a:ext cx="9649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Инновационные формы профессионального развития педагогов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9427" y="2237433"/>
            <a:ext cx="44587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Кураторская методика.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Коучинговый подход.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обучающиеся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сообщества.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урока.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65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2343189" y="2315500"/>
            <a:ext cx="3299208" cy="3573193"/>
            <a:chOff x="5340868" y="618979"/>
            <a:chExt cx="3299208" cy="3573193"/>
          </a:xfrm>
        </p:grpSpPr>
        <p:sp>
          <p:nvSpPr>
            <p:cNvPr id="3" name="TextBox 2"/>
            <p:cNvSpPr txBox="1"/>
            <p:nvPr/>
          </p:nvSpPr>
          <p:spPr>
            <a:xfrm>
              <a:off x="5838091" y="1617786"/>
              <a:ext cx="213829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Педагог + Педагог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80295" y="1012875"/>
              <a:ext cx="2110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C00000"/>
                  </a:solidFill>
                </a:rPr>
                <a:t>Куратор</a:t>
              </a: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70806" y="2658793"/>
              <a:ext cx="2799471" cy="307777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2. Обсуждение показателей урока</a:t>
              </a:r>
              <a:endParaRPr lang="ru-RU" sz="1400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627075" y="2110154"/>
              <a:ext cx="2433711" cy="3798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i="1" dirty="0" smtClean="0">
                  <a:solidFill>
                    <a:schemeClr val="accent5">
                      <a:lumMod val="50000"/>
                    </a:schemeClr>
                  </a:solidFill>
                </a:rPr>
                <a:t>1.Взаимопосещение уроков</a:t>
              </a:r>
              <a:endParaRPr lang="ru-RU" sz="1400" i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725551" y="3165231"/>
              <a:ext cx="2391508" cy="436098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chemeClr val="accent5">
                      <a:lumMod val="50000"/>
                    </a:schemeClr>
                  </a:solidFill>
                </a:rPr>
                <a:t>3. Отработка проблемных элементов урока</a:t>
              </a:r>
              <a:endParaRPr lang="ru-RU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16062" y="3756072"/>
              <a:ext cx="3137096" cy="309491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… следующий аспект наблюдения</a:t>
              </a:r>
              <a:endParaRPr lang="ru-RU" sz="1400" dirty="0"/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6583680" y="2489981"/>
              <a:ext cx="484632" cy="154745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6567268" y="2980006"/>
              <a:ext cx="484632" cy="154745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6567267" y="3584916"/>
              <a:ext cx="484632" cy="154745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33513" y="1294228"/>
              <a:ext cx="17865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i="1" dirty="0" smtClean="0">
                  <a:solidFill>
                    <a:srgbClr val="C00000"/>
                  </a:solidFill>
                </a:rPr>
                <a:t>На уроки не ходит!</a:t>
              </a:r>
              <a:endParaRPr lang="ru-RU" sz="1200" i="1" dirty="0">
                <a:solidFill>
                  <a:srgbClr val="C00000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345723" y="1041009"/>
              <a:ext cx="3291840" cy="315116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6553200" y="1967132"/>
              <a:ext cx="484632" cy="154745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4332852" y="2391509"/>
              <a:ext cx="2293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</a:rPr>
                <a:t>Общее обсуждение уроков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7355061" y="2656449"/>
              <a:ext cx="2293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</a:rPr>
                <a:t>Общее обсуждение уроков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59790" y="618979"/>
              <a:ext cx="3263705" cy="307777"/>
            </a:xfrm>
            <a:prstGeom prst="rect">
              <a:avLst/>
            </a:prstGeom>
            <a:noFill/>
            <a:ln w="28575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  <a:latin typeface="Century Gothic" pitchFamily="34" charset="0"/>
                  <a:cs typeface="Arial" panose="020B0604020202020204" pitchFamily="34" charset="0"/>
                </a:rPr>
                <a:t>Кураторская методика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32598" y="1457563"/>
            <a:ext cx="9649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Инновационные формы профессионального развития педагогов 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grpSp>
        <p:nvGrpSpPr>
          <p:cNvPr id="28" name="Группа 27"/>
          <p:cNvGrpSpPr/>
          <p:nvPr/>
        </p:nvGrpSpPr>
        <p:grpSpPr>
          <a:xfrm>
            <a:off x="6807504" y="2333766"/>
            <a:ext cx="3386686" cy="3625266"/>
            <a:chOff x="6513342" y="974869"/>
            <a:chExt cx="3386686" cy="3625266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6513342" y="974869"/>
              <a:ext cx="3319975" cy="313900"/>
            </a:xfrm>
            <a:prstGeom prst="rect">
              <a:avLst/>
            </a:prstGeom>
            <a:noFill/>
            <a:ln w="285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  <a:latin typeface="Century Gothic" pitchFamily="34" charset="0"/>
                </a:rPr>
                <a:t>Коучинговый подход</a:t>
              </a:r>
              <a:endParaRPr lang="ru-RU" sz="1400" dirty="0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61979" y="1589651"/>
              <a:ext cx="213829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Коуч + Педагог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16200000">
              <a:off x="5148135" y="2757909"/>
              <a:ext cx="3222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</a:rPr>
                <a:t>Долговременное сопровождение педагога в индивидуально-личностном развитии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5400000">
              <a:off x="8057803" y="2741500"/>
              <a:ext cx="32227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chemeClr val="accent6">
                      <a:lumMod val="50000"/>
                    </a:schemeClr>
                  </a:solidFill>
                </a:rPr>
                <a:t>Долговременное сопровождение педагога в индивидуально-личностном развитии</a:t>
              </a:r>
              <a:endParaRPr lang="ru-RU" sz="12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527409" y="1448972"/>
              <a:ext cx="3291840" cy="315116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04184" y="2124221"/>
              <a:ext cx="2152356" cy="523220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Актуализация субъектной активности педагога</a:t>
              </a:r>
              <a:endParaRPr lang="ru-RU" sz="1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33847" y="2897944"/>
              <a:ext cx="2405576" cy="954107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Профессиональная помощь  педагогу  в  определении  и достижении  его  личных  и профессиональных целей.</a:t>
              </a:r>
              <a:endParaRPr lang="ru-RU" sz="1400" dirty="0"/>
            </a:p>
          </p:txBody>
        </p:sp>
        <p:sp>
          <p:nvSpPr>
            <p:cNvPr id="36" name="Стрелка вниз 35"/>
            <p:cNvSpPr/>
            <p:nvPr/>
          </p:nvSpPr>
          <p:spPr>
            <a:xfrm>
              <a:off x="7793502" y="1927274"/>
              <a:ext cx="484632" cy="225084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</a:rPr>
                <a:t>?</a:t>
              </a:r>
              <a:endParaRPr lang="ru-RU" sz="1400" dirty="0">
                <a:solidFill>
                  <a:srgbClr val="C00000"/>
                </a:solidFill>
              </a:endParaRPr>
            </a:p>
          </p:txBody>
        </p:sp>
        <p:sp>
          <p:nvSpPr>
            <p:cNvPr id="37" name="Стрелка вниз 36"/>
            <p:cNvSpPr/>
            <p:nvPr/>
          </p:nvSpPr>
          <p:spPr>
            <a:xfrm>
              <a:off x="7847428" y="2656449"/>
              <a:ext cx="484632" cy="225084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>
              <a:off x="7076049" y="4037428"/>
              <a:ext cx="2419643" cy="506437"/>
            </a:xfrm>
            <a:prstGeom prst="round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rgbClr val="C00000"/>
                  </a:solidFill>
                  <a:latin typeface="Century Gothic" pitchFamily="34" charset="0"/>
                </a:rPr>
                <a:t>Актуален при профессиональном выгорании</a:t>
              </a:r>
              <a:endParaRPr lang="ru-RU" sz="1100" dirty="0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842449" y="6143711"/>
            <a:ext cx="4449170" cy="52322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entury Gothic" pitchFamily="34" charset="0"/>
              </a:rPr>
              <a:t>Практика  </a:t>
            </a:r>
            <a:r>
              <a:rPr lang="ru-RU" sz="1400" dirty="0" smtClean="0">
                <a:latin typeface="Century Gothic" pitchFamily="34" charset="0"/>
              </a:rPr>
              <a:t>коллективного планирования и анализа учебных и внеурочных занятий</a:t>
            </a:r>
            <a:endParaRPr lang="ru-RU" sz="1400" dirty="0">
              <a:latin typeface="Century Gothic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37278" y="6141493"/>
            <a:ext cx="4380931" cy="52322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Century Gothic" pitchFamily="34" charset="0"/>
              </a:rPr>
              <a:t>Индивидуально-личностное сопровождение </a:t>
            </a:r>
          </a:p>
          <a:p>
            <a:r>
              <a:rPr lang="ru-RU" sz="1400" dirty="0" smtClean="0">
                <a:latin typeface="Century Gothic" pitchFamily="34" charset="0"/>
              </a:rPr>
              <a:t>и поддержка</a:t>
            </a:r>
            <a:endParaRPr lang="ru-RU" sz="1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Группа 67"/>
          <p:cNvGrpSpPr/>
          <p:nvPr/>
        </p:nvGrpSpPr>
        <p:grpSpPr>
          <a:xfrm>
            <a:off x="6701681" y="2329146"/>
            <a:ext cx="3315777" cy="3709671"/>
            <a:chOff x="2075089" y="1005315"/>
            <a:chExt cx="3315777" cy="3709671"/>
          </a:xfrm>
        </p:grpSpPr>
        <p:sp>
          <p:nvSpPr>
            <p:cNvPr id="58" name="TextBox 57"/>
            <p:cNvSpPr txBox="1"/>
            <p:nvPr/>
          </p:nvSpPr>
          <p:spPr>
            <a:xfrm>
              <a:off x="2075509" y="1005315"/>
              <a:ext cx="3315357" cy="523220"/>
            </a:xfrm>
            <a:prstGeom prst="rect">
              <a:avLst/>
            </a:prstGeom>
            <a:noFill/>
            <a:ln w="28575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  <a:latin typeface="Century Gothic" pitchFamily="34" charset="0"/>
                </a:rPr>
                <a:t>Профессиональные обучающиеся сообщества</a:t>
              </a:r>
              <a:endParaRPr lang="ru-RU" sz="1400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88107" y="1651379"/>
              <a:ext cx="3275464" cy="954107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Согласование усилий в корректировке используемых </a:t>
              </a:r>
              <a:r>
                <a:rPr lang="ru-RU" sz="1400" i="1" dirty="0" smtClean="0"/>
                <a:t>каждым</a:t>
              </a:r>
              <a:r>
                <a:rPr lang="ru-RU" sz="1400" dirty="0" smtClean="0"/>
                <a:t> педагогом  стратегий преподавания и совместного педагогического исследования</a:t>
              </a:r>
              <a:endParaRPr lang="ru-RU" sz="1400" dirty="0"/>
            </a:p>
          </p:txBody>
        </p:sp>
        <p:sp>
          <p:nvSpPr>
            <p:cNvPr id="61" name="Скругленный прямоугольник 60"/>
            <p:cNvSpPr/>
            <p:nvPr/>
          </p:nvSpPr>
          <p:spPr>
            <a:xfrm>
              <a:off x="2210938" y="4107975"/>
              <a:ext cx="3002507" cy="504967"/>
            </a:xfrm>
            <a:prstGeom prst="round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</a:rPr>
                <a:t>Улучшение  образовательных достижений учащихся</a:t>
              </a:r>
              <a:endParaRPr lang="ru-RU" sz="1400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10935" y="2715904"/>
              <a:ext cx="2074461" cy="307777"/>
            </a:xfrm>
            <a:prstGeom prst="rect">
              <a:avLst/>
            </a:prstGeom>
            <a:noFill/>
            <a:ln w="38100" cmpd="tri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Преподавание учителя</a:t>
              </a:r>
              <a:endParaRPr lang="ru-RU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456598" y="3248167"/>
              <a:ext cx="2101755" cy="523220"/>
            </a:xfrm>
            <a:prstGeom prst="rect">
              <a:avLst/>
            </a:prstGeom>
            <a:noFill/>
            <a:ln w="57150" cmpd="dbl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Учебная  деятельность учеников</a:t>
              </a:r>
              <a:endParaRPr lang="ru-RU" sz="1400" dirty="0"/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2075089" y="1563823"/>
              <a:ext cx="3291840" cy="315116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Выгнутая вправо стрелка 64"/>
            <p:cNvSpPr/>
            <p:nvPr/>
          </p:nvSpPr>
          <p:spPr>
            <a:xfrm>
              <a:off x="4722124" y="2838734"/>
              <a:ext cx="450377" cy="736979"/>
            </a:xfrm>
            <a:prstGeom prst="curvedLef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353637" y="2715904"/>
              <a:ext cx="3411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…</a:t>
              </a:r>
              <a:endParaRPr lang="ru-RU" dirty="0"/>
            </a:p>
          </p:txBody>
        </p:sp>
        <p:sp>
          <p:nvSpPr>
            <p:cNvPr id="67" name="Стрелка вниз 66"/>
            <p:cNvSpPr/>
            <p:nvPr/>
          </p:nvSpPr>
          <p:spPr>
            <a:xfrm>
              <a:off x="3220872" y="3794077"/>
              <a:ext cx="484632" cy="313899"/>
            </a:xfrm>
            <a:prstGeom prst="down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1774839" y="2331458"/>
            <a:ext cx="3319136" cy="3557235"/>
            <a:chOff x="3221501" y="1103161"/>
            <a:chExt cx="3319136" cy="3557235"/>
          </a:xfrm>
        </p:grpSpPr>
        <p:sp>
          <p:nvSpPr>
            <p:cNvPr id="70" name="TextBox 69"/>
            <p:cNvSpPr txBox="1"/>
            <p:nvPr/>
          </p:nvSpPr>
          <p:spPr>
            <a:xfrm>
              <a:off x="3742424" y="1578522"/>
              <a:ext cx="2138290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 smtClean="0">
                  <a:solidFill>
                    <a:srgbClr val="002060"/>
                  </a:solidFill>
                </a:rPr>
                <a:t>Группа педагогов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275251" y="1103161"/>
              <a:ext cx="3263705" cy="307777"/>
            </a:xfrm>
            <a:prstGeom prst="rect">
              <a:avLst/>
            </a:prstGeom>
            <a:noFill/>
            <a:ln w="28575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  <a:latin typeface="Century Gothic" pitchFamily="34" charset="0"/>
                  <a:cs typeface="Arial" panose="020B0604020202020204" pitchFamily="34" charset="0"/>
                </a:rPr>
                <a:t>Исследование  урока</a:t>
              </a: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3221501" y="1992576"/>
              <a:ext cx="2073830" cy="106011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rgbClr val="C00000"/>
                  </a:solidFill>
                </a:rPr>
                <a:t>Совместное </a:t>
              </a:r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  <a:p>
              <a:pPr algn="ctr"/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1.планирование, </a:t>
              </a:r>
            </a:p>
            <a:p>
              <a:pPr algn="ctr"/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2.проведение </a:t>
              </a:r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урока</a:t>
              </a:r>
            </a:p>
            <a:p>
              <a:pPr algn="ctr"/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3. наблюдение на уроке</a:t>
              </a:r>
              <a:endParaRPr lang="ru-RU" sz="1400" dirty="0" smtClean="0">
                <a:solidFill>
                  <a:schemeClr val="tx2">
                    <a:lumMod val="50000"/>
                  </a:schemeClr>
                </a:solidFill>
              </a:endParaRPr>
            </a:p>
            <a:p>
              <a:pPr algn="ctr"/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4</a:t>
              </a:r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.анализа </a:t>
              </a:r>
              <a:r>
                <a:rPr lang="ru-RU" sz="1400" dirty="0" smtClean="0">
                  <a:solidFill>
                    <a:schemeClr val="tx2">
                      <a:lumMod val="50000"/>
                    </a:schemeClr>
                  </a:solidFill>
                </a:rPr>
                <a:t>урока</a:t>
              </a:r>
              <a:endParaRPr lang="ru-RU" sz="1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331656" y="2152358"/>
              <a:ext cx="1153551" cy="738664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Ученик – предмет </a:t>
              </a:r>
              <a:r>
                <a:rPr lang="ru-RU" sz="1400" dirty="0" smtClean="0"/>
                <a:t>наблюдения</a:t>
              </a:r>
              <a:endParaRPr lang="ru-RU" sz="1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289110" y="3169010"/>
              <a:ext cx="3179929" cy="523220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Разработка плана урока, выбор методов и технологий обучения</a:t>
              </a:r>
              <a:endParaRPr lang="ru-RU" sz="1400" dirty="0"/>
            </a:p>
          </p:txBody>
        </p:sp>
        <p:cxnSp>
          <p:nvCxnSpPr>
            <p:cNvPr id="75" name="Прямая соединительная линия 74"/>
            <p:cNvCxnSpPr>
              <a:stCxn id="73" idx="2"/>
            </p:cNvCxnSpPr>
            <p:nvPr/>
          </p:nvCxnSpPr>
          <p:spPr>
            <a:xfrm rot="16200000" flipH="1">
              <a:off x="5799155" y="3000299"/>
              <a:ext cx="225892" cy="733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 rot="10800000">
              <a:off x="3343701" y="3111691"/>
              <a:ext cx="2548216" cy="13175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rot="5400000" flipH="1" flipV="1">
              <a:off x="3076860" y="2836895"/>
              <a:ext cx="532737" cy="158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/>
            <p:nvPr/>
          </p:nvCxnSpPr>
          <p:spPr>
            <a:xfrm flipV="1">
              <a:off x="3357349" y="2361063"/>
              <a:ext cx="272955" cy="204716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Прямоугольник 78"/>
            <p:cNvSpPr/>
            <p:nvPr/>
          </p:nvSpPr>
          <p:spPr>
            <a:xfrm>
              <a:off x="3289110" y="3671247"/>
              <a:ext cx="3179930" cy="341195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solidFill>
                    <a:srgbClr val="C00000"/>
                  </a:solidFill>
                </a:rPr>
                <a:t>Не менее трёх циклов уроков</a:t>
              </a:r>
              <a:endParaRPr lang="ru-RU" sz="1400" dirty="0">
                <a:solidFill>
                  <a:srgbClr val="C00000"/>
                </a:solidFill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248797" y="1509233"/>
              <a:ext cx="3291840" cy="315116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384645" y="4080681"/>
              <a:ext cx="3043451" cy="461665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Исследование урока – это инструмент совместного профессионального развития</a:t>
              </a:r>
              <a:endParaRPr lang="ru-RU" sz="1200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1232598" y="1457563"/>
            <a:ext cx="9649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Инновационные формы профессионального развития педагогов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475914" y="239151"/>
            <a:ext cx="813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entury Gothic" pitchFamily="34" charset="0"/>
              </a:rPr>
              <a:t>Общая  структура форм методической работы</a:t>
            </a:r>
            <a:endParaRPr lang="ru-RU" sz="24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209732" y="6020600"/>
            <a:ext cx="5117910" cy="52322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Century Gothic" pitchFamily="34" charset="0"/>
              </a:rPr>
              <a:t>Организация  </a:t>
            </a:r>
            <a:r>
              <a:rPr lang="ru-RU" sz="1400" dirty="0" smtClean="0">
                <a:latin typeface="Century Gothic" pitchFamily="34" charset="0"/>
              </a:rPr>
              <a:t>взаимодействия и </a:t>
            </a:r>
            <a:r>
              <a:rPr lang="ru-RU" sz="1400" dirty="0" err="1" smtClean="0">
                <a:latin typeface="Century Gothic" pitchFamily="34" charset="0"/>
              </a:rPr>
              <a:t>взаимообучения</a:t>
            </a:r>
            <a:r>
              <a:rPr lang="ru-RU" sz="1400" dirty="0" smtClean="0">
                <a:latin typeface="Century Gothic" pitchFamily="34" charset="0"/>
              </a:rPr>
              <a:t> педагогов </a:t>
            </a:r>
            <a:endParaRPr lang="ru-RU" sz="1400" dirty="0">
              <a:latin typeface="Century Gothi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024" y="5977719"/>
            <a:ext cx="5404513" cy="7386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Century Gothic" pitchFamily="34" charset="0"/>
              </a:rPr>
              <a:t>Совместное  профессиональное развитие </a:t>
            </a:r>
            <a:r>
              <a:rPr lang="ru-RU" sz="1400" dirty="0" smtClean="0">
                <a:latin typeface="Century Gothic" pitchFamily="34" charset="0"/>
              </a:rPr>
              <a:t>в ходе совместного планирования, проведения и анализа урока группой учителей</a:t>
            </a:r>
            <a:endParaRPr lang="ru-RU" sz="1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0B7966-2356-42FC-9A31-9D8AB5CAA96E}"/>
</file>

<file path=customXml/itemProps2.xml><?xml version="1.0" encoding="utf-8"?>
<ds:datastoreItem xmlns:ds="http://schemas.openxmlformats.org/officeDocument/2006/customXml" ds:itemID="{B13873F7-FCB5-4F86-9B0E-B3DB6B953F90}"/>
</file>

<file path=customXml/itemProps3.xml><?xml version="1.0" encoding="utf-8"?>
<ds:datastoreItem xmlns:ds="http://schemas.openxmlformats.org/officeDocument/2006/customXml" ds:itemID="{BDE8D007-A443-46E4-A425-03F87BB61F81}"/>
</file>

<file path=customXml/itemProps4.xml><?xml version="1.0" encoding="utf-8"?>
<ds:datastoreItem xmlns:ds="http://schemas.openxmlformats.org/officeDocument/2006/customXml" ds:itemID="{97F552A0-2890-4C9A-B2BD-32B93FF6E6B2}"/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641</Words>
  <Application>Microsoft Office PowerPoint</Application>
  <PresentationFormat>Произвольный</PresentationFormat>
  <Paragraphs>145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Актуальные формы  методического сопровождения педагогов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формы  методического сопровождения педагогов</dc:title>
  <dc:creator>Администратор</dc:creator>
  <cp:lastModifiedBy>Людмила-ПК</cp:lastModifiedBy>
  <cp:revision>26</cp:revision>
  <dcterms:created xsi:type="dcterms:W3CDTF">2022-10-18T13:30:21Z</dcterms:created>
  <dcterms:modified xsi:type="dcterms:W3CDTF">2022-11-01T21:12:25Z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