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5" r:id="rId4"/>
    <p:sldId id="282" r:id="rId5"/>
    <p:sldId id="303" r:id="rId6"/>
    <p:sldId id="257" r:id="rId7"/>
    <p:sldId id="274" r:id="rId8"/>
    <p:sldId id="260" r:id="rId9"/>
    <p:sldId id="299" r:id="rId10"/>
    <p:sldId id="288" r:id="rId11"/>
    <p:sldId id="289" r:id="rId12"/>
    <p:sldId id="290" r:id="rId13"/>
    <p:sldId id="302" r:id="rId14"/>
    <p:sldId id="293" r:id="rId15"/>
    <p:sldId id="301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6486"/>
    <a:srgbClr val="1C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i="0" baseline="0" dirty="0" smtClean="0">
                <a:effectLst/>
              </a:rPr>
              <a:t>Распределение результатов диагностики по уровням выполнения работы в разрезе учебных  предметов, %</a:t>
            </a:r>
            <a:endParaRPr lang="ru-RU" sz="1200" baseline="0" dirty="0">
              <a:effectLst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Лист1!$I$56</c:f>
              <c:strCache>
                <c:ptCount val="1"/>
                <c:pt idx="0">
                  <c:v>1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Лист1!$I$57:$I$65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4.8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Лист1!$J$56</c:f>
              <c:strCache>
                <c:ptCount val="1"/>
                <c:pt idx="0">
                  <c:v>2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Лист1!$J$57:$J$65</c:f>
              <c:numCache>
                <c:formatCode>General</c:formatCode>
                <c:ptCount val="9"/>
                <c:pt idx="0">
                  <c:v>9.1</c:v>
                </c:pt>
                <c:pt idx="1">
                  <c:v>20</c:v>
                </c:pt>
                <c:pt idx="2">
                  <c:v>11.1</c:v>
                </c:pt>
                <c:pt idx="3">
                  <c:v>27.3</c:v>
                </c:pt>
                <c:pt idx="4">
                  <c:v>12</c:v>
                </c:pt>
                <c:pt idx="5">
                  <c:v>22.2</c:v>
                </c:pt>
                <c:pt idx="6">
                  <c:v>28.6</c:v>
                </c:pt>
                <c:pt idx="7">
                  <c:v>0</c:v>
                </c:pt>
                <c:pt idx="8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Лист1!$K$56</c:f>
              <c:strCache>
                <c:ptCount val="1"/>
                <c:pt idx="0">
                  <c:v>3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Лист1!$K$57:$K$65</c:f>
              <c:numCache>
                <c:formatCode>General</c:formatCode>
                <c:ptCount val="9"/>
                <c:pt idx="0">
                  <c:v>81.8</c:v>
                </c:pt>
                <c:pt idx="1">
                  <c:v>80</c:v>
                </c:pt>
                <c:pt idx="2">
                  <c:v>88.9</c:v>
                </c:pt>
                <c:pt idx="3">
                  <c:v>54.5</c:v>
                </c:pt>
                <c:pt idx="4">
                  <c:v>72</c:v>
                </c:pt>
                <c:pt idx="5">
                  <c:v>72.8</c:v>
                </c:pt>
                <c:pt idx="6">
                  <c:v>66.7</c:v>
                </c:pt>
                <c:pt idx="7">
                  <c:v>85.7</c:v>
                </c:pt>
                <c:pt idx="8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Лист1!$L$56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Лист1!$L$57:$L$65</c:f>
              <c:numCache>
                <c:formatCode>General</c:formatCode>
                <c:ptCount val="9"/>
                <c:pt idx="0">
                  <c:v>9.1</c:v>
                </c:pt>
                <c:pt idx="1">
                  <c:v>0</c:v>
                </c:pt>
                <c:pt idx="2">
                  <c:v>0</c:v>
                </c:pt>
                <c:pt idx="3">
                  <c:v>18.2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14.3</c:v>
                </c:pt>
                <c:pt idx="8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508440"/>
        <c:axId val="246508832"/>
        <c:axId val="0"/>
      </c:bar3DChart>
      <c:catAx>
        <c:axId val="24650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508832"/>
        <c:crosses val="autoZero"/>
        <c:auto val="1"/>
        <c:lblAlgn val="ctr"/>
        <c:lblOffset val="100"/>
        <c:noMultiLvlLbl val="0"/>
      </c:catAx>
      <c:valAx>
        <c:axId val="2465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508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583363003261318"/>
          <c:y val="0.88590749185240769"/>
          <c:w val="0.70833477444412118"/>
          <c:h val="8.389275491026589E-2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cap="none" dirty="0" smtClean="0">
                <a:latin typeface="+mn-lt"/>
              </a:rPr>
              <a:t>Распределение</a:t>
            </a:r>
            <a:r>
              <a:rPr lang="ru-RU" sz="1200" b="0" cap="none" baseline="0" dirty="0" smtClean="0">
                <a:latin typeface="+mn-lt"/>
              </a:rPr>
              <a:t> участников диагностики по предметам и</a:t>
            </a:r>
            <a:r>
              <a:rPr lang="ru-RU" sz="1200" b="0" cap="none" dirty="0" smtClean="0">
                <a:latin typeface="+mn-lt"/>
              </a:rPr>
              <a:t> </a:t>
            </a:r>
            <a:r>
              <a:rPr lang="ru-RU" sz="1200" b="0" cap="none" dirty="0" err="1" smtClean="0">
                <a:latin typeface="+mn-lt"/>
              </a:rPr>
              <a:t>дефицитарным</a:t>
            </a:r>
            <a:r>
              <a:rPr lang="ru-RU" sz="1200" b="0" cap="none" dirty="0" smtClean="0">
                <a:latin typeface="+mn-lt"/>
              </a:rPr>
              <a:t>  уровням, чел</a:t>
            </a:r>
            <a:r>
              <a:rPr lang="ru-RU" sz="800" b="0" dirty="0" smtClean="0"/>
              <a:t>.</a:t>
            </a:r>
            <a:endParaRPr lang="ru-RU" sz="800" b="0" dirty="0"/>
          </a:p>
        </c:rich>
      </c:tx>
      <c:layout>
        <c:manualLayout>
          <c:xMode val="edge"/>
          <c:yMode val="edge"/>
          <c:x val="0.14376236251762886"/>
          <c:y val="3.240740740740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Лист1!$H$105</c:f>
              <c:strCache>
                <c:ptCount val="1"/>
                <c:pt idx="0">
                  <c:v>Высокий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Лист1!$H$106:$H$120</c:f>
              <c:numCache>
                <c:formatCode>General</c:formatCode>
                <c:ptCount val="15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12</c:v>
                </c:pt>
                <c:pt idx="4">
                  <c:v>7</c:v>
                </c:pt>
                <c:pt idx="5">
                  <c:v>25</c:v>
                </c:pt>
                <c:pt idx="6">
                  <c:v>2</c:v>
                </c:pt>
                <c:pt idx="7">
                  <c:v>12</c:v>
                </c:pt>
                <c:pt idx="8">
                  <c:v>31</c:v>
                </c:pt>
                <c:pt idx="9">
                  <c:v>9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11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Лист1!$I$105</c:f>
              <c:strCache>
                <c:ptCount val="1"/>
                <c:pt idx="0">
                  <c:v>Средний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Лист1!$I$106:$I$120</c:f>
              <c:numCache>
                <c:formatCode>General</c:formatCode>
                <c:ptCount val="15"/>
                <c:pt idx="0">
                  <c:v>0</c:v>
                </c:pt>
                <c:pt idx="1">
                  <c:v>15</c:v>
                </c:pt>
                <c:pt idx="2">
                  <c:v>2</c:v>
                </c:pt>
                <c:pt idx="3">
                  <c:v>4</c:v>
                </c:pt>
                <c:pt idx="4">
                  <c:v>21</c:v>
                </c:pt>
                <c:pt idx="5">
                  <c:v>27</c:v>
                </c:pt>
                <c:pt idx="6">
                  <c:v>5</c:v>
                </c:pt>
                <c:pt idx="7">
                  <c:v>4</c:v>
                </c:pt>
                <c:pt idx="8">
                  <c:v>48</c:v>
                </c:pt>
                <c:pt idx="9">
                  <c:v>0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59</c:v>
                </c:pt>
                <c:pt idx="1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Лист1!$J$105</c:f>
              <c:strCache>
                <c:ptCount val="1"/>
                <c:pt idx="0">
                  <c:v>Минимальный или отсутствие дефицита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Лист1!$J$106:$J$120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17</c:v>
                </c:pt>
                <c:pt idx="12">
                  <c:v>4</c:v>
                </c:pt>
                <c:pt idx="13">
                  <c:v>14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45114856"/>
        <c:axId val="245116032"/>
      </c:barChart>
      <c:catAx>
        <c:axId val="2451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16032"/>
        <c:crosses val="autoZero"/>
        <c:auto val="1"/>
        <c:lblAlgn val="ctr"/>
        <c:lblOffset val="100"/>
        <c:noMultiLvlLbl val="0"/>
      </c:catAx>
      <c:valAx>
        <c:axId val="24511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i="0" u="none" strike="noStrike" baseline="0" dirty="0">
                <a:effectLst/>
              </a:rPr>
              <a:t>Распределение результатов диагностики по уровням выполнения работы в разрезе учебных  предметов</a:t>
            </a:r>
            <a:r>
              <a:rPr lang="ru-RU" sz="1200" b="0" i="0" u="none" strike="noStrike" baseline="0" dirty="0"/>
              <a:t>, %</a:t>
            </a:r>
            <a:endParaRPr lang="ru-RU" sz="1200" b="0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Лист1!$I$56</c:f>
              <c:strCache>
                <c:ptCount val="1"/>
                <c:pt idx="0">
                  <c:v>1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Лист1!$I$57:$I$65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4.8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Лист1!$J$56</c:f>
              <c:strCache>
                <c:ptCount val="1"/>
                <c:pt idx="0">
                  <c:v>2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Лист1!$J$57:$J$65</c:f>
              <c:numCache>
                <c:formatCode>General</c:formatCode>
                <c:ptCount val="9"/>
                <c:pt idx="0">
                  <c:v>9.1</c:v>
                </c:pt>
                <c:pt idx="1">
                  <c:v>20</c:v>
                </c:pt>
                <c:pt idx="2">
                  <c:v>11.1</c:v>
                </c:pt>
                <c:pt idx="3">
                  <c:v>27.3</c:v>
                </c:pt>
                <c:pt idx="4">
                  <c:v>12</c:v>
                </c:pt>
                <c:pt idx="5">
                  <c:v>22.2</c:v>
                </c:pt>
                <c:pt idx="6">
                  <c:v>28.6</c:v>
                </c:pt>
                <c:pt idx="7">
                  <c:v>0</c:v>
                </c:pt>
                <c:pt idx="8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Лист1!$K$56</c:f>
              <c:strCache>
                <c:ptCount val="1"/>
                <c:pt idx="0">
                  <c:v>3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Лист1!$K$57:$K$65</c:f>
              <c:numCache>
                <c:formatCode>General</c:formatCode>
                <c:ptCount val="9"/>
                <c:pt idx="0">
                  <c:v>81.8</c:v>
                </c:pt>
                <c:pt idx="1">
                  <c:v>80</c:v>
                </c:pt>
                <c:pt idx="2">
                  <c:v>88.9</c:v>
                </c:pt>
                <c:pt idx="3">
                  <c:v>54.5</c:v>
                </c:pt>
                <c:pt idx="4">
                  <c:v>72</c:v>
                </c:pt>
                <c:pt idx="5">
                  <c:v>72.8</c:v>
                </c:pt>
                <c:pt idx="6">
                  <c:v>66.7</c:v>
                </c:pt>
                <c:pt idx="7">
                  <c:v>85.7</c:v>
                </c:pt>
                <c:pt idx="8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Лист1!$L$56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Лист1!$L$57:$L$65</c:f>
              <c:numCache>
                <c:formatCode>General</c:formatCode>
                <c:ptCount val="9"/>
                <c:pt idx="0">
                  <c:v>9.1</c:v>
                </c:pt>
                <c:pt idx="1">
                  <c:v>0</c:v>
                </c:pt>
                <c:pt idx="2">
                  <c:v>0</c:v>
                </c:pt>
                <c:pt idx="3">
                  <c:v>18.2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14.3</c:v>
                </c:pt>
                <c:pt idx="8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090456"/>
        <c:axId val="300089280"/>
        <c:axId val="0"/>
      </c:bar3DChart>
      <c:catAx>
        <c:axId val="30009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089280"/>
        <c:crosses val="autoZero"/>
        <c:auto val="1"/>
        <c:lblAlgn val="ctr"/>
        <c:lblOffset val="100"/>
        <c:noMultiLvlLbl val="0"/>
      </c:catAx>
      <c:valAx>
        <c:axId val="300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90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583363003261318"/>
          <c:y val="0.88590749185240769"/>
          <c:w val="0.70833477444412118"/>
          <c:h val="8.38927549102658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i="0" baseline="0"/>
              <a:t>Численность участников оценки предметных и методических компетенций учителей в разрезе муниципалитетов , чел.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Лист1!$E$36:$E$55</c:f>
              <c:strCache>
                <c:ptCount val="20"/>
                <c:pt idx="0">
                  <c:v>Антроповский</c:v>
                </c:pt>
                <c:pt idx="1">
                  <c:v>Буйский</c:v>
                </c:pt>
                <c:pt idx="2">
                  <c:v>Вохомский</c:v>
                </c:pt>
                <c:pt idx="3">
                  <c:v>Галичский</c:v>
                </c:pt>
                <c:pt idx="4">
                  <c:v>Кадыйский</c:v>
                </c:pt>
                <c:pt idx="5">
                  <c:v>Кологривский</c:v>
                </c:pt>
                <c:pt idx="6">
                  <c:v>Костромской</c:v>
                </c:pt>
                <c:pt idx="7">
                  <c:v>Красносельский</c:v>
                </c:pt>
                <c:pt idx="8">
                  <c:v>Макарьевский</c:v>
                </c:pt>
                <c:pt idx="9">
                  <c:v>Межевской</c:v>
                </c:pt>
                <c:pt idx="10">
                  <c:v>Нея и Нейский</c:v>
                </c:pt>
                <c:pt idx="11">
                  <c:v>Октябрьский</c:v>
                </c:pt>
                <c:pt idx="12">
                  <c:v>Островский</c:v>
                </c:pt>
                <c:pt idx="13">
                  <c:v>Чухломский</c:v>
                </c:pt>
                <c:pt idx="14">
                  <c:v>Буй</c:v>
                </c:pt>
                <c:pt idx="15">
                  <c:v>Волгореченск</c:v>
                </c:pt>
                <c:pt idx="16">
                  <c:v>Галич</c:v>
                </c:pt>
                <c:pt idx="17">
                  <c:v>Кострома</c:v>
                </c:pt>
                <c:pt idx="18">
                  <c:v>Мантурово</c:v>
                </c:pt>
                <c:pt idx="19">
                  <c:v>Шарья</c:v>
                </c:pt>
              </c:strCache>
            </c:strRef>
          </c:cat>
          <c:val>
            <c:numRef>
              <c:f>Лист1!$F$36:$F$55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17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14</c:v>
                </c:pt>
                <c:pt idx="13">
                  <c:v>14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11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94376"/>
        <c:axId val="300093200"/>
      </c:barChart>
      <c:catAx>
        <c:axId val="30009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0093200"/>
        <c:crosses val="autoZero"/>
        <c:auto val="1"/>
        <c:lblAlgn val="ctr"/>
        <c:lblOffset val="100"/>
        <c:noMultiLvlLbl val="0"/>
      </c:catAx>
      <c:valAx>
        <c:axId val="30009320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000943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0" dirty="0"/>
              <a:t>Количество</a:t>
            </a:r>
            <a:r>
              <a:rPr lang="ru-RU" sz="1400" b="0" baseline="0" dirty="0"/>
              <a:t> учебных предметов, выбранных </a:t>
            </a:r>
            <a:r>
              <a:rPr lang="ru-RU" sz="1400" b="0" baseline="0" dirty="0" smtClean="0"/>
              <a:t>в муниципалитетах  </a:t>
            </a:r>
            <a:r>
              <a:rPr lang="ru-RU" sz="1400" b="0" baseline="0" dirty="0"/>
              <a:t>для диагностики </a:t>
            </a:r>
            <a:r>
              <a:rPr lang="ru-RU" sz="1400" b="0" baseline="0" dirty="0" err="1"/>
              <a:t>профдефицитов</a:t>
            </a:r>
            <a:r>
              <a:rPr lang="ru-RU" sz="1400" b="0" baseline="0" dirty="0"/>
              <a:t> учителей, ед.</a:t>
            </a:r>
            <a:endParaRPr lang="ru-RU" sz="1400" b="0" dirty="0"/>
          </a:p>
        </c:rich>
      </c:tx>
      <c:layout>
        <c:manualLayout>
          <c:xMode val="edge"/>
          <c:yMode val="edge"/>
          <c:x val="0.139270778652668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Лист1!$E$15:$E$34</c:f>
              <c:strCache>
                <c:ptCount val="20"/>
                <c:pt idx="0">
                  <c:v>Антроповский</c:v>
                </c:pt>
                <c:pt idx="1">
                  <c:v>Буйский</c:v>
                </c:pt>
                <c:pt idx="2">
                  <c:v>Вохомский</c:v>
                </c:pt>
                <c:pt idx="3">
                  <c:v>Галичский</c:v>
                </c:pt>
                <c:pt idx="4">
                  <c:v>Кадыйский</c:v>
                </c:pt>
                <c:pt idx="5">
                  <c:v>Кологривский</c:v>
                </c:pt>
                <c:pt idx="6">
                  <c:v>Костромской</c:v>
                </c:pt>
                <c:pt idx="7">
                  <c:v>Красносельский</c:v>
                </c:pt>
                <c:pt idx="8">
                  <c:v>Макарьевский</c:v>
                </c:pt>
                <c:pt idx="9">
                  <c:v>Межевской</c:v>
                </c:pt>
                <c:pt idx="10">
                  <c:v>Нея и Нейский</c:v>
                </c:pt>
                <c:pt idx="11">
                  <c:v>Октябрьский</c:v>
                </c:pt>
                <c:pt idx="12">
                  <c:v>Островский</c:v>
                </c:pt>
                <c:pt idx="13">
                  <c:v>Чухломский</c:v>
                </c:pt>
                <c:pt idx="14">
                  <c:v>Буй</c:v>
                </c:pt>
                <c:pt idx="15">
                  <c:v>Волгореченск</c:v>
                </c:pt>
                <c:pt idx="16">
                  <c:v>Галич</c:v>
                </c:pt>
                <c:pt idx="17">
                  <c:v>Кострома</c:v>
                </c:pt>
                <c:pt idx="18">
                  <c:v>Мантурово</c:v>
                </c:pt>
                <c:pt idx="19">
                  <c:v>Шарья</c:v>
                </c:pt>
              </c:strCache>
            </c:strRef>
          </c:cat>
          <c:val>
            <c:numRef>
              <c:f>Лист1!$F$15:$F$34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9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7</c:v>
                </c:pt>
                <c:pt idx="13">
                  <c:v>8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6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91240"/>
        <c:axId val="300093984"/>
      </c:barChart>
      <c:catAx>
        <c:axId val="30009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00093984"/>
        <c:crosses val="autoZero"/>
        <c:auto val="1"/>
        <c:lblAlgn val="ctr"/>
        <c:lblOffset val="100"/>
        <c:noMultiLvlLbl val="0"/>
      </c:catAx>
      <c:valAx>
        <c:axId val="30009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912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0.83284</cdr:x>
      <cdr:y>0.12824</cdr:y>
    </cdr:from>
    <cdr:to>
      <cdr:x>1</cdr:x>
      <cdr:y>0.25504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9000" y="404106"/>
          <a:ext cx="1334529" cy="399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Апрель 2022г.</a:t>
          </a:r>
          <a:endParaRPr lang="ru-RU" sz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0.81943</cdr:x>
      <cdr:y>0.18253</cdr:y>
    </cdr:from>
    <cdr:to>
      <cdr:x>1</cdr:x>
      <cdr:y>0.32176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41908" y="430427"/>
          <a:ext cx="1441621" cy="328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Ноябрь 2021г.</a:t>
          </a:r>
          <a:endParaRPr lang="ru-RU" sz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8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1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xn--44-6kcadhwnl3cfdx.xn--p1ai/koiro/SitePages/%D0%A1%D0%BE%D0%BF%D1%80%D0%BE%D0%B2%D0%BE%D0%B6%D0%B4%D0%B5%D0%BD%D0%B8%D0%B5%20%D0%98%D0%9E%D0%9C.aspx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232" y="2462122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Методическое сопровождение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педагогических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управленческих кадров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рамках реализации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индивидуального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образовательного маршрута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366" y="1735628"/>
            <a:ext cx="100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Взаимодействие ЦНППМ и ММС: результаты, проблемы, перспективы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133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30530" y="1550962"/>
            <a:ext cx="248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ОГБОУ ДПО «КОИРО»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2377" y="5692369"/>
            <a:ext cx="4250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Воронцова Людмила Ивановна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заведующий отделом </a:t>
            </a:r>
          </a:p>
          <a:p>
            <a:pPr algn="r"/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тьюторского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сопровождения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ЦНППМ ОГБОУ ДПО «КОИРО»</a:t>
            </a:r>
          </a:p>
        </p:txBody>
      </p:sp>
    </p:spTree>
    <p:extLst>
      <p:ext uri="{BB962C8B-B14F-4D97-AF65-F5344CB8AC3E}">
        <p14:creationId xmlns:p14="http://schemas.microsoft.com/office/powerpoint/2010/main" val="657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02" y="146476"/>
            <a:ext cx="8180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актуальность и преимущества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930" y="1275016"/>
            <a:ext cx="37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педагога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22" y="1795414"/>
            <a:ext cx="94142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/>
              <a:t>Наличие </a:t>
            </a:r>
            <a:r>
              <a:rPr lang="ru-RU" sz="1600" dirty="0"/>
              <a:t>выполнимого, детально проработанного и нужного/интересного по содержанию плана непрерывного самообразования.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2. Наличие </a:t>
            </a:r>
            <a:r>
              <a:rPr lang="ru-RU" sz="1600" dirty="0"/>
              <a:t>удобного инструмента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- для </a:t>
            </a:r>
            <a:r>
              <a:rPr lang="ru-RU" sz="1600" dirty="0"/>
              <a:t>самоконтроля и отслеживания личных </a:t>
            </a:r>
            <a:r>
              <a:rPr lang="ru-RU" sz="1600" dirty="0" smtClean="0"/>
              <a:t>результатов; </a:t>
            </a:r>
          </a:p>
          <a:p>
            <a:pPr algn="just"/>
            <a:r>
              <a:rPr lang="ru-RU" sz="1600" dirty="0" smtClean="0"/>
              <a:t>- помогающего </a:t>
            </a:r>
            <a:r>
              <a:rPr lang="ru-RU" sz="1600" dirty="0"/>
              <a:t>выстроить систему саморазвития и профессионального роста в </a:t>
            </a:r>
            <a:r>
              <a:rPr lang="ru-RU" sz="1600" dirty="0" err="1"/>
              <a:t>межаттестационный</a:t>
            </a:r>
            <a:r>
              <a:rPr lang="ru-RU" sz="1600" dirty="0"/>
              <a:t> период и позволяющего быстро оформить документы в период </a:t>
            </a:r>
            <a:r>
              <a:rPr lang="ru-RU" sz="1600" dirty="0" smtClean="0"/>
              <a:t>аттестации;</a:t>
            </a:r>
          </a:p>
          <a:p>
            <a:pPr algn="just"/>
            <a:r>
              <a:rPr lang="ru-RU" sz="1600" dirty="0" smtClean="0"/>
              <a:t>- позволяющего </a:t>
            </a:r>
            <a:r>
              <a:rPr lang="ru-RU" sz="1600" dirty="0"/>
              <a:t>без перенапряжения, эмоционального и физического выгорания выстроить систему </a:t>
            </a:r>
            <a:r>
              <a:rPr lang="ru-RU" sz="1600" dirty="0" smtClean="0"/>
              <a:t>самообразования;</a:t>
            </a:r>
          </a:p>
          <a:p>
            <a:pPr algn="just"/>
            <a:r>
              <a:rPr lang="ru-RU" sz="1600" dirty="0" smtClean="0"/>
              <a:t>- позволяющего </a:t>
            </a:r>
            <a:r>
              <a:rPr lang="ru-RU" sz="1600" dirty="0"/>
              <a:t>систематически пополнять свое профессиональное </a:t>
            </a:r>
            <a:r>
              <a:rPr lang="ru-RU" sz="1600" dirty="0" smtClean="0"/>
              <a:t>портфолио.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. Совершенствование профессиональных умений применения и использования в управлении образовательной организацией современных и актуальных технологий.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4</a:t>
            </a:r>
            <a:r>
              <a:rPr lang="ru-RU" sz="1600" dirty="0"/>
              <a:t>. Возможности: </a:t>
            </a:r>
            <a:endParaRPr lang="ru-RU" sz="1600" dirty="0" smtClean="0"/>
          </a:p>
          <a:p>
            <a:pPr algn="just"/>
            <a:r>
              <a:rPr lang="ru-RU" sz="1600" dirty="0" smtClean="0"/>
              <a:t> - пройти </a:t>
            </a:r>
            <a:r>
              <a:rPr lang="ru-RU" sz="1600" dirty="0"/>
              <a:t>независимую оценку своих профессиональных компетенций, самостоятельно определить дефициты и точки </a:t>
            </a:r>
            <a:r>
              <a:rPr lang="ru-RU" sz="1600" dirty="0" smtClean="0"/>
              <a:t>роста;</a:t>
            </a:r>
          </a:p>
          <a:p>
            <a:pPr algn="just"/>
            <a:r>
              <a:rPr lang="ru-RU" sz="1600" dirty="0" smtClean="0"/>
              <a:t> - расширения </a:t>
            </a:r>
            <a:r>
              <a:rPr lang="ru-RU" sz="1600" dirty="0"/>
              <a:t>личного образовательного </a:t>
            </a:r>
            <a:r>
              <a:rPr lang="ru-RU" sz="1600" dirty="0" smtClean="0"/>
              <a:t>пространства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0" y="1164694"/>
            <a:ext cx="6495148" cy="4681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958" y="3802884"/>
            <a:ext cx="6368749" cy="2980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07741" y="103586"/>
            <a:ext cx="807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типовая форма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9913" y="1326004"/>
            <a:ext cx="4456671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Тематические направления, определяющие всю работу.</a:t>
            </a:r>
          </a:p>
          <a:p>
            <a:r>
              <a:rPr lang="ru-RU" sz="1400" dirty="0"/>
              <a:t>Перечень мероприятий для каждого направления.</a:t>
            </a:r>
          </a:p>
          <a:p>
            <a:r>
              <a:rPr lang="ru-RU" sz="1400" dirty="0"/>
              <a:t>Четкие сроки реализации планируемых мероприятий (</a:t>
            </a:r>
            <a:r>
              <a:rPr lang="ru-RU" sz="1400" dirty="0" err="1"/>
              <a:t>дедлайн</a:t>
            </a:r>
            <a:r>
              <a:rPr lang="ru-RU" sz="1400" dirty="0"/>
              <a:t>).</a:t>
            </a:r>
          </a:p>
          <a:p>
            <a:r>
              <a:rPr lang="ru-RU" sz="1400" dirty="0"/>
              <a:t>Прогноз и описание ожидаемых достижений.</a:t>
            </a:r>
          </a:p>
          <a:p>
            <a:r>
              <a:rPr lang="ru-RU" sz="1400" dirty="0"/>
              <a:t>Формы и способы предоставления отчетности с отметкой о выполнении.</a:t>
            </a:r>
          </a:p>
          <a:p>
            <a:r>
              <a:rPr lang="ru-RU" sz="1400" dirty="0"/>
              <a:t>Практическое применение ИОМ.</a:t>
            </a:r>
          </a:p>
          <a:p>
            <a:r>
              <a:rPr lang="ru-RU" sz="1400" dirty="0"/>
              <a:t>Оценка своего профессионального пути и эффективности ИОМ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864973"/>
            <a:ext cx="448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включает в себя ИОМ?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510" y="5934670"/>
            <a:ext cx="430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5"/>
              </a:rPr>
              <a:t>Костромской областной институт развития образования - Сопровождение ИОМ (eduportal44.ru)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8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714" y="2281881"/>
            <a:ext cx="10750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Диагностика </a:t>
            </a:r>
            <a:r>
              <a:rPr lang="ru-RU" dirty="0"/>
              <a:t>уровня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профессиональных компетенций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результатов диагностики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Составление </a:t>
            </a:r>
            <a:r>
              <a:rPr lang="ru-RU" dirty="0"/>
              <a:t>проекта ИОМ на основе данных анализа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(по принципу избыточности, «возможных» интересов педагога)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Ознакомление </a:t>
            </a:r>
            <a:r>
              <a:rPr lang="ru-RU" dirty="0"/>
              <a:t>с проектом ИОМ педагога, его руководителя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Корректировка </a:t>
            </a:r>
            <a:r>
              <a:rPr lang="ru-RU" dirty="0"/>
              <a:t>проекта 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Утверждение </a:t>
            </a:r>
            <a:r>
              <a:rPr lang="ru-RU" dirty="0"/>
              <a:t>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Проведение </a:t>
            </a:r>
            <a:r>
              <a:rPr lang="ru-RU" dirty="0"/>
              <a:t>рефлексивных контрольных точек с </a:t>
            </a:r>
            <a:r>
              <a:rPr lang="ru-RU" dirty="0" err="1"/>
              <a:t>тьютором</a:t>
            </a:r>
            <a:r>
              <a:rPr lang="ru-RU" dirty="0"/>
              <a:t>, корректировка ИОМ при необходимости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Участие </a:t>
            </a:r>
            <a:r>
              <a:rPr lang="ru-RU" dirty="0"/>
              <a:t>педагога в повторной диагностике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результатов диагностики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Заполнение </a:t>
            </a:r>
            <a:r>
              <a:rPr lang="ru-RU" dirty="0"/>
              <a:t>формы итогового мониторинга реализации 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ИОМ на следующий период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4129" y="146476"/>
            <a:ext cx="87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</a:t>
            </a:r>
            <a:endParaRPr lang="ru-R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технология разработки и сопровождения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460" y="238521"/>
            <a:ext cx="99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Про ИОМ: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38" y="1373829"/>
            <a:ext cx="402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кого разрабатывается ИОМ?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7752" y="2053963"/>
            <a:ext cx="344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разрабатывает ИОМ?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108" y="3965145"/>
            <a:ext cx="47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отслеживает выполнение плана ИОМ?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4821" y="3012598"/>
            <a:ext cx="40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тьюторант</a:t>
            </a:r>
            <a:r>
              <a:rPr lang="ru-RU" dirty="0" smtClean="0"/>
              <a:t> узнаёт о составленном для него ИОМ?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7720" y="2091915"/>
            <a:ext cx="306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</a:t>
            </a:r>
            <a:r>
              <a:rPr lang="ru-RU" dirty="0"/>
              <a:t> </a:t>
            </a:r>
            <a:r>
              <a:rPr lang="ru-RU" dirty="0" smtClean="0"/>
              <a:t>ИОМ, </a:t>
            </a:r>
            <a:r>
              <a:rPr lang="ru-RU" dirty="0" err="1" smtClean="0"/>
              <a:t>тьюторант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73580" y="4029069"/>
            <a:ext cx="52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Методист / зам. директора / руководитель ШМО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7720" y="1060387"/>
            <a:ext cx="5049794" cy="659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активен в выборе содержания своего образования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9504" y="541737"/>
            <a:ext cx="246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ВАЖНО!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7720" y="4966112"/>
            <a:ext cx="5857102" cy="18158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Тематические направления, определяющие всю работу.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Перечень мероприятий для каждого направления.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Четкие сроки реализации планируемых мероприятий (</a:t>
            </a:r>
            <a:r>
              <a:rPr lang="ru-RU" sz="1400" dirty="0" err="1"/>
              <a:t>дедлайн</a:t>
            </a:r>
            <a:r>
              <a:rPr lang="ru-RU" sz="14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Прогноз и описание ожидаемых достижений.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Формы и способы предоставления отчетности с отметкой о выполнении.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Практическое применение ИОМ.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Оценка своего профессионального пути и эффективности ИОМ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821" y="4781446"/>
            <a:ext cx="38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включает в себя ИОМ</a:t>
            </a:r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4821" y="2461247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4821" y="1808561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6605" y="3619830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6605" y="4391054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6605" y="5136084"/>
            <a:ext cx="5511115" cy="146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81600" y="5136084"/>
            <a:ext cx="82790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7720" y="3036882"/>
            <a:ext cx="3066535" cy="3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2191266"/>
            <a:ext cx="6491417" cy="33239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Формы самообразовательной деятельности учителя: </a:t>
            </a:r>
            <a:endParaRPr lang="ru-RU" sz="1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dirty="0" smtClean="0"/>
              <a:t>- методические </a:t>
            </a:r>
            <a:r>
              <a:rPr lang="ru-RU" sz="1400" dirty="0"/>
              <a:t>практикумы в школах; </a:t>
            </a:r>
            <a:endParaRPr lang="ru-RU" sz="1400" dirty="0" smtClean="0"/>
          </a:p>
          <a:p>
            <a:pPr algn="just"/>
            <a:r>
              <a:rPr lang="ru-RU" sz="1400" dirty="0" smtClean="0"/>
              <a:t>- обсуждение </a:t>
            </a:r>
            <a:r>
              <a:rPr lang="ru-RU" sz="1400" dirty="0"/>
              <a:t>специальной педагогической и психологической литературы; </a:t>
            </a:r>
            <a:endParaRPr lang="ru-RU" sz="1400" dirty="0" smtClean="0"/>
          </a:p>
          <a:p>
            <a:pPr algn="just"/>
            <a:r>
              <a:rPr lang="ru-RU" sz="1400" dirty="0" smtClean="0"/>
              <a:t>- подготовка </a:t>
            </a:r>
            <a:r>
              <a:rPr lang="ru-RU" sz="1400" dirty="0"/>
              <a:t>к аттестации; 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научно-практические </a:t>
            </a:r>
            <a:r>
              <a:rPr lang="ru-RU" sz="1400" dirty="0"/>
              <a:t>конференции;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обобщение </a:t>
            </a:r>
            <a:r>
              <a:rPr lang="ru-RU" sz="1400" dirty="0"/>
              <a:t>своего опыта работы и представление его в публикациях;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освоение </a:t>
            </a:r>
            <a:r>
              <a:rPr lang="ru-RU" sz="1400" dirty="0"/>
              <a:t>информационных технологий образования и воспитания; </a:t>
            </a:r>
            <a:endParaRPr lang="ru-RU" sz="1400" dirty="0" smtClean="0"/>
          </a:p>
          <a:p>
            <a:pPr algn="just"/>
            <a:r>
              <a:rPr lang="ru-RU" sz="1400" dirty="0" smtClean="0"/>
              <a:t>- теоретические </a:t>
            </a:r>
            <a:r>
              <a:rPr lang="ru-RU" sz="1400" dirty="0"/>
              <a:t>семинары по проблемам повышения качества образования и личностно-профессионального развития учителя; </a:t>
            </a:r>
            <a:endParaRPr lang="ru-RU" sz="1400" dirty="0" smtClean="0"/>
          </a:p>
          <a:p>
            <a:pPr algn="just"/>
            <a:r>
              <a:rPr lang="ru-RU" sz="1400" dirty="0" smtClean="0"/>
              <a:t>- обсуждение </a:t>
            </a:r>
            <a:r>
              <a:rPr lang="ru-RU" sz="1400" dirty="0"/>
              <a:t>проблем самообразования и повышения качества образования на заседаниях методического совета, методических объединений учителей, в проблемных группах;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работа </a:t>
            </a:r>
            <a:r>
              <a:rPr lang="ru-RU" sz="1400" dirty="0"/>
              <a:t>творческих мастерских учителей-исследователей;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проведение </a:t>
            </a:r>
            <a:r>
              <a:rPr lang="ru-RU" sz="1400" dirty="0"/>
              <a:t>самоанализа деятельности учителя за год, рефлексия своего опыта.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0487" y="2170691"/>
            <a:ext cx="4258961" cy="33239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Формы представления результатов педагогической деятельности учителя:</a:t>
            </a:r>
          </a:p>
          <a:p>
            <a:endParaRPr lang="ru-RU" sz="1400" dirty="0" smtClean="0"/>
          </a:p>
          <a:p>
            <a:r>
              <a:rPr lang="ru-RU" sz="1400" dirty="0" smtClean="0"/>
              <a:t>- серия </a:t>
            </a:r>
            <a:r>
              <a:rPr lang="ru-RU" sz="1400" dirty="0"/>
              <a:t>учебных занятий </a:t>
            </a:r>
            <a:endParaRPr lang="ru-RU" sz="1400" dirty="0" smtClean="0"/>
          </a:p>
          <a:p>
            <a:r>
              <a:rPr lang="ru-RU" sz="1400" dirty="0" smtClean="0"/>
              <a:t>- методическая </a:t>
            </a:r>
            <a:r>
              <a:rPr lang="ru-RU" sz="1400" dirty="0"/>
              <a:t>продукция </a:t>
            </a:r>
            <a:endParaRPr lang="ru-RU" sz="1400" dirty="0" smtClean="0"/>
          </a:p>
          <a:p>
            <a:r>
              <a:rPr lang="ru-RU" sz="1400" dirty="0" smtClean="0"/>
              <a:t>- портфолио </a:t>
            </a:r>
          </a:p>
          <a:p>
            <a:r>
              <a:rPr lang="ru-RU" sz="1400" dirty="0" smtClean="0"/>
              <a:t>- творческий </a:t>
            </a:r>
            <a:r>
              <a:rPr lang="ru-RU" sz="1400" dirty="0"/>
              <a:t>отчет </a:t>
            </a:r>
            <a:endParaRPr lang="ru-RU" sz="1400" dirty="0" smtClean="0"/>
          </a:p>
          <a:p>
            <a:r>
              <a:rPr lang="ru-RU" sz="1400" dirty="0" smtClean="0"/>
              <a:t>- мастер-класс </a:t>
            </a:r>
          </a:p>
          <a:p>
            <a:r>
              <a:rPr lang="ru-RU" sz="1400" dirty="0" smtClean="0"/>
              <a:t>- творческая </a:t>
            </a:r>
            <a:r>
              <a:rPr lang="ru-RU" sz="1400" dirty="0"/>
              <a:t>мастерская </a:t>
            </a:r>
            <a:endParaRPr lang="ru-RU" sz="1400" dirty="0" smtClean="0"/>
          </a:p>
          <a:p>
            <a:r>
              <a:rPr lang="ru-RU" sz="1400" dirty="0" smtClean="0"/>
              <a:t>- педагогический </a:t>
            </a:r>
            <a:r>
              <a:rPr lang="ru-RU" sz="1400" dirty="0"/>
              <a:t>проект </a:t>
            </a:r>
            <a:endParaRPr lang="ru-RU" sz="1400" dirty="0" smtClean="0"/>
          </a:p>
          <a:p>
            <a:r>
              <a:rPr lang="ru-RU" sz="1400" dirty="0" smtClean="0"/>
              <a:t>- отчет </a:t>
            </a:r>
            <a:r>
              <a:rPr lang="ru-RU" sz="1400" dirty="0"/>
              <a:t>о результатах (ходе) инновационной деятельности </a:t>
            </a:r>
            <a:endParaRPr lang="ru-RU" sz="1400" dirty="0" smtClean="0"/>
          </a:p>
          <a:p>
            <a:r>
              <a:rPr lang="ru-RU" sz="1400" dirty="0" smtClean="0"/>
              <a:t>- профессиональные </a:t>
            </a:r>
            <a:r>
              <a:rPr lang="ru-RU" sz="1400" dirty="0"/>
              <a:t>конкурсы </a:t>
            </a:r>
            <a:endParaRPr lang="ru-RU" sz="1400" dirty="0" smtClean="0"/>
          </a:p>
          <a:p>
            <a:r>
              <a:rPr lang="ru-RU" sz="1400" dirty="0" smtClean="0"/>
              <a:t>- презентация </a:t>
            </a:r>
            <a:r>
              <a:rPr lang="ru-RU" sz="1400" dirty="0"/>
              <a:t>опыта работы по выявленной проблеме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179" y="214184"/>
            <a:ext cx="836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ф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ормы деятельности и представления результатов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984" y="6087762"/>
            <a:ext cx="894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Ресурс становления профессиональной компетентности педагога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984" y="146476"/>
            <a:ext cx="934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Структура методического сопровождения педагога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в образовательной организации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1957" y="2699886"/>
            <a:ext cx="2413686" cy="12928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Базовые принципы сопровождения </a:t>
            </a:r>
          </a:p>
          <a:p>
            <a:pPr algn="ctr"/>
            <a:r>
              <a:rPr lang="ru-RU" dirty="0" smtClean="0"/>
              <a:t>как процесса взаимодействия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64843" y="2117054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сотрудничество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4843" y="2566856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о-творчество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4843" y="3029108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о-управление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4843" y="3501495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наставничество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4843" y="3992714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тьюториал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654" y="2144981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поддержка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654" y="2594783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помощь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654" y="3057712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опека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8316" y="3527725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диалог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8316" y="3997738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консалтинг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flipV="1">
            <a:off x="6845643" y="2324607"/>
            <a:ext cx="1219200" cy="102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8" idx="1"/>
          </p:cNvCxnSpPr>
          <p:nvPr/>
        </p:nvCxnSpPr>
        <p:spPr>
          <a:xfrm flipV="1">
            <a:off x="6845643" y="2760445"/>
            <a:ext cx="1219200" cy="58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9" idx="1"/>
          </p:cNvCxnSpPr>
          <p:nvPr/>
        </p:nvCxnSpPr>
        <p:spPr>
          <a:xfrm flipV="1">
            <a:off x="6845643" y="3222697"/>
            <a:ext cx="1219200" cy="12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  <a:endCxn id="10" idx="1"/>
          </p:cNvCxnSpPr>
          <p:nvPr/>
        </p:nvCxnSpPr>
        <p:spPr>
          <a:xfrm>
            <a:off x="6845643" y="3346300"/>
            <a:ext cx="1219200" cy="34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  <a:endCxn id="11" idx="1"/>
          </p:cNvCxnSpPr>
          <p:nvPr/>
        </p:nvCxnSpPr>
        <p:spPr>
          <a:xfrm>
            <a:off x="6845643" y="3346300"/>
            <a:ext cx="1219200" cy="84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  <a:endCxn id="12" idx="3"/>
          </p:cNvCxnSpPr>
          <p:nvPr/>
        </p:nvCxnSpPr>
        <p:spPr>
          <a:xfrm flipH="1" flipV="1">
            <a:off x="2928870" y="2324607"/>
            <a:ext cx="1503087" cy="102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1"/>
            <a:endCxn id="13" idx="3"/>
          </p:cNvCxnSpPr>
          <p:nvPr/>
        </p:nvCxnSpPr>
        <p:spPr>
          <a:xfrm flipH="1" flipV="1">
            <a:off x="2928870" y="2774409"/>
            <a:ext cx="1503087" cy="57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1"/>
            <a:endCxn id="14" idx="3"/>
          </p:cNvCxnSpPr>
          <p:nvPr/>
        </p:nvCxnSpPr>
        <p:spPr>
          <a:xfrm flipH="1" flipV="1">
            <a:off x="2928870" y="3237338"/>
            <a:ext cx="1503087" cy="10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1"/>
            <a:endCxn id="15" idx="3"/>
          </p:cNvCxnSpPr>
          <p:nvPr/>
        </p:nvCxnSpPr>
        <p:spPr>
          <a:xfrm flipH="1">
            <a:off x="2922532" y="3346300"/>
            <a:ext cx="1509425" cy="36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1"/>
            <a:endCxn id="16" idx="3"/>
          </p:cNvCxnSpPr>
          <p:nvPr/>
        </p:nvCxnSpPr>
        <p:spPr>
          <a:xfrm flipH="1">
            <a:off x="2922532" y="3346300"/>
            <a:ext cx="1509425" cy="83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153"/>
            <a:ext cx="12192000" cy="565725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28800" y="4217772"/>
            <a:ext cx="1227438" cy="1161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35" y="69419"/>
            <a:ext cx="1198007" cy="11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16"/>
            <a:ext cx="8929816" cy="29748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0967"/>
          <a:stretch/>
        </p:blipFill>
        <p:spPr>
          <a:xfrm>
            <a:off x="2693774" y="2977293"/>
            <a:ext cx="8962109" cy="37118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64908" y="1876993"/>
            <a:ext cx="1227438" cy="1161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130" y="1436805"/>
            <a:ext cx="11170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 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- эффективный  элемент системы методического сопровождения педагогов  и управленческих кадров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Костромской области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10" y="488812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88.userapi.com/s/v1/ig2/EaGaUtR5e-42mNqWoh0AJmNvzp6ybqMEV_xCSdyEsrSE0GNV8Ax3TTkP6MaAyJeEYfnBXDshCoANfl7C2AVV9LXb.jpg?size=200x200&amp;quality=95&amp;crop=192,56,450,450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16" y="4925412"/>
            <a:ext cx="1487531" cy="14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551" y="3807252"/>
            <a:ext cx="1133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ресурс становления профессиональной компетентности педагога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99131"/>
              </p:ext>
            </p:extLst>
          </p:nvPr>
        </p:nvGraphicFramePr>
        <p:xfrm>
          <a:off x="336687" y="3278660"/>
          <a:ext cx="7983529" cy="315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7183986"/>
              </p:ext>
            </p:extLst>
          </p:nvPr>
        </p:nvGraphicFramePr>
        <p:xfrm>
          <a:off x="336687" y="731107"/>
          <a:ext cx="7983529" cy="235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09903" y="1178010"/>
            <a:ext cx="275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Региональная диагностика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(входное оценивание)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8320216" y="1153297"/>
            <a:ext cx="889687" cy="756851"/>
          </a:xfrm>
          <a:prstGeom prst="lef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320216" y="4296032"/>
            <a:ext cx="889687" cy="756851"/>
          </a:xfrm>
          <a:prstGeom prst="lef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67568" y="4423719"/>
            <a:ext cx="234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Диагностика ФИОКО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63" y="96792"/>
            <a:ext cx="956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Результаты диагностики педагогов Костромской области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2878" cy="659373"/>
          </a:xfrm>
          <a:prstGeom prst="rect">
            <a:avLst/>
          </a:prstGeom>
        </p:spPr>
      </p:pic>
      <p:pic>
        <p:nvPicPr>
          <p:cNvPr id="10" name="Picture 2" descr="Рисунок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37" y="0"/>
            <a:ext cx="1466335" cy="14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034333"/>
              </p:ext>
            </p:extLst>
          </p:nvPr>
        </p:nvGraphicFramePr>
        <p:xfrm>
          <a:off x="411892" y="1523999"/>
          <a:ext cx="7735328" cy="401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367" y="1776833"/>
            <a:ext cx="3912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Минимальный» </a:t>
            </a:r>
            <a:r>
              <a:rPr lang="ru-RU" sz="1400" dirty="0"/>
              <a:t>(1) - выставлен участникам, не преодолевшим 30% ни в предметной, ни в методической частях. </a:t>
            </a:r>
            <a:endParaRPr lang="ru-RU" sz="1400" dirty="0" smtClean="0"/>
          </a:p>
          <a:p>
            <a:pPr marL="285750" indent="-285750" algn="just">
              <a:buFont typeface="Symbol" panose="05050102010706020507" pitchFamily="18" charset="2"/>
              <a:buChar char="¾"/>
            </a:pP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Низкий» </a:t>
            </a:r>
            <a:r>
              <a:rPr lang="ru-RU" sz="1400" dirty="0"/>
              <a:t>(2) - выставлен участникам, преодолевшим 30% только в одной части: или предметной, или методической. </a:t>
            </a:r>
            <a:endParaRPr lang="ru-RU" sz="1400" dirty="0" smtClean="0"/>
          </a:p>
          <a:p>
            <a:pPr marL="285750" indent="-285750" algn="just">
              <a:buFont typeface="Symbol" panose="05050102010706020507" pitchFamily="18" charset="2"/>
              <a:buChar char="¾"/>
            </a:pP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Средний» </a:t>
            </a:r>
            <a:r>
              <a:rPr lang="ru-RU" sz="1400" dirty="0"/>
              <a:t>(3) - выставлен участникам, преодолевшим 30% и в предметной, и в методической части, но общий процент выполнения работы которых меньше 80</a:t>
            </a:r>
            <a:r>
              <a:rPr lang="ru-RU" sz="1400" dirty="0" smtClean="0"/>
              <a:t>%.</a:t>
            </a: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Высокий» </a:t>
            </a:r>
            <a:r>
              <a:rPr lang="ru-RU" sz="1400" dirty="0"/>
              <a:t>(4) - выставлен участникам, преодолевшим 30% и в предметной, и в методической части, общий процент выполнения работы - не менее 80%. </a:t>
            </a:r>
            <a:endParaRPr lang="ru-RU" sz="1400" dirty="0" smtClean="0"/>
          </a:p>
          <a:p>
            <a:pPr marL="285750" indent="-285750">
              <a:buFont typeface="Symbol" panose="05050102010706020507" pitchFamily="18" charset="2"/>
              <a:buChar char="¾"/>
            </a:pP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7690019" y="2500183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90019" y="3364809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73547" y="4450317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22973" y="1635557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4087" y="5406755"/>
            <a:ext cx="823784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1,78%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5050" y="5406755"/>
            <a:ext cx="988540" cy="3596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16,96 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1682" y="5445342"/>
            <a:ext cx="807308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73,2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7082" y="5445342"/>
            <a:ext cx="716694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00000"/>
                </a:solidFill>
              </a:rPr>
              <a:t>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2716" y="1916484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2716" y="2794339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1525" y="3643230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8003" y="4746186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4087" y="343410"/>
            <a:ext cx="956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Результаты диагностики ФИОКО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педагогов Костромской области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22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26" y="24025"/>
            <a:ext cx="1499974" cy="14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454" y="66591"/>
            <a:ext cx="86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Участие МР в диагностике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41" y="1688757"/>
            <a:ext cx="17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Численность участников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04086" y="1785181"/>
            <a:ext cx="535459" cy="48463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4456670"/>
            <a:ext cx="192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Количество представленных учебных предметов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42211" y="4966652"/>
            <a:ext cx="535459" cy="48463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68717"/>
              </p:ext>
            </p:extLst>
          </p:nvPr>
        </p:nvGraphicFramePr>
        <p:xfrm>
          <a:off x="2577670" y="528256"/>
          <a:ext cx="8124826" cy="299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048320"/>
              </p:ext>
            </p:extLst>
          </p:nvPr>
        </p:nvGraphicFramePr>
        <p:xfrm>
          <a:off x="2577670" y="3637609"/>
          <a:ext cx="8124826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14" name="Picture 2" descr="Рисунок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1" y="1212851"/>
            <a:ext cx="58261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Диаграмма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20" y="1580378"/>
            <a:ext cx="4822566" cy="23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Диаграмма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95" y="4029396"/>
            <a:ext cx="5784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72878" cy="659373"/>
          </a:xfrm>
          <a:prstGeom prst="rect">
            <a:avLst/>
          </a:prstGeom>
        </p:spPr>
      </p:pic>
      <p:pic>
        <p:nvPicPr>
          <p:cNvPr id="7" name="Picture 2" descr="Рисунок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7432752" y="2330515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97212" y="480970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80114" y="469437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77238" y="469437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52303" y="4573738"/>
            <a:ext cx="219193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097874" y="214516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818301" y="2156728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505379" y="214516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745521" y="216005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141361" y="1729153"/>
            <a:ext cx="267604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970765" y="1746422"/>
            <a:ext cx="141661" cy="6896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52530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229897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64727" y="188567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727960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990859" y="1728360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732285" y="1746422"/>
            <a:ext cx="170575" cy="62448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58661" y="1728360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025806" y="4550215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2151" y="205946"/>
            <a:ext cx="849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Ориентиры для создания ИОМ педагогов</a:t>
            </a:r>
            <a:endParaRPr lang="ru-RU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31142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Что такое индивидуальный образовательный маршрут?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735" y="1927654"/>
            <a:ext cx="102808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Индивидуальный образовательный маршрут (ИОМ) </a:t>
            </a:r>
            <a:r>
              <a:rPr lang="ru-RU" dirty="0"/>
              <a:t>- это организационно-методический документ педагогического работника, отражающий </a:t>
            </a:r>
            <a:r>
              <a:rPr lang="ru-RU" dirty="0" smtClean="0"/>
              <a:t>план </a:t>
            </a:r>
            <a:r>
              <a:rPr lang="ru-RU" dirty="0"/>
              <a:t>конкретных мероприятий, </a:t>
            </a:r>
            <a:r>
              <a:rPr lang="ru-RU" dirty="0" smtClean="0"/>
              <a:t>индивидуальный </a:t>
            </a:r>
            <a:r>
              <a:rPr lang="ru-RU" dirty="0"/>
              <a:t>маршрут действий, направленных на непрерывное профессиональное и личностное развитие педагогического работника.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735" y="3764692"/>
            <a:ext cx="10280822" cy="1235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Индивидуальный образовательный маршрут (ИОМ) </a:t>
            </a:r>
            <a:r>
              <a:rPr lang="ru-RU" dirty="0" smtClean="0"/>
              <a:t>– персональный путь педагогического работника по повышению уровня профессионального мастерства, реализуемый на основе диагностики профессиональных компетенций в форматах формального, неформального и </a:t>
            </a:r>
            <a:r>
              <a:rPr lang="ru-RU" dirty="0" err="1" smtClean="0"/>
              <a:t>информального</a:t>
            </a:r>
            <a:r>
              <a:rPr lang="ru-RU" dirty="0" smtClean="0"/>
              <a:t> образования.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9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12176"/>
          <a:stretch/>
        </p:blipFill>
        <p:spPr>
          <a:xfrm>
            <a:off x="3465171" y="4043896"/>
            <a:ext cx="3565824" cy="6854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" name="Стрелка вниз 17"/>
          <p:cNvSpPr/>
          <p:nvPr/>
        </p:nvSpPr>
        <p:spPr>
          <a:xfrm>
            <a:off x="3102706" y="3023262"/>
            <a:ext cx="724930" cy="1227462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70459" y="2769130"/>
            <a:ext cx="724930" cy="1481594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68842" y="197338"/>
            <a:ext cx="966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Что является основой при составлении ИОМ?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455" y="2116509"/>
            <a:ext cx="35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Диагностика ФИОКО: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17424" y="2116509"/>
            <a:ext cx="649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ефициты предметных и методических компетенций учителей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424" y="3126683"/>
            <a:ext cx="6466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затруднения </a:t>
            </a:r>
            <a:r>
              <a:rPr lang="ru-RU" dirty="0"/>
              <a:t>и </a:t>
            </a:r>
            <a:r>
              <a:rPr lang="ru-RU" dirty="0" smtClean="0"/>
              <a:t>дефициты </a:t>
            </a:r>
            <a:r>
              <a:rPr lang="ru-RU" dirty="0"/>
              <a:t>педагогических и руководящих работников образовательных организаций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455" y="3270679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Диагностика ЦНППМ: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20217" y="5025709"/>
            <a:ext cx="3591697" cy="11695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Компоненты профессиональных дефицитов:</a:t>
            </a:r>
          </a:p>
          <a:p>
            <a:r>
              <a:rPr lang="ru-RU" sz="1400" dirty="0"/>
              <a:t>1) </a:t>
            </a:r>
            <a:r>
              <a:rPr lang="ru-RU" sz="1400" dirty="0" smtClean="0"/>
              <a:t>Целевой</a:t>
            </a:r>
            <a:endParaRPr lang="ru-RU" sz="1400" dirty="0"/>
          </a:p>
          <a:p>
            <a:r>
              <a:rPr lang="ru-RU" sz="1400" dirty="0"/>
              <a:t>2) Содержательный </a:t>
            </a:r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/>
              <a:t>) Процессуальный </a:t>
            </a:r>
            <a:endParaRPr lang="ru-RU" sz="1400" dirty="0" smtClean="0"/>
          </a:p>
          <a:p>
            <a:r>
              <a:rPr lang="ru-RU" sz="1400" dirty="0" smtClean="0"/>
              <a:t>4</a:t>
            </a:r>
            <a:r>
              <a:rPr lang="ru-RU" sz="1400" dirty="0"/>
              <a:t>) </a:t>
            </a:r>
            <a:r>
              <a:rPr lang="ru-RU" sz="1400" dirty="0" smtClean="0"/>
              <a:t>Контрольно-оценочный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662" y="5025709"/>
            <a:ext cx="3459890" cy="11695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Профессиональные компетенции </a:t>
            </a:r>
            <a:r>
              <a:rPr lang="ru-RU" sz="1400" dirty="0" smtClean="0"/>
              <a:t>педагогического работника – совокупность профессиональных знаний, навыков и практического опыта, необходимых для успешной педагогической деятельности.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64692" y="5025709"/>
            <a:ext cx="4448433" cy="11695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Профессиональные дефициты </a:t>
            </a:r>
            <a:r>
              <a:rPr lang="ru-RU" sz="1400" dirty="0" smtClean="0"/>
              <a:t>– отсутствие или недостаточное развитие профессиональных компетенций педагогических работников, вызывающее типичные затруднения в реализации определенных направлений педагогической деятельности.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6522" y="4926227"/>
            <a:ext cx="11911910" cy="140867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4907" y="3014503"/>
            <a:ext cx="10746260" cy="8408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669" y="1903405"/>
            <a:ext cx="10746259" cy="8408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7631586" y="4170713"/>
            <a:ext cx="1465950" cy="484632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23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485" y="4071382"/>
            <a:ext cx="2012607" cy="6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4747" y="369614"/>
            <a:ext cx="99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Механизмы реализации ИОМ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497860"/>
            <a:ext cx="5082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«Горизонтальное обучение» педагогических работников и управленческих кадров – обучение внутри профессиональных сообществ педагогических работников и управленческих кадров.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036541"/>
            <a:ext cx="5148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Менторство</a:t>
            </a:r>
            <a:r>
              <a:rPr lang="ru-RU" dirty="0" smtClean="0"/>
              <a:t> (здесь) – «управленческое наставничество», инструмент формирования управленческих кадров региона за счет обмена эффективными практиками между опытными управленческими командами и управленческими командами, испытывающими затруднения.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27534"/>
            <a:ext cx="953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повышение квалификации через центры непрерывного профессионального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работа в профессиональном сообществе;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самообразование;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694141" y="2617950"/>
            <a:ext cx="978408" cy="704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467" y="2264622"/>
            <a:ext cx="2333625" cy="1266825"/>
          </a:xfrm>
          <a:prstGeom prst="rect">
            <a:avLst/>
          </a:prstGeom>
        </p:spPr>
      </p:pic>
      <p:pic>
        <p:nvPicPr>
          <p:cNvPr id="11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130" y="206638"/>
            <a:ext cx="8015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актуальность и преимущества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119" y="1463117"/>
            <a:ext cx="747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образовательной организации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536" y="1993557"/>
            <a:ext cx="10272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Возможности:</a:t>
            </a:r>
          </a:p>
          <a:p>
            <a:pPr algn="just"/>
            <a:r>
              <a:rPr lang="ru-RU" dirty="0" smtClean="0"/>
              <a:t> - выстраивания </a:t>
            </a:r>
            <a:r>
              <a:rPr lang="ru-RU" dirty="0"/>
              <a:t>эффективного взаимодействия с педагогами в рамках развития их профессионального роста и с учетом педагогического контекста </a:t>
            </a:r>
            <a:r>
              <a:rPr lang="ru-RU" dirty="0" smtClean="0"/>
              <a:t>организации; </a:t>
            </a:r>
          </a:p>
          <a:p>
            <a:pPr algn="just"/>
            <a:r>
              <a:rPr lang="ru-RU" dirty="0" smtClean="0"/>
              <a:t>- систематизировать/совершенствовать </a:t>
            </a:r>
            <a:r>
              <a:rPr lang="ru-RU" dirty="0"/>
              <a:t>мотивационные механизмы работы с педагогами и научно-методическое сопровождение педагогов в </a:t>
            </a:r>
            <a:r>
              <a:rPr lang="ru-RU" dirty="0" smtClean="0"/>
              <a:t>организации; </a:t>
            </a:r>
          </a:p>
          <a:p>
            <a:pPr algn="just"/>
            <a:r>
              <a:rPr lang="ru-RU" dirty="0" smtClean="0"/>
              <a:t>2. Наличие </a:t>
            </a:r>
            <a:r>
              <a:rPr lang="ru-RU" dirty="0"/>
              <a:t>инструмента, позволяющего систематически пополнять портфолио </a:t>
            </a:r>
            <a:r>
              <a:rPr lang="ru-RU" dirty="0" smtClean="0"/>
              <a:t>организации.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6119" y="4179677"/>
            <a:ext cx="970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муниципальной методической службы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676" y="4703805"/>
            <a:ext cx="10956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Возможности</a:t>
            </a:r>
            <a:r>
              <a:rPr lang="ru-RU" dirty="0">
                <a:solidFill>
                  <a:srgbClr val="C00000"/>
                </a:solidFill>
              </a:rPr>
              <a:t>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- систематизировать/совершенствовать </a:t>
            </a:r>
            <a:r>
              <a:rPr lang="ru-RU" dirty="0"/>
              <a:t>муниципальную систему </a:t>
            </a:r>
            <a:r>
              <a:rPr lang="ru-RU" dirty="0" smtClean="0"/>
              <a:t>научно-методического сопровождения; </a:t>
            </a:r>
          </a:p>
          <a:p>
            <a:r>
              <a:rPr lang="ru-RU" dirty="0" smtClean="0"/>
              <a:t>- выстраивание </a:t>
            </a:r>
            <a:r>
              <a:rPr lang="ru-RU" dirty="0"/>
              <a:t>эффективного взаимодействия с ОО в рамках развития профессионального роста педагогических кадров и с концепции развития муниципальной системы </a:t>
            </a:r>
            <a:r>
              <a:rPr lang="ru-RU" dirty="0" smtClean="0"/>
              <a:t>образования; </a:t>
            </a:r>
          </a:p>
          <a:p>
            <a:r>
              <a:rPr lang="ru-RU" dirty="0" smtClean="0"/>
              <a:t>- разработка</a:t>
            </a:r>
            <a:r>
              <a:rPr lang="ru-RU" dirty="0"/>
              <a:t>, внедрение и освоение нового содержания образования и технологий </a:t>
            </a:r>
            <a:r>
              <a:rPr lang="ru-RU" dirty="0" smtClean="0"/>
              <a:t>обучения.</a:t>
            </a:r>
            <a:endParaRPr lang="ru-RU" dirty="0"/>
          </a:p>
        </p:txBody>
      </p:sp>
      <p:pic>
        <p:nvPicPr>
          <p:cNvPr id="7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FE70F1-CABE-4B47-81F6-B1D32C6F4A0D}"/>
</file>

<file path=customXml/itemProps2.xml><?xml version="1.0" encoding="utf-8"?>
<ds:datastoreItem xmlns:ds="http://schemas.openxmlformats.org/officeDocument/2006/customXml" ds:itemID="{456EC741-75B0-40FE-A217-DDC8B2B9EC47}"/>
</file>

<file path=customXml/itemProps3.xml><?xml version="1.0" encoding="utf-8"?>
<ds:datastoreItem xmlns:ds="http://schemas.openxmlformats.org/officeDocument/2006/customXml" ds:itemID="{54B31CCC-3160-4228-B3C7-DE48DE8DB7B9}"/>
</file>

<file path=customXml/itemProps4.xml><?xml version="1.0" encoding="utf-8"?>
<ds:datastoreItem xmlns:ds="http://schemas.openxmlformats.org/officeDocument/2006/customXml" ds:itemID="{CDE31878-D666-4659-ACD2-5B8D2CFFC0E5}"/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1154</Words>
  <Application>Microsoft Office PowerPoint</Application>
  <PresentationFormat>Широкоэкранный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Batang</vt:lpstr>
      <vt:lpstr>Arial</vt:lpstr>
      <vt:lpstr>Calibri</vt:lpstr>
      <vt:lpstr>Calibri Light</vt:lpstr>
      <vt:lpstr>Century Gothic</vt:lpstr>
      <vt:lpstr>Symbol</vt:lpstr>
      <vt:lpstr>Wingdings</vt:lpstr>
      <vt:lpstr>Тема Office</vt:lpstr>
      <vt:lpstr>Методическое сопровождение педагогических  и управленческих кадров в рамках реализации индивидуального образовательного маршрута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педагогических  и управленческих кадров в рамках реализации индивидуального образовательного маршрута</dc:title>
  <dc:creator>Администратор</dc:creator>
  <cp:lastModifiedBy>Администратор</cp:lastModifiedBy>
  <cp:revision>60</cp:revision>
  <dcterms:created xsi:type="dcterms:W3CDTF">2022-08-15T09:59:12Z</dcterms:created>
  <dcterms:modified xsi:type="dcterms:W3CDTF">2022-08-26T11:01:06Z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